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5" r:id="rId20"/>
    <p:sldId id="273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5FB9B-9A37-1E13-8545-C940EB1B7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88C4B0-7019-0780-AEF5-81D3C4AF7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F667C-5D11-41D2-4222-AD3106730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D808-61F5-4A7A-BFEC-800D206B350A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BDB4BA-DDFC-9855-33CA-3BDE6C8F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F40688-8A41-F3E6-7E7A-D0BE93C4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575-0108-4B6B-A796-2E96E870D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649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1FC9F-C100-EC58-3236-87EF5CB2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5C5DBF-3632-9579-EF7D-039763FF6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C463AE-AB0A-916D-350D-214FFB2A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D808-61F5-4A7A-BFEC-800D206B350A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C3CEAC-CBF5-19D6-0F47-88C432640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83F7F5-6D79-5021-DC82-49EFA2B9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575-0108-4B6B-A796-2E96E870D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08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3132F2-8408-BC7E-BB80-23FC15463C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2ADD04-A17C-8169-C988-902903D79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44E2EF-9960-9DF7-0CDE-1A5EB32F6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D808-61F5-4A7A-BFEC-800D206B350A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18E645-1103-C77E-C8CA-25496703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4D3C41-6C27-1487-AEFE-50521891C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575-0108-4B6B-A796-2E96E870D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2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A0C09-763A-BCEB-C525-A96931EBA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9DCCD6-30A0-A81E-F6A1-78A6BCEC1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E8F4CD-A12D-42A3-31E6-6D82D614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D808-61F5-4A7A-BFEC-800D206B350A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947735-6C78-F04E-EAF1-B03E88BDF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DED1F5-DD0D-D2C4-EC92-B57A9D28C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575-0108-4B6B-A796-2E96E870D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5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04B0B-9277-3F18-4E2F-62F2D61AD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4192AF-45EE-7B05-7186-B4EC23E6A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CF31DA-1948-6DDB-21E0-48AE3164B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D808-61F5-4A7A-BFEC-800D206B350A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FFBC03-688E-D66F-10E3-0A02E075F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6DFF39-EE48-DB45-420D-F374BC81A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575-0108-4B6B-A796-2E96E870D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39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E15CB4-1A51-4414-9C84-48144D1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17B4C-6C65-393D-D76F-4813830D0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663B31-2015-D09F-C4D3-D967A8C16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0042CF-1118-8B43-C138-8C3A791C3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D808-61F5-4A7A-BFEC-800D206B350A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EE58E7-1E4C-E6F6-5F77-2AF16E3A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86844E-4B33-2F01-7609-F20D15535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575-0108-4B6B-A796-2E96E870D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48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E8809-B6A8-4518-0AA4-C5121BBE6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0325E8-0383-4414-FB83-72D2ADB63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9D6930-DAB1-4919-720A-BBE7EB610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00A914-BD7F-6CC3-EDB7-061A515D19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8E03C1-1D10-EDC6-22E0-A6A5FAD1A2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2AE5DC-D55B-F427-A265-3E8BF07F7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D808-61F5-4A7A-BFEC-800D206B350A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629A8A-A9C1-BBED-D85D-6B450E9DF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2ADCE3-A19D-1156-8E8C-E2557D91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575-0108-4B6B-A796-2E96E870D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84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5E389-2ACA-470A-1B1E-294208382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4C71B5-9028-E733-8E31-0C9D0A43D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D808-61F5-4A7A-BFEC-800D206B350A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182D69-652C-FFB6-5BE0-3692BEEAD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71F4BF-415D-8E1C-AA8A-95480A77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575-0108-4B6B-A796-2E96E870D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59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BEBEE6E-58CC-DCCE-2021-661CE034A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D808-61F5-4A7A-BFEC-800D206B350A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8061F2-7524-B5AA-342A-E498A536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7B7BDA-CB3E-5F7F-6A37-49C56C451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575-0108-4B6B-A796-2E96E870D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80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21BF3A-4734-A1F1-4BF2-C00750CEE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AF5999-5DD2-73D4-03EA-590CA2869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70C002-D73F-782D-981E-EB098BA69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99A6DC-8FFB-33EE-60FA-C0D5DDC96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D808-61F5-4A7A-BFEC-800D206B350A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ADFDDC-A7C4-0C3C-E3E2-98DE57364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CA24F6-BDA8-EB72-807C-3DD2C74C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575-0108-4B6B-A796-2E96E870D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14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A4E2C-5A08-3170-21EC-C875921D0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399F96-4649-9851-D69B-0E4FAB9FE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5DA61A-2CD7-7A59-F441-6973D6882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8E351D-C917-05A9-8EC8-7D65946A4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D808-61F5-4A7A-BFEC-800D206B350A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79B4ED-3A87-3B16-F4A6-1B3AE5B23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5DDFE3-9EE7-A9E3-5E99-98673AA07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575-0108-4B6B-A796-2E96E870D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71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9F68A-6ED0-4DC6-CF15-1842F055B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14BD2C-1665-0132-867D-2A28E0894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42DD5D-E7BF-F9A1-14D2-412A86FA8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BD808-61F5-4A7A-BFEC-800D206B350A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1CF1BA-8163-D690-D0F9-1D37702E0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BD48C3-F2E4-AC3E-E448-527733B03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7C575-0108-4B6B-A796-2E96E870D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78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072E2-B8B5-9BFF-C11B-9C990663C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629"/>
            <a:ext cx="9144000" cy="3087231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Типология языков </a:t>
            </a:r>
            <a:b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памиро-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гиндукушского</a:t>
            </a:r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ареала:</a:t>
            </a:r>
            <a:b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современный взгляд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3EAE3E-BAAF-CC28-DCD9-DFB5E6E82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6855"/>
            <a:ext cx="9144000" cy="1095469"/>
          </a:xfrm>
        </p:spPr>
        <p:txBody>
          <a:bodyPr>
            <a:normAutofit/>
          </a:bodyPr>
          <a:lstStyle/>
          <a:p>
            <a:r>
              <a:rPr lang="ru-RU" sz="3600" dirty="0"/>
              <a:t>В. А. Плунгян</a:t>
            </a:r>
          </a:p>
        </p:txBody>
      </p:sp>
    </p:spTree>
    <p:extLst>
      <p:ext uri="{BB962C8B-B14F-4D97-AF65-F5344CB8AC3E}">
        <p14:creationId xmlns:p14="http://schemas.microsoft.com/office/powerpoint/2010/main" val="4275232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87913-070F-6963-B2EC-849F6BD8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Социолингвистическая ситуация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DC7121-F335-6E08-CB4F-E8395F06C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017" y="1810693"/>
            <a:ext cx="11896252" cy="4762122"/>
          </a:xfrm>
        </p:spPr>
        <p:txBody>
          <a:bodyPr>
            <a:normAutofit/>
          </a:bodyPr>
          <a:lstStyle/>
          <a:p>
            <a:r>
              <a:rPr lang="ru-RU" sz="3200" dirty="0"/>
              <a:t>И. И. Зарубин в 1915 г. записывает носителя языка бурушаски (диалект Ясина) в Бадахшане (совр. </a:t>
            </a:r>
            <a:r>
              <a:rPr lang="ru-RU" sz="3200" dirty="0" err="1"/>
              <a:t>Ширгин</a:t>
            </a:r>
            <a:r>
              <a:rPr lang="ru-RU" sz="3200" dirty="0"/>
              <a:t> Ишкашимского р-на):</a:t>
            </a:r>
          </a:p>
          <a:p>
            <a:r>
              <a:rPr lang="ru-RU" sz="3200" dirty="0"/>
              <a:t>«Записи произведены в течение недельного пребывания Саид-</a:t>
            </a:r>
            <a:r>
              <a:rPr lang="ru-RU" sz="3200" dirty="0" err="1"/>
              <a:t>Мурса</a:t>
            </a:r>
            <a:r>
              <a:rPr lang="ru-RU" sz="3200" dirty="0"/>
              <a:t> в ваханском селении Шергин, куда он пришел к своему пиру Саид-Абдуррахману. Саид-</a:t>
            </a:r>
            <a:r>
              <a:rPr lang="ru-RU" sz="3200" dirty="0" err="1"/>
              <a:t>Мурса</a:t>
            </a:r>
            <a:r>
              <a:rPr lang="ru-RU" sz="3200" dirty="0"/>
              <a:t> говорил, кроме родного языка, на </a:t>
            </a:r>
            <a:r>
              <a:rPr lang="ru-RU" sz="3200" dirty="0" err="1"/>
              <a:t>читральском</a:t>
            </a:r>
            <a:r>
              <a:rPr lang="ru-RU" sz="3200" dirty="0"/>
              <a:t> языке </a:t>
            </a:r>
            <a:r>
              <a:rPr lang="fr-FR" sz="3200" dirty="0"/>
              <a:t>(</a:t>
            </a:r>
            <a:r>
              <a:rPr lang="ru-RU" sz="3200" dirty="0"/>
              <a:t>родители Саид-</a:t>
            </a:r>
            <a:r>
              <a:rPr lang="ru-RU" sz="3200" dirty="0" err="1"/>
              <a:t>Мурса</a:t>
            </a:r>
            <a:r>
              <a:rPr lang="ru-RU" sz="3200" dirty="0"/>
              <a:t> происходили из </a:t>
            </a:r>
            <a:r>
              <a:rPr lang="ru-RU" sz="3200" dirty="0" err="1"/>
              <a:t>Читрала</a:t>
            </a:r>
            <a:r>
              <a:rPr lang="ru-RU" sz="3200" dirty="0"/>
              <a:t>) и языке шина</a:t>
            </a:r>
            <a:r>
              <a:rPr lang="fr-FR" sz="3200" dirty="0"/>
              <a:t>, </a:t>
            </a:r>
            <a:r>
              <a:rPr lang="ru-RU" sz="3200" dirty="0"/>
              <a:t>посредником при записи служил Саид-Абдуррахман, кроме родного ваханского языка, знавший также </a:t>
            </a:r>
            <a:r>
              <a:rPr lang="ru-RU" sz="3200" dirty="0" err="1"/>
              <a:t>по-читральски</a:t>
            </a:r>
            <a:r>
              <a:rPr lang="ru-RU" sz="3200" dirty="0"/>
              <a:t> и по-персидски.»</a:t>
            </a:r>
          </a:p>
        </p:txBody>
      </p:sp>
    </p:spTree>
    <p:extLst>
      <p:ext uri="{BB962C8B-B14F-4D97-AF65-F5344CB8AC3E}">
        <p14:creationId xmlns:p14="http://schemas.microsoft.com/office/powerpoint/2010/main" val="160737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87913-070F-6963-B2EC-849F6BD8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Субстратные влияния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DC7121-F335-6E08-CB4F-E8395F06C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0693"/>
            <a:ext cx="12191999" cy="4762122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Возможный субстрат – бурушаски – скорее всего имел распространение в более широком ареале: к востоку, к югу и к северу</a:t>
            </a:r>
          </a:p>
          <a:p>
            <a:r>
              <a:rPr lang="ru-RU" sz="3200" dirty="0"/>
              <a:t>Более смелые гипотезы:</a:t>
            </a:r>
            <a:endParaRPr lang="en-US" sz="3200" dirty="0"/>
          </a:p>
          <a:p>
            <a:r>
              <a:rPr lang="ru-RU" sz="3200" dirty="0"/>
              <a:t>«</a:t>
            </a:r>
            <a:r>
              <a:rPr lang="ru-RU" sz="3200" dirty="0" err="1"/>
              <a:t>Оксианская</a:t>
            </a:r>
            <a:r>
              <a:rPr lang="ru-RU" sz="3200" dirty="0"/>
              <a:t>» («бактрийско-</a:t>
            </a:r>
            <a:r>
              <a:rPr lang="ru-RU" sz="3200" dirty="0" err="1"/>
              <a:t>маргианская</a:t>
            </a:r>
            <a:r>
              <a:rPr lang="ru-RU" sz="3200" dirty="0"/>
              <a:t>») культура, рубеж </a:t>
            </a:r>
            <a:r>
              <a:rPr lang="en-US" sz="3200" dirty="0"/>
              <a:t>III </a:t>
            </a:r>
            <a:r>
              <a:rPr lang="ru-RU" sz="3200" dirty="0"/>
              <a:t>и </a:t>
            </a:r>
            <a:r>
              <a:rPr lang="en-US" sz="3200" dirty="0"/>
              <a:t>II</a:t>
            </a:r>
            <a:r>
              <a:rPr lang="ru-RU" sz="3200" dirty="0"/>
              <a:t> тысячелетия до н.э.? </a:t>
            </a:r>
            <a:r>
              <a:rPr lang="en-US" sz="3200" dirty="0"/>
              <a:t>[</a:t>
            </a:r>
            <a:r>
              <a:rPr lang="en-US" sz="3200" dirty="0" err="1"/>
              <a:t>Lubotsky</a:t>
            </a:r>
            <a:r>
              <a:rPr lang="en-US" sz="3200" dirty="0"/>
              <a:t> 2020]</a:t>
            </a:r>
            <a:endParaRPr lang="ru-RU" sz="3200" dirty="0"/>
          </a:p>
          <a:p>
            <a:r>
              <a:rPr lang="ru-RU" sz="3200" dirty="0"/>
              <a:t>«Карасукская» культура, </a:t>
            </a:r>
            <a:r>
              <a:rPr lang="en-US" sz="3200" dirty="0"/>
              <a:t>II </a:t>
            </a:r>
            <a:r>
              <a:rPr lang="ru-RU" sz="3200" dirty="0"/>
              <a:t>тыс. до н.э.</a:t>
            </a:r>
            <a:r>
              <a:rPr lang="en-US" sz="3200" dirty="0"/>
              <a:t>?</a:t>
            </a:r>
            <a:r>
              <a:rPr lang="ru-RU" sz="3200" dirty="0"/>
              <a:t> </a:t>
            </a:r>
            <a:r>
              <a:rPr lang="en-US" sz="3200" dirty="0"/>
              <a:t>[</a:t>
            </a:r>
            <a:r>
              <a:rPr lang="en-US" sz="3200" dirty="0" err="1"/>
              <a:t>Toporov</a:t>
            </a:r>
            <a:r>
              <a:rPr lang="en-US" sz="3200" dirty="0"/>
              <a:t> 1970; van </a:t>
            </a:r>
            <a:r>
              <a:rPr lang="en-US" sz="3200" dirty="0" err="1"/>
              <a:t>Driem</a:t>
            </a:r>
            <a:r>
              <a:rPr lang="en-US" sz="3200" dirty="0"/>
              <a:t> 2001]</a:t>
            </a:r>
            <a:endParaRPr lang="ru-RU" sz="3200" dirty="0"/>
          </a:p>
          <a:p>
            <a:r>
              <a:rPr lang="ru-RU" sz="3200" dirty="0"/>
              <a:t>Сегодня –</a:t>
            </a:r>
            <a:r>
              <a:rPr lang="en-US" sz="3200" dirty="0"/>
              <a:t> </a:t>
            </a:r>
            <a:r>
              <a:rPr lang="ru-RU" sz="3200" dirty="0"/>
              <a:t>в основном, иранско-</a:t>
            </a:r>
            <a:r>
              <a:rPr lang="ru-RU" sz="3200" dirty="0" err="1"/>
              <a:t>дардская</a:t>
            </a:r>
            <a:r>
              <a:rPr lang="ru-RU" sz="3200" dirty="0"/>
              <a:t> контактная зона </a:t>
            </a:r>
            <a:endParaRPr lang="en-US" sz="3200" dirty="0"/>
          </a:p>
          <a:p>
            <a:r>
              <a:rPr lang="ru-RU" sz="3200" dirty="0"/>
              <a:t>Ваханский – шина – кховар – бурушаски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2078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7EF23-A5B1-FD50-04AE-BD95BDDC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391"/>
            <a:ext cx="10515600" cy="851026"/>
          </a:xfrm>
        </p:spPr>
        <p:txBody>
          <a:bodyPr/>
          <a:lstStyle/>
          <a:p>
            <a:pPr algn="ctr"/>
            <a:r>
              <a:rPr lang="ru-RU" dirty="0"/>
              <a:t>Концентрация языковой сложности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C2C93-4E5B-E158-0C08-81794CE8A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62" y="1439501"/>
            <a:ext cx="11932467" cy="49794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800" dirty="0"/>
              <a:t>dā	nē		we	</a:t>
            </a:r>
            <a:r>
              <a:rPr lang="fr-FR" sz="2800" b="1" dirty="0"/>
              <a:t>u-yéc-i</a:t>
            </a:r>
            <a:r>
              <a:rPr lang="fr-FR" sz="2800" dirty="0"/>
              <a:t>,		</a:t>
            </a:r>
            <a:endParaRPr lang="fr-FR" sz="2800" b="1" dirty="0"/>
          </a:p>
          <a:p>
            <a:pPr marL="0" indent="0">
              <a:buNone/>
            </a:pPr>
            <a:r>
              <a:rPr lang="fr-FR" sz="2800" dirty="0"/>
              <a:t>then	3SG:M:ERG</a:t>
            </a:r>
            <a:r>
              <a:rPr lang="ru-RU" sz="2800" dirty="0"/>
              <a:t> </a:t>
            </a:r>
            <a:r>
              <a:rPr lang="fr-FR" sz="2800" dirty="0"/>
              <a:t>	3PL:H	3PL-see-3SG:AOR	</a:t>
            </a:r>
            <a:endParaRPr lang="ru-RU" sz="2800" dirty="0"/>
          </a:p>
          <a:p>
            <a:pPr marL="0" indent="0">
              <a:buNone/>
            </a:pPr>
            <a:r>
              <a:rPr lang="ru-RU" dirty="0"/>
              <a:t>						</a:t>
            </a:r>
            <a:r>
              <a:rPr lang="fr-FR" dirty="0"/>
              <a:t>wē	ne</a:t>
            </a:r>
            <a:r>
              <a:rPr lang="ru-RU" dirty="0"/>
              <a:t>	</a:t>
            </a:r>
            <a:r>
              <a:rPr lang="fr-FR" dirty="0"/>
              <a:t>	</a:t>
            </a:r>
            <a:r>
              <a:rPr lang="fr-FR" b="1" dirty="0"/>
              <a:t>a-í-c-en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					</a:t>
            </a:r>
            <a:r>
              <a:rPr lang="fr-FR" sz="2800" dirty="0"/>
              <a:t>3PL:H:ERG	3SG:M	</a:t>
            </a:r>
            <a:r>
              <a:rPr lang="ru-RU" sz="2800" dirty="0"/>
              <a:t>	</a:t>
            </a:r>
            <a:r>
              <a:rPr lang="fr-FR" sz="2800" dirty="0"/>
              <a:t>NEG-3SG-see-3PL:AOR</a:t>
            </a:r>
            <a:r>
              <a:rPr lang="ru-RU" sz="2800" dirty="0"/>
              <a:t> </a:t>
            </a:r>
            <a:endParaRPr lang="fr-FR" sz="2800" dirty="0"/>
          </a:p>
          <a:p>
            <a:pPr marL="0" indent="0">
              <a:buNone/>
            </a:pPr>
            <a:r>
              <a:rPr lang="fr-FR" sz="2800" dirty="0"/>
              <a:t>‘</a:t>
            </a:r>
            <a:r>
              <a:rPr lang="ru-RU" sz="2800" dirty="0"/>
              <a:t>при этом он их видел, &lt;а&gt; они его не видели’</a:t>
            </a:r>
          </a:p>
          <a:p>
            <a:pPr marL="0" indent="0">
              <a:buNone/>
            </a:pPr>
            <a:r>
              <a:rPr lang="fr-FR" sz="2800" dirty="0"/>
              <a:t>dā	mī	</a:t>
            </a:r>
            <a:r>
              <a:rPr lang="ru-RU" sz="2800" dirty="0"/>
              <a:t>	</a:t>
            </a:r>
            <a:r>
              <a:rPr lang="fr-FR" sz="2800" dirty="0"/>
              <a:t>we	</a:t>
            </a:r>
            <a:r>
              <a:rPr lang="fr-FR" sz="2800" b="1" dirty="0"/>
              <a:t>a-yó-š-am			</a:t>
            </a:r>
            <a:r>
              <a:rPr lang="ru-RU" sz="2800" b="1" dirty="0"/>
              <a:t>	</a:t>
            </a:r>
            <a:r>
              <a:rPr lang="fr-FR" sz="2800" b="1" dirty="0"/>
              <a:t>b-an</a:t>
            </a:r>
            <a:r>
              <a:rPr lang="fr-FR" sz="2800" dirty="0"/>
              <a:t>,	</a:t>
            </a:r>
          </a:p>
          <a:p>
            <a:pPr marL="0" indent="0">
              <a:buNone/>
            </a:pPr>
            <a:r>
              <a:rPr lang="fr-FR" sz="2800" dirty="0"/>
              <a:t>then	1PL:ERG	3PL:H	NEG-see:3PL:O-DUR-1:CNV	</a:t>
            </a:r>
            <a:r>
              <a:rPr lang="ru-RU" sz="2800" dirty="0"/>
              <a:t>	</a:t>
            </a:r>
            <a:r>
              <a:rPr lang="fr-FR" sz="2800" dirty="0"/>
              <a:t>be-PL:H:C	</a:t>
            </a:r>
          </a:p>
          <a:p>
            <a:pPr marL="0" indent="0">
              <a:buNone/>
            </a:pPr>
            <a:r>
              <a:rPr lang="ru-RU" sz="2800" dirty="0"/>
              <a:t>				</a:t>
            </a:r>
            <a:r>
              <a:rPr lang="fr-FR" sz="2800" dirty="0"/>
              <a:t>wē		mi	</a:t>
            </a:r>
            <a:r>
              <a:rPr lang="fr-FR" sz="2800" b="1" dirty="0"/>
              <a:t>a-mí-ye-š-um</a:t>
            </a:r>
            <a:r>
              <a:rPr lang="fr-FR" sz="2800" dirty="0"/>
              <a:t>		</a:t>
            </a:r>
            <a:r>
              <a:rPr lang="ru-RU" sz="2800" dirty="0"/>
              <a:t>	</a:t>
            </a:r>
            <a:r>
              <a:rPr lang="fr-FR" sz="2800" b="1" dirty="0"/>
              <a:t>b-an</a:t>
            </a:r>
            <a:r>
              <a:rPr lang="fr-FR" sz="2800" dirty="0"/>
              <a:t>	</a:t>
            </a:r>
          </a:p>
          <a:p>
            <a:pPr marL="0" indent="0">
              <a:buNone/>
            </a:pPr>
            <a:r>
              <a:rPr lang="ru-RU" sz="2800" dirty="0"/>
              <a:t>				</a:t>
            </a:r>
            <a:r>
              <a:rPr lang="fr-FR" sz="2800" dirty="0"/>
              <a:t>3PL:H:ERG	1PL	NEG-1PL-see-DUR-CNV	be-PL:H:</a:t>
            </a:r>
          </a:p>
          <a:p>
            <a:pPr marL="0" indent="0">
              <a:buNone/>
            </a:pPr>
            <a:r>
              <a:rPr lang="fr-FR" sz="2800" dirty="0"/>
              <a:t>‘</a:t>
            </a:r>
            <a:r>
              <a:rPr lang="ru-RU" sz="2800" dirty="0"/>
              <a:t>при этом мы их не видим, &lt;и&gt; они нас не видят’</a:t>
            </a:r>
          </a:p>
          <a:p>
            <a:pPr marL="0" indent="0">
              <a:buNone/>
            </a:pPr>
            <a:r>
              <a:rPr lang="ru-RU" sz="2800" dirty="0"/>
              <a:t>‘видеть’: </a:t>
            </a:r>
            <a:r>
              <a:rPr lang="fr-FR" sz="2800" b="1" dirty="0"/>
              <a:t>yec</a:t>
            </a:r>
            <a:r>
              <a:rPr lang="fr-FR" sz="2800" dirty="0"/>
              <a:t> / </a:t>
            </a:r>
            <a:r>
              <a:rPr lang="fr-FR" sz="2800" b="1" dirty="0"/>
              <a:t>yeš</a:t>
            </a:r>
            <a:r>
              <a:rPr lang="fr-FR" sz="2800" dirty="0"/>
              <a:t>, </a:t>
            </a:r>
            <a:r>
              <a:rPr lang="ru-RU" sz="2800" dirty="0"/>
              <a:t>но </a:t>
            </a:r>
            <a:r>
              <a:rPr lang="fr-FR" sz="2800" i="1" dirty="0"/>
              <a:t>i-yec</a:t>
            </a:r>
            <a:r>
              <a:rPr lang="fr-FR" sz="2800" dirty="0"/>
              <a:t> &gt; </a:t>
            </a:r>
            <a:r>
              <a:rPr lang="fr-FR" sz="2800" i="1" dirty="0"/>
              <a:t>ic</a:t>
            </a:r>
            <a:r>
              <a:rPr lang="fr-FR" sz="2800" dirty="0"/>
              <a:t>, </a:t>
            </a:r>
            <a:r>
              <a:rPr lang="fr-FR" sz="2800" i="1" dirty="0"/>
              <a:t>u-yeš</a:t>
            </a:r>
            <a:r>
              <a:rPr lang="fr-FR" sz="2800" dirty="0"/>
              <a:t> &gt; </a:t>
            </a:r>
            <a:r>
              <a:rPr lang="fr-FR" sz="2800" i="1" dirty="0"/>
              <a:t>yoš</a:t>
            </a:r>
            <a:endParaRPr lang="ru-RU" sz="28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31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7EF23-A5B1-FD50-04AE-BD95BDDC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391"/>
            <a:ext cx="10515600" cy="851026"/>
          </a:xfrm>
        </p:spPr>
        <p:txBody>
          <a:bodyPr/>
          <a:lstStyle/>
          <a:p>
            <a:pPr algn="ctr"/>
            <a:r>
              <a:rPr lang="ru-RU" dirty="0"/>
              <a:t>Концентрация языковой сложности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C2C93-4E5B-E158-0C08-81794CE8A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9501"/>
            <a:ext cx="12258392" cy="4979406"/>
          </a:xfrm>
        </p:spPr>
        <p:txBody>
          <a:bodyPr>
            <a:noAutofit/>
          </a:bodyPr>
          <a:lstStyle/>
          <a:p>
            <a:r>
              <a:rPr lang="ru-RU" sz="3000" dirty="0"/>
              <a:t>Аргументная стратегия (</a:t>
            </a:r>
            <a:r>
              <a:rPr lang="en-US" sz="3000" dirty="0"/>
              <a:t>alignment)</a:t>
            </a:r>
            <a:r>
              <a:rPr lang="ru-RU" sz="3000" dirty="0"/>
              <a:t>: эргативная конструкция</a:t>
            </a:r>
          </a:p>
          <a:p>
            <a:r>
              <a:rPr lang="ru-RU" sz="3000" dirty="0"/>
              <a:t>Субъектно-объектные </a:t>
            </a:r>
            <a:r>
              <a:rPr lang="ru-RU" sz="3000" dirty="0" err="1"/>
              <a:t>согласователи</a:t>
            </a:r>
            <a:r>
              <a:rPr lang="ru-RU" sz="3000" dirty="0"/>
              <a:t> на глаголе: </a:t>
            </a:r>
            <a:r>
              <a:rPr lang="fr-FR" sz="3000" dirty="0"/>
              <a:t>u-yéc-i</a:t>
            </a:r>
            <a:r>
              <a:rPr lang="ru-RU" sz="3000" dirty="0"/>
              <a:t> </a:t>
            </a:r>
            <a:r>
              <a:rPr lang="en-US" sz="3000" dirty="0"/>
              <a:t>‘</a:t>
            </a:r>
            <a:r>
              <a:rPr lang="ru-RU" sz="3000" dirty="0"/>
              <a:t>их-видел-он</a:t>
            </a:r>
            <a:r>
              <a:rPr lang="en-US" sz="3000" dirty="0"/>
              <a:t>’</a:t>
            </a:r>
            <a:endParaRPr lang="ru-RU" sz="3000" dirty="0"/>
          </a:p>
          <a:p>
            <a:r>
              <a:rPr lang="ru-RU" sz="3000" dirty="0"/>
              <a:t>(различают согласовательный класс и число; суффиксальные показатели субъекта имеют несколько серий в зависимости от видовременных значений глагола)</a:t>
            </a:r>
          </a:p>
          <a:p>
            <a:r>
              <a:rPr lang="ru-RU" sz="3000" dirty="0"/>
              <a:t>Перфективная и (производная) имперфективная основа глагола (</a:t>
            </a:r>
            <a:r>
              <a:rPr lang="en-US" sz="3000" i="1" dirty="0" err="1"/>
              <a:t>yec</a:t>
            </a:r>
            <a:r>
              <a:rPr lang="ru-RU" sz="3000" i="1" dirty="0"/>
              <a:t>-</a:t>
            </a:r>
            <a:r>
              <a:rPr lang="en-US" sz="3000" dirty="0"/>
              <a:t> / </a:t>
            </a:r>
            <a:r>
              <a:rPr lang="en-US" sz="3000" i="1" dirty="0" err="1"/>
              <a:t>yeš</a:t>
            </a:r>
            <a:r>
              <a:rPr lang="ru-RU" sz="3000" i="1" dirty="0"/>
              <a:t>-</a:t>
            </a:r>
            <a:r>
              <a:rPr lang="en-US" sz="3000" dirty="0"/>
              <a:t>); </a:t>
            </a:r>
            <a:r>
              <a:rPr lang="ru-RU" sz="3000" dirty="0"/>
              <a:t>нерегулярные чередования и супплетивизм</a:t>
            </a:r>
          </a:p>
          <a:p>
            <a:r>
              <a:rPr lang="ru-RU" sz="3000" dirty="0"/>
              <a:t>Локальные кумулятивные формы вместо регулярных цепочек морфем: </a:t>
            </a:r>
            <a:r>
              <a:rPr lang="en-US" sz="3000" i="1" dirty="0" err="1"/>
              <a:t>yoš</a:t>
            </a:r>
            <a:r>
              <a:rPr lang="en-US" sz="3000" i="1" dirty="0"/>
              <a:t>-</a:t>
            </a:r>
            <a:r>
              <a:rPr lang="en-US" sz="3000" dirty="0"/>
              <a:t> ‘</a:t>
            </a:r>
            <a:r>
              <a:rPr lang="ru-RU" sz="3000" dirty="0"/>
              <a:t>видеть их</a:t>
            </a:r>
            <a:r>
              <a:rPr lang="en-US" sz="3000" dirty="0"/>
              <a:t>’</a:t>
            </a:r>
            <a:r>
              <a:rPr lang="ru-RU" sz="3000" dirty="0"/>
              <a:t>; </a:t>
            </a:r>
            <a:r>
              <a:rPr lang="en-US" sz="3000" i="1" dirty="0"/>
              <a:t>a-</a:t>
            </a:r>
            <a:r>
              <a:rPr lang="en-US" sz="3000" i="1" dirty="0" err="1"/>
              <a:t>ic</a:t>
            </a:r>
            <a:r>
              <a:rPr lang="en-US" sz="3000" dirty="0"/>
              <a:t> ‘</a:t>
            </a:r>
            <a:r>
              <a:rPr lang="ru-RU" sz="3000" dirty="0"/>
              <a:t>не </a:t>
            </a:r>
            <a:r>
              <a:rPr lang="en-US" sz="3000" dirty="0"/>
              <a:t>(</a:t>
            </a:r>
            <a:r>
              <a:rPr lang="ru-RU" sz="3000"/>
              <a:t>у)видеть </a:t>
            </a:r>
            <a:r>
              <a:rPr lang="ru-RU" sz="3000" dirty="0"/>
              <a:t>(его)</a:t>
            </a:r>
            <a:r>
              <a:rPr lang="en-US" sz="3000" dirty="0"/>
              <a:t>’</a:t>
            </a:r>
            <a:r>
              <a:rPr lang="ru-RU" sz="3000" dirty="0"/>
              <a:t>, и т.п.</a:t>
            </a:r>
            <a:endParaRPr lang="en-US" sz="3000" dirty="0"/>
          </a:p>
          <a:p>
            <a:r>
              <a:rPr lang="ru-RU" sz="3000" dirty="0"/>
              <a:t>Синтетические и аналитические формы: </a:t>
            </a:r>
            <a:r>
              <a:rPr lang="en-US" i="1" dirty="0" err="1"/>
              <a:t>ét.a</a:t>
            </a:r>
            <a:r>
              <a:rPr lang="en-US" dirty="0"/>
              <a:t> AOR / </a:t>
            </a:r>
            <a:r>
              <a:rPr lang="en-US" i="1" dirty="0"/>
              <a:t>éč.am</a:t>
            </a:r>
            <a:r>
              <a:rPr lang="en-US" dirty="0"/>
              <a:t> FUT / </a:t>
            </a:r>
            <a:r>
              <a:rPr lang="en-US" i="1" dirty="0"/>
              <a:t>éč.am </a:t>
            </a:r>
            <a:r>
              <a:rPr lang="en-US" i="1" dirty="0" err="1"/>
              <a:t>ba</a:t>
            </a:r>
            <a:r>
              <a:rPr lang="en-US" dirty="0"/>
              <a:t> PR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05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9C207-4447-B4B2-8333-4427DF6BF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История изучения ареала: ранние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8BEB3E-90D0-91C8-5EC2-CACC4FB80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84356"/>
            <a:ext cx="12192000" cy="4780230"/>
          </a:xfrm>
        </p:spPr>
        <p:txBody>
          <a:bodyPr>
            <a:normAutofit fontScale="92500" lnSpcReduction="10000"/>
          </a:bodyPr>
          <a:lstStyle/>
          <a:p>
            <a:r>
              <a:rPr lang="fr-FR" sz="3200" dirty="0">
                <a:effectLst/>
              </a:rPr>
              <a:t>Emeneau, M. B. 1956. India as a Lingustic Area. </a:t>
            </a:r>
            <a:r>
              <a:rPr lang="fr-FR" sz="3200" i="1" dirty="0">
                <a:effectLst/>
              </a:rPr>
              <a:t>Language</a:t>
            </a:r>
            <a:r>
              <a:rPr lang="fr-FR" sz="3200" dirty="0">
                <a:effectLst/>
              </a:rPr>
              <a:t> 32</a:t>
            </a:r>
            <a:r>
              <a:rPr lang="ru-RU" sz="3200" dirty="0"/>
              <a:t>: </a:t>
            </a:r>
            <a:r>
              <a:rPr lang="fr-FR" sz="3200" dirty="0">
                <a:effectLst/>
              </a:rPr>
              <a:t>1, 3–16</a:t>
            </a:r>
            <a:r>
              <a:rPr lang="ru-RU" sz="3200" dirty="0">
                <a:effectLst/>
              </a:rPr>
              <a:t> (также: </a:t>
            </a:r>
            <a:r>
              <a:rPr lang="en-US" sz="3200" dirty="0" err="1">
                <a:effectLst/>
              </a:rPr>
              <a:t>Emeneau</a:t>
            </a:r>
            <a:r>
              <a:rPr lang="en-US" sz="3200" dirty="0">
                <a:effectLst/>
              </a:rPr>
              <a:t>, M. B. 1980. </a:t>
            </a:r>
            <a:r>
              <a:rPr lang="en-US" sz="3200" i="1" dirty="0">
                <a:effectLst/>
              </a:rPr>
              <a:t>Language and Linguistic Area</a:t>
            </a:r>
            <a:r>
              <a:rPr lang="en-US" sz="3200" dirty="0">
                <a:effectLst/>
              </a:rPr>
              <a:t>. Stanford: Stanford U. Press)</a:t>
            </a:r>
          </a:p>
          <a:p>
            <a:r>
              <a:rPr lang="en-US" sz="3200" dirty="0" err="1">
                <a:effectLst/>
              </a:rPr>
              <a:t>Masica</a:t>
            </a:r>
            <a:r>
              <a:rPr lang="en-US" sz="3200" dirty="0">
                <a:effectLst/>
              </a:rPr>
              <a:t>, Colin P. 1976. </a:t>
            </a:r>
            <a:r>
              <a:rPr lang="en-US" sz="3200" i="1" dirty="0">
                <a:effectLst/>
              </a:rPr>
              <a:t>Defining a linguistic area: South Asia</a:t>
            </a:r>
            <a:r>
              <a:rPr lang="en-US" sz="3200" dirty="0">
                <a:effectLst/>
              </a:rPr>
              <a:t>. Chicago: The U. of Chicago Press </a:t>
            </a:r>
            <a:r>
              <a:rPr lang="ru-RU" sz="3200" dirty="0">
                <a:effectLst/>
              </a:rPr>
              <a:t>(также: </a:t>
            </a:r>
            <a:r>
              <a:rPr lang="en-US" sz="3200" dirty="0" err="1">
                <a:effectLst/>
              </a:rPr>
              <a:t>Masica</a:t>
            </a:r>
            <a:r>
              <a:rPr lang="en-US" sz="3200" dirty="0">
                <a:effectLst/>
              </a:rPr>
              <a:t>, C</a:t>
            </a:r>
            <a:r>
              <a:rPr lang="ru-RU" sz="3200" dirty="0"/>
              <a:t>.</a:t>
            </a:r>
            <a:r>
              <a:rPr lang="en-US" sz="3200" dirty="0">
                <a:effectLst/>
              </a:rPr>
              <a:t> P. 2001. The definition and significance of linguistic areas: Methods, pitfalls, and possibilities (with special reference to the validity of South Asia as a linguistic area)</a:t>
            </a:r>
            <a:r>
              <a:rPr lang="ru-RU" sz="3200" dirty="0">
                <a:effectLst/>
              </a:rPr>
              <a:t> //</a:t>
            </a:r>
            <a:r>
              <a:rPr lang="en-US" sz="3200" dirty="0">
                <a:effectLst/>
              </a:rPr>
              <a:t> </a:t>
            </a:r>
            <a:r>
              <a:rPr lang="en-US" sz="3200" i="1" dirty="0">
                <a:effectLst/>
              </a:rPr>
              <a:t>The yearbook of South Asian languages and linguistics</a:t>
            </a:r>
            <a:r>
              <a:rPr lang="en-US" sz="3200" dirty="0">
                <a:effectLst/>
              </a:rPr>
              <a:t>, 205–267</a:t>
            </a:r>
            <a:r>
              <a:rPr lang="ru-RU" sz="3200" dirty="0">
                <a:effectLst/>
              </a:rPr>
              <a:t>)</a:t>
            </a:r>
          </a:p>
          <a:p>
            <a:r>
              <a:rPr lang="fr-FR" sz="3200" dirty="0"/>
              <a:t>Borin, Lars, Anju Saxena, Bernard Comrie &amp; Shafqat Mumtaz Virk. 2020. A bird’s-eye view on South Asian languages through LSI: Areal or genetic relationships? </a:t>
            </a:r>
            <a:r>
              <a:rPr lang="fr-FR" sz="3200" i="1" dirty="0"/>
              <a:t>Journal of South Asian Languages and Linguistics </a:t>
            </a:r>
            <a:r>
              <a:rPr lang="fr-FR" sz="3200" dirty="0"/>
              <a:t>7: 2, 203–237.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0763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9C207-4447-B4B2-8333-4427DF6BF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История изучения ареала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8BEB3E-90D0-91C8-5EC2-CACC4FB80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9088"/>
            <a:ext cx="12192000" cy="5033727"/>
          </a:xfrm>
        </p:spPr>
        <p:txBody>
          <a:bodyPr>
            <a:normAutofit/>
          </a:bodyPr>
          <a:lstStyle/>
          <a:p>
            <a:r>
              <a:rPr lang="ru-RU" sz="3200" dirty="0"/>
              <a:t>Эдельман, Д. И. 1968. </a:t>
            </a:r>
            <a:r>
              <a:rPr lang="ru-RU" sz="3200" i="1" dirty="0"/>
              <a:t>Основные вопросы лингвистической географии: На материале индоиранских языков</a:t>
            </a:r>
            <a:r>
              <a:rPr lang="ru-RU" sz="3200" dirty="0"/>
              <a:t>. М.: Наука.</a:t>
            </a:r>
          </a:p>
          <a:p>
            <a:r>
              <a:rPr lang="ru-RU" sz="3200" dirty="0"/>
              <a:t>Эдельман, Д. И. 1980. К субстратному наследию Центральноазиатского языкового союза. </a:t>
            </a:r>
            <a:r>
              <a:rPr lang="ru-RU" sz="3200" i="1" dirty="0"/>
              <a:t>Вопросы языкознания </a:t>
            </a:r>
            <a:r>
              <a:rPr lang="ru-RU" sz="3200" dirty="0"/>
              <a:t>5, 21–32.</a:t>
            </a:r>
          </a:p>
          <a:p>
            <a:r>
              <a:rPr lang="ru-RU" sz="3200" dirty="0"/>
              <a:t>Эдельман, Д. И. 1983. </a:t>
            </a:r>
            <a:r>
              <a:rPr lang="ru-RU" sz="3200" i="1" dirty="0" err="1"/>
              <a:t>Дардские</a:t>
            </a:r>
            <a:r>
              <a:rPr lang="ru-RU" sz="3200" i="1" dirty="0"/>
              <a:t> и </a:t>
            </a:r>
            <a:r>
              <a:rPr lang="ru-RU" sz="3200" i="1" dirty="0" err="1"/>
              <a:t>нуристанские</a:t>
            </a:r>
            <a:r>
              <a:rPr lang="ru-RU" sz="3200" i="1" dirty="0"/>
              <a:t> языки</a:t>
            </a:r>
            <a:r>
              <a:rPr lang="ru-RU" sz="3200" dirty="0"/>
              <a:t>. М.: Наука.</a:t>
            </a:r>
          </a:p>
          <a:p>
            <a:r>
              <a:rPr lang="ru-RU" sz="3200" dirty="0"/>
              <a:t>Эдельман, Д. И. 1993. Генетическое и ареальное в системах числительных (на материале арийских языков). </a:t>
            </a:r>
            <a:r>
              <a:rPr lang="ru-RU" sz="3200" i="1" dirty="0"/>
              <a:t>Известия РАН, СЛЯ </a:t>
            </a:r>
            <a:r>
              <a:rPr lang="ru-RU" sz="3200" dirty="0"/>
              <a:t>5, 32-42.</a:t>
            </a:r>
            <a:endParaRPr lang="en-US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5709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9C207-4447-B4B2-8333-4427DF6BF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История изучения ареала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8BEB3E-90D0-91C8-5EC2-CACC4FB80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9088"/>
            <a:ext cx="12192000" cy="5033727"/>
          </a:xfrm>
        </p:spPr>
        <p:txBody>
          <a:bodyPr>
            <a:normAutofit fontScale="92500" lnSpcReduction="10000"/>
          </a:bodyPr>
          <a:lstStyle/>
          <a:p>
            <a:r>
              <a:rPr lang="fr-FR" sz="3200" dirty="0"/>
              <a:t>Fussman, Gérard. 1972. </a:t>
            </a:r>
            <a:r>
              <a:rPr lang="fr-FR" sz="3200" i="1" dirty="0"/>
              <a:t>Atlas linguistique des parlers dardes et kafirs</a:t>
            </a:r>
            <a:r>
              <a:rPr lang="fr-FR" sz="3200" dirty="0"/>
              <a:t>. Paris: École française d’Extrême-Orient.</a:t>
            </a:r>
          </a:p>
          <a:p>
            <a:r>
              <a:rPr lang="fr-FR" sz="3200" dirty="0"/>
              <a:t>Skalmowski, Wojciech. 1974. Transitive verb constructions in the Pamir and Dardic languages // Jerzy Kuryłowicz &amp; Jan Safarewicz (eds.), </a:t>
            </a:r>
            <a:r>
              <a:rPr lang="fr-FR" sz="3200" i="1" dirty="0"/>
              <a:t>Studia indoeuropejskie</a:t>
            </a:r>
            <a:r>
              <a:rPr lang="fr-FR" sz="3200" dirty="0"/>
              <a:t>, 205–216. Wrocław: Ossolineum.</a:t>
            </a:r>
          </a:p>
          <a:p>
            <a:r>
              <a:rPr lang="en-US" sz="3200" dirty="0" err="1"/>
              <a:t>Tikkanen</a:t>
            </a:r>
            <a:r>
              <a:rPr lang="en-US" sz="3200" dirty="0"/>
              <a:t>, </a:t>
            </a:r>
            <a:r>
              <a:rPr lang="en-US" sz="3200" dirty="0" err="1"/>
              <a:t>Bertil</a:t>
            </a:r>
            <a:r>
              <a:rPr lang="en-US" sz="3200" dirty="0"/>
              <a:t>. 1988. On </a:t>
            </a:r>
            <a:r>
              <a:rPr lang="en-US" sz="3200" dirty="0" err="1"/>
              <a:t>Burushaski</a:t>
            </a:r>
            <a:r>
              <a:rPr lang="en-US" sz="3200" dirty="0"/>
              <a:t> and other ancient substrata in northwestern South Asia. </a:t>
            </a:r>
            <a:r>
              <a:rPr lang="en-US" sz="3200" i="1" dirty="0"/>
              <a:t>Studia Orientalia </a:t>
            </a:r>
            <a:r>
              <a:rPr lang="en-US" sz="3200" dirty="0"/>
              <a:t>64, 303–325.</a:t>
            </a:r>
          </a:p>
          <a:p>
            <a:r>
              <a:rPr lang="fr-FR" sz="3200" dirty="0"/>
              <a:t>Tikkanen, Bertil. 1999. Archaeological-linguistic correlations in the formation of retroflex typologies and correlating areal features in South Asia // Roger Blench &amp; Matthew Spriggs (eds.), </a:t>
            </a:r>
            <a:r>
              <a:rPr lang="fr-FR" sz="3200" i="1" dirty="0"/>
              <a:t>Archaeology and language IV: Language change and cultural transformation</a:t>
            </a:r>
            <a:r>
              <a:rPr lang="fr-FR" sz="3200" dirty="0"/>
              <a:t>, 138–148. London: Routledge.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4650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9C207-4447-B4B2-8333-4427DF6BF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История изучения ареала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8BEB3E-90D0-91C8-5EC2-CACC4FB80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4882127"/>
          </a:xfrm>
        </p:spPr>
        <p:txBody>
          <a:bodyPr>
            <a:normAutofit/>
          </a:bodyPr>
          <a:lstStyle/>
          <a:p>
            <a:r>
              <a:rPr lang="en-US" sz="3200" dirty="0"/>
              <a:t>Bashir, Elena. 1988. </a:t>
            </a:r>
            <a:r>
              <a:rPr lang="en-US" sz="3200" i="1" dirty="0"/>
              <a:t>Topics in Kalasha Syntax: An Areal and Typological Perspective</a:t>
            </a:r>
            <a:r>
              <a:rPr lang="en-US" sz="3200" dirty="0"/>
              <a:t>. U. of Michigan Doctoral dissertation.</a:t>
            </a:r>
          </a:p>
          <a:p>
            <a:r>
              <a:rPr lang="fr-FR" sz="3200" dirty="0"/>
              <a:t>Bashir, Elena. 1996. Mosaic of tongues: Quotatives and complementizers in Northwest Indo-Aryan, Burushaski, and Balti. In William L. Hanaway &amp; Wilma Heston (eds.), </a:t>
            </a:r>
            <a:r>
              <a:rPr lang="fr-FR" sz="3200" i="1" dirty="0"/>
              <a:t>Studies in Pakistani popular culture</a:t>
            </a:r>
            <a:r>
              <a:rPr lang="fr-FR" sz="3200" dirty="0"/>
              <a:t>, 187–286. Lahore: Lok Virsa.</a:t>
            </a:r>
          </a:p>
          <a:p>
            <a:r>
              <a:rPr lang="fr-FR" sz="3200" dirty="0"/>
              <a:t>Bashir, Elena. 2001. Khowar-Wakhi Contact Relationships // Dirk W. Lönne (ed.), </a:t>
            </a:r>
            <a:r>
              <a:rPr lang="fr-FR" sz="3200" i="1" dirty="0"/>
              <a:t>Tohfa-e-Dil. Festschrift Helmut Nespital</a:t>
            </a:r>
            <a:r>
              <a:rPr lang="fr-FR" sz="3200" dirty="0"/>
              <a:t>. Reinbeck: Wezler.</a:t>
            </a:r>
          </a:p>
        </p:txBody>
      </p:sp>
    </p:spTree>
    <p:extLst>
      <p:ext uri="{BB962C8B-B14F-4D97-AF65-F5344CB8AC3E}">
        <p14:creationId xmlns:p14="http://schemas.microsoft.com/office/powerpoint/2010/main" val="261725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9C207-4447-B4B2-8333-4427DF6BF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История изучения ареала: новые работы</a:t>
            </a:r>
            <a:br>
              <a:rPr lang="ru-RU" dirty="0"/>
            </a:br>
            <a:r>
              <a:rPr lang="de-AT" dirty="0"/>
              <a:t>https://hindukush.clld.org/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8BEB3E-90D0-91C8-5EC2-CACC4FB80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9088"/>
            <a:ext cx="12192000" cy="5033727"/>
          </a:xfrm>
        </p:spPr>
        <p:txBody>
          <a:bodyPr>
            <a:normAutofit fontScale="85000" lnSpcReduction="20000"/>
          </a:bodyPr>
          <a:lstStyle/>
          <a:p>
            <a:r>
              <a:rPr lang="fr-FR" sz="3200" dirty="0"/>
              <a:t>Liljegren, Henrik. 2014. A survey of alignment features in the Greater Hindukush with special references to Indo-Aryan</a:t>
            </a:r>
            <a:r>
              <a:rPr lang="ru-RU" sz="3200" dirty="0"/>
              <a:t> // </a:t>
            </a:r>
            <a:r>
              <a:rPr lang="fr-FR" sz="3200" dirty="0"/>
              <a:t>Pirkko Suihkonen &amp; Lindsay J. Whaley (eds.), </a:t>
            </a:r>
            <a:r>
              <a:rPr lang="fr-FR" sz="3200" i="1" dirty="0"/>
              <a:t>On Diversity and Complexity of Languages Spoken in Europe and North and Central Asia</a:t>
            </a:r>
            <a:r>
              <a:rPr lang="fr-FR" sz="3200" dirty="0"/>
              <a:t>, 133–174. Amsterdam: John Benjamins. </a:t>
            </a:r>
            <a:endParaRPr lang="ru-RU" sz="3200" dirty="0"/>
          </a:p>
          <a:p>
            <a:r>
              <a:rPr lang="fr-FR" sz="3200" dirty="0"/>
              <a:t>Liljegren, Henrik. 2017. Profiling Indo-Aryan in the Hindukush-Karakoram: A preliminary study of micro-typological patterns. </a:t>
            </a:r>
            <a:r>
              <a:rPr lang="fr-FR" sz="3200" i="1" dirty="0"/>
              <a:t>Journal of South Asian Languages and Linguistics</a:t>
            </a:r>
            <a:r>
              <a:rPr lang="fr-FR" sz="3200" dirty="0"/>
              <a:t> 4, 107–156.</a:t>
            </a:r>
            <a:r>
              <a:rPr lang="ru-RU" sz="3200" dirty="0"/>
              <a:t> </a:t>
            </a:r>
          </a:p>
          <a:p>
            <a:r>
              <a:rPr lang="fr-FR" sz="3200" dirty="0"/>
              <a:t>Liljegren, Henrik. 2019. Gender typology and gender (in)stability in Hindu Kush Indo-Aryan languages</a:t>
            </a:r>
            <a:r>
              <a:rPr lang="ru-RU" sz="3200" dirty="0"/>
              <a:t> //</a:t>
            </a:r>
            <a:r>
              <a:rPr lang="fr-FR" sz="3200" dirty="0"/>
              <a:t> Francesca Di Garbo, Bruno Olsson &amp; Bernhard Wälchli (eds.), </a:t>
            </a:r>
            <a:r>
              <a:rPr lang="fr-FR" sz="3200" i="1" dirty="0"/>
              <a:t>Grammatical gender and linguistic complexity I</a:t>
            </a:r>
            <a:r>
              <a:rPr lang="fr-FR" sz="3200" dirty="0"/>
              <a:t>, 279–328. Berlin: Language Science Press.</a:t>
            </a:r>
            <a:endParaRPr lang="ru-RU" sz="3200" dirty="0"/>
          </a:p>
          <a:p>
            <a:r>
              <a:rPr lang="fr-FR" sz="3200" dirty="0"/>
              <a:t>Liljegren, Henrik. </a:t>
            </a:r>
            <a:r>
              <a:rPr lang="fr-FR" sz="3200" dirty="0">
                <a:highlight>
                  <a:srgbClr val="FFFF00"/>
                </a:highlight>
              </a:rPr>
              <a:t>2020</a:t>
            </a:r>
            <a:r>
              <a:rPr lang="fr-FR" sz="3200" dirty="0"/>
              <a:t>. The Hindu Kush–Karakorum and linguistic areality. </a:t>
            </a:r>
            <a:r>
              <a:rPr lang="fr-FR" sz="3200" i="1" dirty="0"/>
              <a:t>Journal of South Asian Languages and Linguistics</a:t>
            </a:r>
            <a:r>
              <a:rPr lang="fr-FR" sz="3200" dirty="0"/>
              <a:t> 7</a:t>
            </a:r>
            <a:r>
              <a:rPr lang="en-US" sz="3200" dirty="0"/>
              <a:t>: </a:t>
            </a:r>
            <a:r>
              <a:rPr lang="fr-FR" sz="3200" dirty="0"/>
              <a:t>2, 239–285. </a:t>
            </a:r>
          </a:p>
          <a:p>
            <a:r>
              <a:rPr lang="fr-FR" sz="3200" dirty="0"/>
              <a:t>Liljegren, Henrik. 2022. Nuristani in its areal and typological context. </a:t>
            </a:r>
            <a:r>
              <a:rPr lang="fr-FR" sz="3200" i="1" dirty="0"/>
              <a:t>International Journal of Diachronic Linguistics and Linguistic Reconstruction</a:t>
            </a:r>
            <a:r>
              <a:rPr lang="fr-FR" sz="3200" dirty="0"/>
              <a:t> 19, 201–265.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3449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9C207-4447-B4B2-8333-4427DF6BF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История изучения ареала: новые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8BEB3E-90D0-91C8-5EC2-CACC4FB80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9088"/>
            <a:ext cx="12192000" cy="5033727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/>
              <a:t>Коган, А. И. 2005. </a:t>
            </a:r>
            <a:r>
              <a:rPr lang="ru-RU" sz="3200" i="1" dirty="0" err="1"/>
              <a:t>Дардские</a:t>
            </a:r>
            <a:r>
              <a:rPr lang="ru-RU" sz="3200" i="1" dirty="0"/>
              <a:t> языки: генетическая характеристика</a:t>
            </a:r>
            <a:r>
              <a:rPr lang="ru-RU" sz="3200" dirty="0"/>
              <a:t>. М.: Восточная литература.</a:t>
            </a:r>
          </a:p>
          <a:p>
            <a:r>
              <a:rPr lang="ru-RU" sz="3200" dirty="0"/>
              <a:t>Коган, А. И. 2007. К ареально-типологической характеристике языка пушту // В. А. Ефимов (ред.), </a:t>
            </a:r>
            <a:r>
              <a:rPr lang="ru-RU" sz="3200" i="1" dirty="0"/>
              <a:t>Памяти В. С. Расторгуевой</a:t>
            </a:r>
            <a:r>
              <a:rPr lang="ru-RU" sz="3200" dirty="0"/>
              <a:t>: </a:t>
            </a:r>
            <a:r>
              <a:rPr lang="ru-RU" sz="3200" i="1" dirty="0"/>
              <a:t>сборник статей</a:t>
            </a:r>
            <a:r>
              <a:rPr lang="ru-RU" sz="3200" dirty="0"/>
              <a:t>, 103–121. М.: Ключ-С.</a:t>
            </a:r>
          </a:p>
          <a:p>
            <a:r>
              <a:rPr lang="ru-RU" sz="3200" dirty="0"/>
              <a:t>Васильев, М. Е. &amp; А. И. Коган. 2013. К вопросу о </a:t>
            </a:r>
            <a:r>
              <a:rPr lang="ru-RU" sz="3200" dirty="0" err="1"/>
              <a:t>восточнодардской</a:t>
            </a:r>
            <a:r>
              <a:rPr lang="ru-RU" sz="3200" dirty="0"/>
              <a:t> языковой общности. </a:t>
            </a:r>
            <a:r>
              <a:rPr lang="ru-RU" sz="3200" i="1" dirty="0"/>
              <a:t>Вопросы языкового родства </a:t>
            </a:r>
            <a:r>
              <a:rPr lang="ru-RU" sz="3200" dirty="0"/>
              <a:t>10, 149–177.</a:t>
            </a:r>
          </a:p>
          <a:p>
            <a:r>
              <a:rPr lang="en-US" sz="3200" dirty="0"/>
              <a:t>Kogan, Anton. </a:t>
            </a:r>
            <a:r>
              <a:rPr lang="en-US" sz="3200" dirty="0">
                <a:highlight>
                  <a:srgbClr val="FFFF00"/>
                </a:highlight>
              </a:rPr>
              <a:t>2021</a:t>
            </a:r>
            <a:r>
              <a:rPr lang="en-US" sz="3200" dirty="0"/>
              <a:t>. Towards the reconstruction of language contact in the pre-Tibetan Upper Indus region. </a:t>
            </a:r>
            <a:r>
              <a:rPr lang="en-US" sz="3200" i="1" dirty="0"/>
              <a:t>Journal of Language Relationship</a:t>
            </a:r>
            <a:r>
              <a:rPr lang="en-US" sz="3200" dirty="0"/>
              <a:t> 19</a:t>
            </a:r>
            <a:r>
              <a:rPr lang="ru-RU" sz="3200" dirty="0"/>
              <a:t>: </a:t>
            </a:r>
            <a:r>
              <a:rPr lang="en-US" sz="3200" dirty="0"/>
              <a:t>3–4, 153–165.</a:t>
            </a:r>
            <a:endParaRPr lang="ru-RU" sz="3200" dirty="0"/>
          </a:p>
          <a:p>
            <a:r>
              <a:rPr lang="ru-RU" sz="3200" dirty="0"/>
              <a:t>Коган, А. И. </a:t>
            </a:r>
            <a:r>
              <a:rPr lang="ru-RU" sz="3200" dirty="0">
                <a:highlight>
                  <a:srgbClr val="FFFF00"/>
                </a:highlight>
              </a:rPr>
              <a:t>2021</a:t>
            </a:r>
            <a:r>
              <a:rPr lang="ru-RU" sz="3200" dirty="0"/>
              <a:t>. Новое в исследовании контактов северо-западных тибетских диалектов с </a:t>
            </a:r>
            <a:r>
              <a:rPr lang="ru-RU" sz="3200" dirty="0" err="1"/>
              <a:t>дардскими</a:t>
            </a:r>
            <a:r>
              <a:rPr lang="ru-RU" sz="3200" dirty="0"/>
              <a:t> языками и языком бурушаски. </a:t>
            </a:r>
            <a:r>
              <a:rPr lang="ru-RU" sz="3200" i="1" dirty="0"/>
              <a:t>Родной язык </a:t>
            </a:r>
            <a:r>
              <a:rPr lang="ru-RU" sz="3200" dirty="0"/>
              <a:t>1, 312–323. </a:t>
            </a:r>
          </a:p>
        </p:txBody>
      </p:sp>
    </p:spTree>
    <p:extLst>
      <p:ext uri="{BB962C8B-B14F-4D97-AF65-F5344CB8AC3E}">
        <p14:creationId xmlns:p14="http://schemas.microsoft.com/office/powerpoint/2010/main" val="82268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1EA03C-65B7-ED85-6C2D-769253A9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Общий формат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D72FC8-CA0B-611C-B036-A7706F124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Границы ареала</a:t>
            </a:r>
          </a:p>
          <a:p>
            <a:r>
              <a:rPr lang="ru-RU" sz="3200" dirty="0"/>
              <a:t>Состав языков</a:t>
            </a:r>
          </a:p>
          <a:p>
            <a:r>
              <a:rPr lang="ru-RU" sz="3200" dirty="0"/>
              <a:t>Обзор того, что известно:</a:t>
            </a:r>
          </a:p>
          <a:p>
            <a:pPr lvl="1"/>
            <a:r>
              <a:rPr lang="ru-RU" sz="2800" dirty="0"/>
              <a:t>было сделано до </a:t>
            </a:r>
            <a:r>
              <a:rPr lang="en-US" sz="2800" dirty="0"/>
              <a:t>2000 </a:t>
            </a:r>
            <a:r>
              <a:rPr lang="ru-RU" sz="2800" dirty="0"/>
              <a:t>г.</a:t>
            </a:r>
          </a:p>
          <a:p>
            <a:pPr lvl="1"/>
            <a:r>
              <a:rPr lang="ru-RU" sz="2800" dirty="0"/>
              <a:t>было сделано в последние десятилетия</a:t>
            </a:r>
          </a:p>
          <a:p>
            <a:r>
              <a:rPr lang="ru-RU" sz="3200" dirty="0"/>
              <a:t>Попытка синтеза (предварительная)</a:t>
            </a:r>
          </a:p>
          <a:p>
            <a:r>
              <a:rPr lang="ru-RU" sz="3200" dirty="0"/>
              <a:t>Общие свойства (предположительно, контактного происхождения)</a:t>
            </a:r>
          </a:p>
        </p:txBody>
      </p:sp>
    </p:spTree>
    <p:extLst>
      <p:ext uri="{BB962C8B-B14F-4D97-AF65-F5344CB8AC3E}">
        <p14:creationId xmlns:p14="http://schemas.microsoft.com/office/powerpoint/2010/main" val="30483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16EE2-2C48-4436-6B42-E3F95A521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Проблемы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D10C05-2926-73F2-F40C-A02D0A504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49" y="1825625"/>
            <a:ext cx="11715185" cy="4351338"/>
          </a:xfrm>
        </p:spPr>
        <p:txBody>
          <a:bodyPr>
            <a:normAutofit/>
          </a:bodyPr>
          <a:lstStyle/>
          <a:p>
            <a:r>
              <a:rPr lang="ru-RU" sz="3200" u="sng" dirty="0"/>
              <a:t>Дескриптивные</a:t>
            </a:r>
            <a:r>
              <a:rPr lang="ru-RU" sz="3200" dirty="0"/>
              <a:t>: </a:t>
            </a:r>
          </a:p>
          <a:p>
            <a:r>
              <a:rPr lang="ru-RU" sz="3200" dirty="0"/>
              <a:t>далеко не все языки региона располагают полными и типологически корректными описаниями</a:t>
            </a:r>
            <a:r>
              <a:rPr lang="en-US" sz="3200" dirty="0"/>
              <a:t> </a:t>
            </a:r>
            <a:endParaRPr lang="ru-RU" sz="3200" dirty="0"/>
          </a:p>
          <a:p>
            <a:r>
              <a:rPr lang="ru-RU" sz="3200" dirty="0"/>
              <a:t>наиболее заметная лакуна – кховар</a:t>
            </a:r>
            <a:r>
              <a:rPr lang="en-US" sz="3200" dirty="0"/>
              <a:t>; </a:t>
            </a:r>
            <a:r>
              <a:rPr lang="ru-RU" sz="3200" dirty="0"/>
              <a:t>также </a:t>
            </a:r>
            <a:r>
              <a:rPr lang="ru-RU" sz="3200" dirty="0" err="1"/>
              <a:t>балти</a:t>
            </a:r>
            <a:endParaRPr lang="ru-RU" sz="3200" dirty="0"/>
          </a:p>
          <a:p>
            <a:r>
              <a:rPr lang="ru-RU" sz="3200" dirty="0"/>
              <a:t>лучшие грамматики</a:t>
            </a:r>
            <a:r>
              <a:rPr lang="en-US" sz="3200" dirty="0"/>
              <a:t> </a:t>
            </a:r>
            <a:r>
              <a:rPr lang="ru-RU" sz="3200" dirty="0"/>
              <a:t>покрывают один-два языка на группу</a:t>
            </a:r>
          </a:p>
        </p:txBody>
      </p:sp>
    </p:spTree>
    <p:extLst>
      <p:ext uri="{BB962C8B-B14F-4D97-AF65-F5344CB8AC3E}">
        <p14:creationId xmlns:p14="http://schemas.microsoft.com/office/powerpoint/2010/main" val="77239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16EE2-2C48-4436-6B42-E3F95A521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/>
              <a:t>Лучшие грамматики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D10C05-2926-73F2-F40C-A02D0A504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81" y="1825625"/>
            <a:ext cx="11995842" cy="4351338"/>
          </a:xfrm>
        </p:spPr>
        <p:txBody>
          <a:bodyPr>
            <a:normAutofit/>
          </a:bodyPr>
          <a:lstStyle/>
          <a:p>
            <a:r>
              <a:rPr lang="ru-RU" sz="2200" dirty="0">
                <a:effectLst/>
              </a:rPr>
              <a:t>Пахалина, Т. Н. 1975. </a:t>
            </a:r>
            <a:r>
              <a:rPr lang="ru-RU" sz="2200" i="1" dirty="0">
                <a:effectLst/>
              </a:rPr>
              <a:t>Ваханский язык</a:t>
            </a:r>
            <a:r>
              <a:rPr lang="ru-RU" sz="2200" dirty="0">
                <a:effectLst/>
              </a:rPr>
              <a:t>. М.: Наука.</a:t>
            </a:r>
            <a:endParaRPr lang="en-US" sz="2200" dirty="0">
              <a:effectLst/>
            </a:endParaRPr>
          </a:p>
          <a:p>
            <a:r>
              <a:rPr lang="ru-RU" sz="2200" dirty="0">
                <a:effectLst/>
              </a:rPr>
              <a:t>Грюнберг, А. Л. 1987. </a:t>
            </a:r>
            <a:r>
              <a:rPr lang="ru-RU" sz="2200" i="1" dirty="0">
                <a:effectLst/>
              </a:rPr>
              <a:t>Очерк грамматики афганского языка (</a:t>
            </a:r>
            <a:r>
              <a:rPr lang="ru-RU" sz="2200" i="1" dirty="0" err="1">
                <a:effectLst/>
              </a:rPr>
              <a:t>пашто</a:t>
            </a:r>
            <a:r>
              <a:rPr lang="ru-RU" sz="2200" i="1" dirty="0">
                <a:effectLst/>
              </a:rPr>
              <a:t>)</a:t>
            </a:r>
            <a:r>
              <a:rPr lang="ru-RU" sz="2200" dirty="0">
                <a:effectLst/>
              </a:rPr>
              <a:t>. Л.: Наука.</a:t>
            </a:r>
            <a:r>
              <a:rPr lang="en-US" sz="2200" dirty="0">
                <a:effectLst/>
              </a:rPr>
              <a:t> </a:t>
            </a:r>
          </a:p>
          <a:p>
            <a:r>
              <a:rPr lang="en-US" sz="2200" dirty="0">
                <a:effectLst/>
              </a:rPr>
              <a:t>Kim, Deborah. 2017. </a:t>
            </a:r>
            <a:r>
              <a:rPr lang="en-US" sz="2200" i="1" dirty="0">
                <a:effectLst/>
              </a:rPr>
              <a:t>Topics in the syntax of </a:t>
            </a:r>
            <a:r>
              <a:rPr lang="en-US" sz="2200" i="1" dirty="0" err="1">
                <a:effectLst/>
              </a:rPr>
              <a:t>Sarikoli</a:t>
            </a:r>
            <a:r>
              <a:rPr lang="en-US" sz="2200" dirty="0">
                <a:effectLst/>
              </a:rPr>
              <a:t>. Utrecht: LOT.</a:t>
            </a:r>
          </a:p>
          <a:p>
            <a:r>
              <a:rPr lang="ru-RU" sz="2200" dirty="0"/>
              <a:t>Грюнберг, А. Л. 1980. </a:t>
            </a:r>
            <a:r>
              <a:rPr lang="ru-RU" sz="2200" i="1" dirty="0"/>
              <a:t>Язык кати: Тексты, грамматический очерк</a:t>
            </a:r>
            <a:r>
              <a:rPr lang="ru-RU" sz="2200" dirty="0"/>
              <a:t>. М.: Наука.</a:t>
            </a:r>
          </a:p>
          <a:p>
            <a:r>
              <a:rPr lang="en-US" sz="2200" dirty="0" err="1">
                <a:effectLst/>
              </a:rPr>
              <a:t>Degener</a:t>
            </a:r>
            <a:r>
              <a:rPr lang="en-US" sz="2200" dirty="0">
                <a:effectLst/>
              </a:rPr>
              <a:t>, </a:t>
            </a:r>
            <a:r>
              <a:rPr lang="en-US" sz="2200" dirty="0" err="1">
                <a:effectLst/>
              </a:rPr>
              <a:t>Almuth</a:t>
            </a:r>
            <a:r>
              <a:rPr lang="en-US" sz="2200" dirty="0">
                <a:effectLst/>
              </a:rPr>
              <a:t>. 1998. </a:t>
            </a:r>
            <a:r>
              <a:rPr lang="en-US" sz="2200" i="1" dirty="0">
                <a:effectLst/>
              </a:rPr>
              <a:t>Die </a:t>
            </a:r>
            <a:r>
              <a:rPr lang="en-US" sz="2200" i="1" dirty="0" err="1">
                <a:effectLst/>
              </a:rPr>
              <a:t>Sprache</a:t>
            </a:r>
            <a:r>
              <a:rPr lang="en-US" sz="2200" i="1" dirty="0">
                <a:effectLst/>
              </a:rPr>
              <a:t> von </a:t>
            </a:r>
            <a:r>
              <a:rPr lang="en-US" sz="2200" i="1" dirty="0" err="1">
                <a:effectLst/>
              </a:rPr>
              <a:t>Nisheygram</a:t>
            </a:r>
            <a:r>
              <a:rPr lang="en-US" sz="2200" i="1" dirty="0">
                <a:effectLst/>
              </a:rPr>
              <a:t> </a:t>
            </a:r>
            <a:r>
              <a:rPr lang="en-US" sz="2200" i="1" dirty="0" err="1">
                <a:effectLst/>
              </a:rPr>
              <a:t>im</a:t>
            </a:r>
            <a:r>
              <a:rPr lang="en-US" sz="2200" i="1" dirty="0">
                <a:effectLst/>
              </a:rPr>
              <a:t> </a:t>
            </a:r>
            <a:r>
              <a:rPr lang="en-US" sz="2200" i="1" dirty="0" err="1">
                <a:effectLst/>
              </a:rPr>
              <a:t>afghanischen</a:t>
            </a:r>
            <a:r>
              <a:rPr lang="en-US" sz="2200" i="1" dirty="0">
                <a:effectLst/>
              </a:rPr>
              <a:t> </a:t>
            </a:r>
            <a:r>
              <a:rPr lang="en-US" sz="2200" i="1" dirty="0" err="1">
                <a:effectLst/>
              </a:rPr>
              <a:t>Hindukusch</a:t>
            </a:r>
            <a:r>
              <a:rPr lang="en-US" sz="2200" dirty="0">
                <a:effectLst/>
              </a:rPr>
              <a:t>. Wiesbaden: </a:t>
            </a:r>
            <a:r>
              <a:rPr lang="en-US" sz="2200" dirty="0" err="1">
                <a:effectLst/>
              </a:rPr>
              <a:t>Harrassowitz</a:t>
            </a:r>
            <a:r>
              <a:rPr lang="en-US" sz="2200" dirty="0">
                <a:effectLst/>
              </a:rPr>
              <a:t>. </a:t>
            </a:r>
          </a:p>
          <a:p>
            <a:r>
              <a:rPr lang="en-US" sz="2200" dirty="0">
                <a:effectLst/>
              </a:rPr>
              <a:t>Schmidt, Ruth Laila &amp; </a:t>
            </a:r>
            <a:r>
              <a:rPr lang="en-US" sz="2200" dirty="0" err="1">
                <a:effectLst/>
              </a:rPr>
              <a:t>Razwal</a:t>
            </a:r>
            <a:r>
              <a:rPr lang="en-US" sz="2200" dirty="0">
                <a:effectLst/>
              </a:rPr>
              <a:t> Kohistani. 2008. </a:t>
            </a:r>
            <a:r>
              <a:rPr lang="en-US" sz="2200" i="1" dirty="0">
                <a:effectLst/>
              </a:rPr>
              <a:t>A grammar of the Shina language of Indus Kohistan</a:t>
            </a:r>
            <a:r>
              <a:rPr lang="en-US" sz="2200" dirty="0">
                <a:effectLst/>
              </a:rPr>
              <a:t>. Wiesbaden: </a:t>
            </a:r>
            <a:r>
              <a:rPr lang="en-US" sz="2200" dirty="0" err="1">
                <a:effectLst/>
              </a:rPr>
              <a:t>Harrassowitz</a:t>
            </a:r>
            <a:r>
              <a:rPr lang="en-US" sz="2200" dirty="0">
                <a:effectLst/>
              </a:rPr>
              <a:t>. </a:t>
            </a:r>
          </a:p>
          <a:p>
            <a:r>
              <a:rPr lang="en-US" sz="2200" dirty="0" err="1">
                <a:effectLst/>
              </a:rPr>
              <a:t>Liljegren</a:t>
            </a:r>
            <a:r>
              <a:rPr lang="en-US" sz="2200" dirty="0">
                <a:effectLst/>
              </a:rPr>
              <a:t>, Henrik. 2016. </a:t>
            </a:r>
            <a:r>
              <a:rPr lang="en-US" sz="2200" i="1" dirty="0">
                <a:effectLst/>
              </a:rPr>
              <a:t>A grammar of </a:t>
            </a:r>
            <a:r>
              <a:rPr lang="en-US" sz="2200" i="1" dirty="0" err="1">
                <a:effectLst/>
              </a:rPr>
              <a:t>Palula</a:t>
            </a:r>
            <a:r>
              <a:rPr lang="en-US" sz="2200" dirty="0">
                <a:effectLst/>
              </a:rPr>
              <a:t>. Berlin: Language Science Press. </a:t>
            </a:r>
          </a:p>
          <a:p>
            <a:r>
              <a:rPr lang="en-US" sz="2200" dirty="0">
                <a:effectLst/>
              </a:rPr>
              <a:t>Berger, Hermann. 1974. </a:t>
            </a:r>
            <a:r>
              <a:rPr lang="en-US" sz="2200" i="1" dirty="0">
                <a:effectLst/>
              </a:rPr>
              <a:t>Das Yasin-</a:t>
            </a:r>
            <a:r>
              <a:rPr lang="en-US" sz="2200" i="1" dirty="0" err="1">
                <a:effectLst/>
              </a:rPr>
              <a:t>Burushaski</a:t>
            </a:r>
            <a:r>
              <a:rPr lang="en-US" sz="2200" i="1" dirty="0">
                <a:effectLst/>
              </a:rPr>
              <a:t> (</a:t>
            </a:r>
            <a:r>
              <a:rPr lang="en-US" sz="2200" i="1" dirty="0" err="1">
                <a:effectLst/>
              </a:rPr>
              <a:t>Werchikwar</a:t>
            </a:r>
            <a:r>
              <a:rPr lang="en-US" sz="2200" i="1" dirty="0">
                <a:effectLst/>
              </a:rPr>
              <a:t>)</a:t>
            </a:r>
            <a:r>
              <a:rPr lang="en-US" sz="2200" dirty="0">
                <a:effectLst/>
              </a:rPr>
              <a:t>. </a:t>
            </a:r>
            <a:r>
              <a:rPr lang="en-US" sz="2200" i="1" dirty="0">
                <a:effectLst/>
              </a:rPr>
              <a:t>Grammatik, </a:t>
            </a:r>
            <a:r>
              <a:rPr lang="en-US" sz="2200" i="1" dirty="0" err="1">
                <a:effectLst/>
              </a:rPr>
              <a:t>Texte</a:t>
            </a:r>
            <a:r>
              <a:rPr lang="en-US" sz="2200" i="1" dirty="0">
                <a:effectLst/>
              </a:rPr>
              <a:t>, </a:t>
            </a:r>
            <a:r>
              <a:rPr lang="en-US" sz="2200" i="1" dirty="0" err="1">
                <a:effectLst/>
              </a:rPr>
              <a:t>Wörterbuch</a:t>
            </a:r>
            <a:r>
              <a:rPr lang="en-US" sz="2200" dirty="0">
                <a:effectLst/>
              </a:rPr>
              <a:t>. Wiesbaden: </a:t>
            </a:r>
            <a:r>
              <a:rPr lang="en-US" sz="2200" dirty="0" err="1">
                <a:effectLst/>
              </a:rPr>
              <a:t>Harrassowitz</a:t>
            </a:r>
            <a:r>
              <a:rPr lang="en-US" sz="2200" dirty="0"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691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16EE2-2C48-4436-6B42-E3F95A521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Проблемы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D10C05-2926-73F2-F40C-A02D0A504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49" y="1825625"/>
            <a:ext cx="11715185" cy="4351338"/>
          </a:xfrm>
        </p:spPr>
        <p:txBody>
          <a:bodyPr>
            <a:normAutofit fontScale="92500" lnSpcReduction="20000"/>
          </a:bodyPr>
          <a:lstStyle/>
          <a:p>
            <a:r>
              <a:rPr lang="ru-RU" sz="3200" u="sng" dirty="0"/>
              <a:t>Теоретические</a:t>
            </a:r>
            <a:r>
              <a:rPr lang="ru-RU" sz="3200" dirty="0"/>
              <a:t>:</a:t>
            </a:r>
          </a:p>
          <a:p>
            <a:r>
              <a:rPr lang="ru-RU" sz="3200" dirty="0"/>
              <a:t>н</a:t>
            </a:r>
            <a:r>
              <a:rPr lang="ru-RU" sz="3200" dirty="0">
                <a:effectLst/>
              </a:rPr>
              <a:t>е до конца ясны генеалогические отношения и состав таксонов</a:t>
            </a:r>
          </a:p>
          <a:p>
            <a:r>
              <a:rPr lang="ru-RU" sz="3200" dirty="0"/>
              <a:t>практически не исследована </a:t>
            </a:r>
            <a:r>
              <a:rPr lang="ru-RU" sz="3200" dirty="0" err="1"/>
              <a:t>палеосоциолингвистика</a:t>
            </a:r>
            <a:r>
              <a:rPr lang="ru-RU" sz="3200" dirty="0"/>
              <a:t> региона</a:t>
            </a:r>
            <a:endParaRPr lang="en-US" sz="3200" dirty="0"/>
          </a:p>
          <a:p>
            <a:r>
              <a:rPr lang="en-US" sz="3200" dirty="0"/>
              <a:t>“Possible </a:t>
            </a:r>
            <a:r>
              <a:rPr lang="en-US" sz="3200" dirty="0" err="1"/>
              <a:t>substratal</a:t>
            </a:r>
            <a:r>
              <a:rPr lang="en-US" sz="3200" dirty="0"/>
              <a:t> influence, related to the isolate </a:t>
            </a:r>
            <a:r>
              <a:rPr lang="en-US" sz="3200" dirty="0" err="1"/>
              <a:t>Burushaski</a:t>
            </a:r>
            <a:r>
              <a:rPr lang="en-US" sz="3200" dirty="0"/>
              <a:t> or other now extinct languages, is also to a large extent </a:t>
            </a:r>
            <a:r>
              <a:rPr lang="en-US" sz="3200" i="1" dirty="0"/>
              <a:t>terra incognita</a:t>
            </a:r>
            <a:r>
              <a:rPr lang="en-US" sz="3200" dirty="0"/>
              <a:t>”</a:t>
            </a:r>
            <a:r>
              <a:rPr lang="en-US" sz="3200" i="1" dirty="0"/>
              <a:t> </a:t>
            </a:r>
            <a:r>
              <a:rPr lang="en-US" sz="3200" dirty="0"/>
              <a:t>[</a:t>
            </a:r>
            <a:r>
              <a:rPr lang="en-US" sz="3200" dirty="0" err="1"/>
              <a:t>Liljegren</a:t>
            </a:r>
            <a:r>
              <a:rPr lang="en-US" sz="3200" dirty="0"/>
              <a:t> 2014: 22]</a:t>
            </a:r>
            <a:endParaRPr lang="ru-RU" sz="3200" dirty="0">
              <a:effectLst/>
            </a:endParaRPr>
          </a:p>
          <a:p>
            <a:r>
              <a:rPr lang="ru-RU" sz="3200" dirty="0"/>
              <a:t>задача получения полного списка ареальных черт на разных уровнях языковой структуры остается актуальной – хотя есть набор признаков </a:t>
            </a:r>
            <a:r>
              <a:rPr lang="ru-RU" sz="3200"/>
              <a:t>на сайте </a:t>
            </a:r>
            <a:r>
              <a:rPr lang="de-AT" sz="3200"/>
              <a:t>https</a:t>
            </a:r>
            <a:r>
              <a:rPr lang="de-AT" sz="3200" dirty="0"/>
              <a:t>://hindukush.clld.org/</a:t>
            </a:r>
            <a:endParaRPr lang="en-US" sz="3200" dirty="0"/>
          </a:p>
          <a:p>
            <a:r>
              <a:rPr lang="ru-RU" sz="3200" dirty="0">
                <a:effectLst/>
              </a:rPr>
              <a:t>Существует ли отдельный «(памиро-)</a:t>
            </a:r>
            <a:r>
              <a:rPr lang="ru-RU" sz="3200" dirty="0" err="1">
                <a:effectLst/>
              </a:rPr>
              <a:t>гиндукушский</a:t>
            </a:r>
            <a:r>
              <a:rPr lang="ru-RU" sz="3200" dirty="0">
                <a:effectLst/>
              </a:rPr>
              <a:t> языковой тип»?</a:t>
            </a:r>
          </a:p>
          <a:p>
            <a:endParaRPr lang="en-US" sz="2200" dirty="0">
              <a:effectLst/>
            </a:endParaRPr>
          </a:p>
          <a:p>
            <a:endParaRPr lang="en-US" sz="3200" dirty="0"/>
          </a:p>
          <a:p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971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CD3D0-ACF6-2C98-6FC8-89A1E0C35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Предварительные размышления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B5BAB9-FBA7-42CE-1539-726443D11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13" y="1825625"/>
            <a:ext cx="11443580" cy="4351338"/>
          </a:xfrm>
        </p:spPr>
        <p:txBody>
          <a:bodyPr>
            <a:normAutofit/>
          </a:bodyPr>
          <a:lstStyle/>
          <a:p>
            <a:r>
              <a:rPr lang="ru-RU" sz="3200" u="sng" dirty="0"/>
              <a:t>Фонетика</a:t>
            </a:r>
            <a:r>
              <a:rPr lang="ru-RU" sz="3200" dirty="0"/>
              <a:t>:</a:t>
            </a:r>
          </a:p>
          <a:p>
            <a:r>
              <a:rPr lang="ru-RU" sz="3200" dirty="0" err="1"/>
              <a:t>Фонологизация</a:t>
            </a:r>
            <a:r>
              <a:rPr lang="ru-RU" sz="3200" dirty="0"/>
              <a:t> </a:t>
            </a:r>
            <a:r>
              <a:rPr lang="ru-RU" sz="3200" b="1" dirty="0"/>
              <a:t>ретрофлексного</a:t>
            </a:r>
            <a:r>
              <a:rPr lang="ru-RU" sz="3200" dirty="0"/>
              <a:t> ряда (в том числе для аффрикат, носовых и </a:t>
            </a:r>
            <a:r>
              <a:rPr lang="ru-RU" sz="3200" dirty="0" err="1"/>
              <a:t>апроксимантов</a:t>
            </a:r>
            <a:r>
              <a:rPr lang="ru-RU" sz="3200" dirty="0"/>
              <a:t>)</a:t>
            </a:r>
            <a:r>
              <a:rPr lang="en-US" sz="3200" dirty="0"/>
              <a:t> [</a:t>
            </a:r>
            <a:r>
              <a:rPr lang="en-US" sz="3200" dirty="0" err="1"/>
              <a:t>Tikkanen</a:t>
            </a:r>
            <a:r>
              <a:rPr lang="en-US" sz="3200" dirty="0"/>
              <a:t> 1999, 2008]</a:t>
            </a:r>
            <a:endParaRPr lang="ru-RU" sz="3200" dirty="0"/>
          </a:p>
          <a:p>
            <a:r>
              <a:rPr lang="ru-RU" sz="3200" dirty="0" err="1"/>
              <a:t>Фонологизация</a:t>
            </a:r>
            <a:r>
              <a:rPr lang="ru-RU" sz="3200" dirty="0"/>
              <a:t> </a:t>
            </a:r>
            <a:r>
              <a:rPr lang="ru-RU" sz="3200" b="1" dirty="0"/>
              <a:t>аспирации</a:t>
            </a:r>
            <a:r>
              <a:rPr lang="ru-RU" sz="3200" dirty="0"/>
              <a:t> </a:t>
            </a:r>
          </a:p>
          <a:p>
            <a:r>
              <a:rPr lang="ru-RU" sz="3200" b="1" dirty="0"/>
              <a:t>Просодия</a:t>
            </a:r>
            <a:r>
              <a:rPr lang="ru-RU" sz="3200" dirty="0"/>
              <a:t>: долгота – разноместное ударение (+ клитики) – тон </a:t>
            </a:r>
            <a:r>
              <a:rPr lang="en-US" sz="3200" dirty="0"/>
              <a:t>[</a:t>
            </a:r>
            <a:r>
              <a:rPr lang="en-US" sz="3200" dirty="0" err="1"/>
              <a:t>Baart</a:t>
            </a:r>
            <a:r>
              <a:rPr lang="en-US" sz="3200" dirty="0"/>
              <a:t> 2014]</a:t>
            </a:r>
            <a:r>
              <a:rPr lang="ru-RU" sz="3200" dirty="0"/>
              <a:t>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9974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CD3D0-ACF6-2C98-6FC8-89A1E0C35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Морфонология и морфология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B5BAB9-FBA7-42CE-1539-726443D11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13" y="1825625"/>
            <a:ext cx="11443580" cy="4351338"/>
          </a:xfrm>
        </p:spPr>
        <p:txBody>
          <a:bodyPr>
            <a:normAutofit/>
          </a:bodyPr>
          <a:lstStyle/>
          <a:p>
            <a:r>
              <a:rPr lang="ru-RU" sz="3200" dirty="0"/>
              <a:t>Апофония именных и глагольных основ (диахронически – как правило, вследствие </a:t>
            </a:r>
            <a:r>
              <a:rPr lang="ru-RU" sz="3200" dirty="0" err="1"/>
              <a:t>морфологизации</a:t>
            </a:r>
            <a:r>
              <a:rPr lang="ru-RU" sz="3200" dirty="0"/>
              <a:t> фонологических чередований)</a:t>
            </a:r>
          </a:p>
          <a:p>
            <a:r>
              <a:rPr lang="ru-RU" sz="3200" dirty="0"/>
              <a:t>Высокая нерегулярность морфологических показателей (сложное </a:t>
            </a:r>
            <a:r>
              <a:rPr lang="ru-RU" sz="3200" dirty="0" err="1"/>
              <a:t>алломорфическое</a:t>
            </a:r>
            <a:r>
              <a:rPr lang="ru-RU" sz="3200" dirty="0"/>
              <a:t> варьирование, нерегулярные чередования, супплетивизм)</a:t>
            </a:r>
          </a:p>
          <a:p>
            <a:r>
              <a:rPr lang="ru-RU" sz="3200" dirty="0"/>
              <a:t>Обилие словоизменительных классов (как в именах, так и в глаголах) со слабо мотивированным распределением</a:t>
            </a:r>
          </a:p>
        </p:txBody>
      </p:sp>
    </p:spTree>
    <p:extLst>
      <p:ext uri="{BB962C8B-B14F-4D97-AF65-F5344CB8AC3E}">
        <p14:creationId xmlns:p14="http://schemas.microsoft.com/office/powerpoint/2010/main" val="386640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CD3D0-ACF6-2C98-6FC8-89A1E0C35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Грамматические категории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B5BAB9-FBA7-42CE-1539-726443D11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13" y="1825625"/>
            <a:ext cx="11443580" cy="4351338"/>
          </a:xfrm>
        </p:spPr>
        <p:txBody>
          <a:bodyPr>
            <a:normAutofit/>
          </a:bodyPr>
          <a:lstStyle/>
          <a:p>
            <a:r>
              <a:rPr lang="ru-RU" sz="3200" dirty="0"/>
              <a:t>Род / именной класс (с </a:t>
            </a:r>
            <a:r>
              <a:rPr lang="ru-RU" sz="3200" dirty="0" err="1"/>
              <a:t>грамматикализацией</a:t>
            </a:r>
            <a:r>
              <a:rPr lang="ru-RU" sz="3200" dirty="0"/>
              <a:t> гендера, одушевленности, личности, типов объектов); + нетривиальное распределение показателей числа</a:t>
            </a:r>
          </a:p>
          <a:p>
            <a:r>
              <a:rPr lang="ru-RU" sz="3200" dirty="0"/>
              <a:t>Трехуровневая система выражения ролевых отношений: редуцированная базовая, форманты второго уровня, послелоги</a:t>
            </a:r>
          </a:p>
          <a:p>
            <a:r>
              <a:rPr lang="ru-RU" sz="3200" dirty="0"/>
              <a:t>Сложные дейктические системы (включая несколько степеней близости и дополнительные параметры); для </a:t>
            </a:r>
            <a:r>
              <a:rPr lang="ru-RU" sz="3200" dirty="0" err="1"/>
              <a:t>демонстративов</a:t>
            </a:r>
            <a:r>
              <a:rPr lang="ru-RU" sz="3200" dirty="0"/>
              <a:t> типично выражение рода, числа и падежа</a:t>
            </a:r>
          </a:p>
        </p:txBody>
      </p:sp>
    </p:spTree>
    <p:extLst>
      <p:ext uri="{BB962C8B-B14F-4D97-AF65-F5344CB8AC3E}">
        <p14:creationId xmlns:p14="http://schemas.microsoft.com/office/powerpoint/2010/main" val="194642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CD3D0-ACF6-2C98-6FC8-89A1E0C35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Грамматические категории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B5BAB9-FBA7-42CE-1539-726443D11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13" y="1825625"/>
            <a:ext cx="11443580" cy="4351338"/>
          </a:xfrm>
        </p:spPr>
        <p:txBody>
          <a:bodyPr>
            <a:normAutofit/>
          </a:bodyPr>
          <a:lstStyle/>
          <a:p>
            <a:r>
              <a:rPr lang="ru-RU" sz="3200" dirty="0"/>
              <a:t>Противопоставление претерита и форм перфектной серии </a:t>
            </a:r>
          </a:p>
          <a:p>
            <a:r>
              <a:rPr lang="ru-RU" sz="3200" dirty="0"/>
              <a:t>Грамматикализация эвиденциальности (инферентивной и репортативной)</a:t>
            </a:r>
          </a:p>
          <a:p>
            <a:r>
              <a:rPr lang="ru-RU" sz="3200" dirty="0"/>
              <a:t>Противопоставление перфективных и имперфективных серий </a:t>
            </a:r>
          </a:p>
          <a:p>
            <a:r>
              <a:rPr lang="ru-RU" sz="3200" dirty="0"/>
              <a:t>Грамматикализация ирреальных значений (</a:t>
            </a:r>
            <a:r>
              <a:rPr lang="ru-RU" sz="3200" dirty="0" err="1"/>
              <a:t>футурально</a:t>
            </a:r>
            <a:r>
              <a:rPr lang="ru-RU" sz="3200" dirty="0"/>
              <a:t>-конъюнктивных и контрафактических)</a:t>
            </a:r>
          </a:p>
          <a:p>
            <a:r>
              <a:rPr lang="ru-RU" sz="3200" dirty="0"/>
              <a:t>Относительно слабая грамматикализация времени (</a:t>
            </a:r>
            <a:r>
              <a:rPr lang="ru-RU" sz="3200" dirty="0" err="1"/>
              <a:t>aspect</a:t>
            </a:r>
            <a:r>
              <a:rPr lang="ru-RU" sz="3200" dirty="0"/>
              <a:t>/</a:t>
            </a:r>
            <a:r>
              <a:rPr lang="ru-RU" sz="3200" dirty="0" err="1"/>
              <a:t>mood-prominence</a:t>
            </a:r>
            <a:r>
              <a:rPr lang="ru-RU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136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CD3D0-ACF6-2C98-6FC8-89A1E0C35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Морфосинтаксические явления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B5BAB9-FBA7-42CE-1539-726443D11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42" y="1825625"/>
            <a:ext cx="11905307" cy="4351338"/>
          </a:xfrm>
        </p:spPr>
        <p:txBody>
          <a:bodyPr>
            <a:normAutofit/>
          </a:bodyPr>
          <a:lstStyle/>
          <a:p>
            <a:r>
              <a:rPr lang="ru-RU" sz="3200" dirty="0"/>
              <a:t>Эргативная конструкция (в том числе расщепленная, морфологическая эргативность)</a:t>
            </a:r>
          </a:p>
          <a:p>
            <a:r>
              <a:rPr lang="ru-RU" sz="3200" dirty="0"/>
              <a:t>Другие типы не-номинативных подлежащих </a:t>
            </a:r>
          </a:p>
          <a:p>
            <a:r>
              <a:rPr lang="ru-RU" sz="3200" dirty="0" err="1"/>
              <a:t>Псевдопереходные</a:t>
            </a:r>
            <a:r>
              <a:rPr lang="ru-RU" sz="3200" dirty="0"/>
              <a:t> глаголы</a:t>
            </a:r>
            <a:r>
              <a:rPr lang="en-US" sz="3200" dirty="0"/>
              <a:t> [</a:t>
            </a:r>
            <a:r>
              <a:rPr lang="en-US" sz="3200" dirty="0" err="1"/>
              <a:t>Skalmowski</a:t>
            </a:r>
            <a:r>
              <a:rPr lang="ru-RU" sz="3200" dirty="0"/>
              <a:t> 1974</a:t>
            </a:r>
            <a:r>
              <a:rPr lang="en-US" sz="3200" dirty="0"/>
              <a:t>, </a:t>
            </a:r>
            <a:r>
              <a:rPr lang="ru-RU" sz="3200" dirty="0"/>
              <a:t>Эдельман 1990, Выдрин 2022, Чистякова 2022</a:t>
            </a:r>
            <a:r>
              <a:rPr lang="en-US" sz="3200" dirty="0"/>
              <a:t>]</a:t>
            </a:r>
            <a:endParaRPr lang="ru-RU" sz="3200" dirty="0"/>
          </a:p>
          <a:p>
            <a:r>
              <a:rPr lang="ru-RU" sz="3200" dirty="0"/>
              <a:t>Классно-числовое согласование локализовано скорее в предикатах, чем в атрибутах (исключая </a:t>
            </a:r>
            <a:r>
              <a:rPr lang="ru-RU" sz="3200" dirty="0" err="1"/>
              <a:t>демонстративы</a:t>
            </a:r>
            <a:r>
              <a:rPr lang="ru-RU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080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CD3D0-ACF6-2C98-6FC8-89A1E0C35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Лексика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B5BAB9-FBA7-42CE-1539-726443D11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42" y="1825625"/>
            <a:ext cx="11905307" cy="4351338"/>
          </a:xfrm>
        </p:spPr>
        <p:txBody>
          <a:bodyPr>
            <a:normAutofit/>
          </a:bodyPr>
          <a:lstStyle/>
          <a:p>
            <a:r>
              <a:rPr lang="ru-RU" sz="3200" dirty="0"/>
              <a:t>Ограниченность глагольного словаря (и нетривиальная полисемия базовой глагольной лексики)</a:t>
            </a:r>
          </a:p>
          <a:p>
            <a:r>
              <a:rPr lang="ru-RU" sz="3200" dirty="0"/>
              <a:t>«Сложные глаголы» в составе предикатной лексики (‘</a:t>
            </a:r>
            <a:r>
              <a:rPr lang="ru-RU" sz="3200" dirty="0" err="1"/>
              <a:t>become</a:t>
            </a:r>
            <a:r>
              <a:rPr lang="ru-RU" sz="3200" dirty="0"/>
              <a:t>’, ‘</a:t>
            </a:r>
            <a:r>
              <a:rPr lang="ru-RU" sz="3200" dirty="0" err="1"/>
              <a:t>do</a:t>
            </a:r>
            <a:r>
              <a:rPr lang="ru-RU" sz="3200" dirty="0"/>
              <a:t>’, ‘</a:t>
            </a:r>
            <a:r>
              <a:rPr lang="ru-RU" sz="3200" dirty="0" err="1"/>
              <a:t>hit</a:t>
            </a:r>
            <a:r>
              <a:rPr lang="ru-RU" sz="3200" dirty="0"/>
              <a:t>’, ‘</a:t>
            </a:r>
            <a:r>
              <a:rPr lang="ru-RU" sz="3200" dirty="0" err="1"/>
              <a:t>give</a:t>
            </a:r>
            <a:r>
              <a:rPr lang="ru-RU" sz="3200" dirty="0"/>
              <a:t>’)</a:t>
            </a:r>
          </a:p>
          <a:p>
            <a:r>
              <a:rPr lang="ru-RU" sz="3200" dirty="0"/>
              <a:t>Слабая дифференциация наречий</a:t>
            </a:r>
          </a:p>
          <a:p>
            <a:r>
              <a:rPr lang="ru-RU" sz="3200" dirty="0" err="1"/>
              <a:t>Вигезимальная</a:t>
            </a:r>
            <a:r>
              <a:rPr lang="ru-RU" sz="3200" dirty="0"/>
              <a:t> система числительных </a:t>
            </a:r>
            <a:r>
              <a:rPr lang="en-US" sz="3200" dirty="0"/>
              <a:t>[</a:t>
            </a:r>
            <a:r>
              <a:rPr lang="ru-RU" sz="3200" dirty="0"/>
              <a:t>Эдельман 1975, 1980, 1993</a:t>
            </a:r>
            <a:r>
              <a:rPr lang="en-US" sz="3200" dirty="0"/>
              <a:t>]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6905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F9120-36D9-A2A3-CB29-058C3FF3E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Памирские языки на </a:t>
            </a:r>
            <a:r>
              <a:rPr lang="ru-RU" dirty="0" err="1"/>
              <a:t>гиндукушском</a:t>
            </a:r>
            <a:r>
              <a:rPr lang="ru-RU" dirty="0"/>
              <a:t> фоне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D5FBB-4A72-361F-AC84-F97B77BE9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04" y="1825625"/>
            <a:ext cx="1165181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/>
              <a:t>Ретрофлексные: есть в ваханском, ишкашимском, мунджанском</a:t>
            </a:r>
          </a:p>
          <a:p>
            <a:r>
              <a:rPr lang="ru-RU" sz="3200" dirty="0"/>
              <a:t>Аспирация: </a:t>
            </a:r>
            <a:r>
              <a:rPr lang="ru-RU" sz="3200" dirty="0">
                <a:highlight>
                  <a:srgbClr val="FFFF00"/>
                </a:highlight>
              </a:rPr>
              <a:t>нет</a:t>
            </a:r>
          </a:p>
          <a:p>
            <a:r>
              <a:rPr lang="ru-RU" sz="3200" dirty="0"/>
              <a:t>Просодия: долгота – разноместное ударение (+ клитики); </a:t>
            </a:r>
            <a:r>
              <a:rPr lang="ru-RU" sz="3200" dirty="0">
                <a:highlight>
                  <a:srgbClr val="FFFF00"/>
                </a:highlight>
              </a:rPr>
              <a:t>тон отсутствует?</a:t>
            </a:r>
          </a:p>
          <a:p>
            <a:r>
              <a:rPr lang="ru-RU" sz="3200" dirty="0"/>
              <a:t>Апофония в основах – есть </a:t>
            </a:r>
          </a:p>
          <a:p>
            <a:r>
              <a:rPr lang="ru-RU" sz="3200" dirty="0"/>
              <a:t>Морфологическая нерегулярность и с/и классы – есть</a:t>
            </a:r>
          </a:p>
          <a:p>
            <a:r>
              <a:rPr lang="ru-RU" sz="3200" dirty="0"/>
              <a:t>Род / именной класс – есть, </a:t>
            </a:r>
            <a:r>
              <a:rPr lang="ru-RU" sz="3200" dirty="0">
                <a:highlight>
                  <a:srgbClr val="FFFF00"/>
                </a:highlight>
              </a:rPr>
              <a:t>но</a:t>
            </a:r>
            <a:r>
              <a:rPr lang="ru-RU" sz="3200" dirty="0"/>
              <a:t> утрачен в ишкашимском, ваханском и кховар</a:t>
            </a:r>
          </a:p>
          <a:p>
            <a:r>
              <a:rPr lang="ru-RU" sz="3200" dirty="0"/>
              <a:t>Трехуровневая система выражения ролевых отношений – есть</a:t>
            </a:r>
          </a:p>
          <a:p>
            <a:r>
              <a:rPr lang="ru-RU" sz="3200" dirty="0"/>
              <a:t>Сложные дейктические системы – есть </a:t>
            </a:r>
          </a:p>
          <a:p>
            <a:endParaRPr lang="ru-RU" sz="3200" dirty="0"/>
          </a:p>
          <a:p>
            <a:endParaRPr lang="ru-RU" sz="3200" dirty="0">
              <a:highlight>
                <a:srgbClr val="FFFF00"/>
              </a:highlight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3792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Объект 22" descr="Изображение выглядит как карта, текст, атлас">
            <a:extLst>
              <a:ext uri="{FF2B5EF4-FFF2-40B4-BE49-F238E27FC236}">
                <a16:creationId xmlns:a16="http://schemas.microsoft.com/office/drawing/2014/main" id="{E9D0E780-33AD-F07F-5EDD-980BADB8D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501" y="643466"/>
            <a:ext cx="442899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28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F9120-36D9-A2A3-CB29-058C3FF3E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Памирские языки на </a:t>
            </a:r>
            <a:r>
              <a:rPr lang="ru-RU" dirty="0" err="1"/>
              <a:t>гиндукушском</a:t>
            </a:r>
            <a:r>
              <a:rPr lang="ru-RU" dirty="0"/>
              <a:t> фоне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D5FBB-4A72-361F-AC84-F97B77BE9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04" y="1825625"/>
            <a:ext cx="1165181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/>
              <a:t>Противопоставление претерита и форм перфектной серии – есть </a:t>
            </a:r>
          </a:p>
          <a:p>
            <a:r>
              <a:rPr lang="ru-RU" sz="3200" dirty="0"/>
              <a:t>Грамматикализация эвиденциальности (инферентивной и репортативной) – есть </a:t>
            </a:r>
          </a:p>
          <a:p>
            <a:r>
              <a:rPr lang="ru-RU" sz="3200" dirty="0"/>
              <a:t>Противопоставление перфективных и имперфективных серий – </a:t>
            </a:r>
            <a:r>
              <a:rPr lang="ru-RU" sz="3200" dirty="0">
                <a:highlight>
                  <a:srgbClr val="FFFF00"/>
                </a:highlight>
              </a:rPr>
              <a:t>нет</a:t>
            </a:r>
            <a:r>
              <a:rPr lang="ru-RU" sz="3200" dirty="0"/>
              <a:t> </a:t>
            </a:r>
          </a:p>
          <a:p>
            <a:r>
              <a:rPr lang="ru-RU" sz="3200" dirty="0"/>
              <a:t>Грамматикализация ирреальных значений – </a:t>
            </a:r>
            <a:r>
              <a:rPr lang="ru-RU" sz="3200" dirty="0">
                <a:highlight>
                  <a:srgbClr val="FFFF00"/>
                </a:highlight>
              </a:rPr>
              <a:t>нет</a:t>
            </a:r>
            <a:r>
              <a:rPr lang="ru-RU" sz="3200" dirty="0"/>
              <a:t> </a:t>
            </a:r>
          </a:p>
          <a:p>
            <a:r>
              <a:rPr lang="ru-RU" sz="3200" dirty="0"/>
              <a:t>Относительно слабая грамматикализация времени – скорее, </a:t>
            </a:r>
            <a:r>
              <a:rPr lang="ru-RU" sz="3200" dirty="0">
                <a:highlight>
                  <a:srgbClr val="FFFF00"/>
                </a:highlight>
              </a:rPr>
              <a:t>нет</a:t>
            </a:r>
          </a:p>
          <a:p>
            <a:r>
              <a:rPr lang="ru-RU" sz="3200" dirty="0"/>
              <a:t>Эргативная конструкция – </a:t>
            </a:r>
            <a:r>
              <a:rPr lang="ru-RU" sz="3200" dirty="0">
                <a:highlight>
                  <a:srgbClr val="FFFF00"/>
                </a:highlight>
              </a:rPr>
              <a:t>есть следы </a:t>
            </a:r>
          </a:p>
          <a:p>
            <a:r>
              <a:rPr lang="ru-RU" sz="3200" dirty="0"/>
              <a:t>Другие типы не-номинативных подлежащих – есть </a:t>
            </a:r>
          </a:p>
          <a:p>
            <a:r>
              <a:rPr lang="ru-RU" sz="3200" dirty="0" err="1"/>
              <a:t>Псевдопереходные</a:t>
            </a:r>
            <a:r>
              <a:rPr lang="ru-RU" sz="3200" dirty="0"/>
              <a:t> глаголы</a:t>
            </a:r>
            <a:r>
              <a:rPr lang="en-US" sz="3200" dirty="0"/>
              <a:t> </a:t>
            </a:r>
            <a:r>
              <a:rPr lang="ru-RU" sz="3200" dirty="0"/>
              <a:t>– есть </a:t>
            </a:r>
          </a:p>
          <a:p>
            <a:r>
              <a:rPr lang="ru-RU" sz="3200" dirty="0"/>
              <a:t>Классно-числовое согласование в предикатах – есть</a:t>
            </a:r>
          </a:p>
          <a:p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1979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F9120-36D9-A2A3-CB29-058C3FF3E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Памирские языки на </a:t>
            </a:r>
            <a:r>
              <a:rPr lang="ru-RU" dirty="0" err="1"/>
              <a:t>гиндукушском</a:t>
            </a:r>
            <a:r>
              <a:rPr lang="ru-RU" dirty="0"/>
              <a:t> фоне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D5FBB-4A72-361F-AC84-F97B77BE9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04" y="1825625"/>
            <a:ext cx="11651810" cy="4351338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Ограниченность глагольного словаря (и нетривиальная полисемия базовой глагольной лексики) – есть </a:t>
            </a:r>
          </a:p>
          <a:p>
            <a:r>
              <a:rPr lang="ru-RU" sz="3200" dirty="0"/>
              <a:t>«Сложные глаголы» в составе предикатной лексики – есть </a:t>
            </a:r>
          </a:p>
          <a:p>
            <a:r>
              <a:rPr lang="ru-RU" sz="3200" dirty="0"/>
              <a:t>Слабая дифференциация наречий – есть </a:t>
            </a:r>
          </a:p>
          <a:p>
            <a:r>
              <a:rPr lang="ru-RU" sz="3200" dirty="0" err="1"/>
              <a:t>Вигезимальная</a:t>
            </a:r>
            <a:r>
              <a:rPr lang="ru-RU" sz="3200" dirty="0"/>
              <a:t> система числительных – следы (особенно в ваханском</a:t>
            </a:r>
            <a:r>
              <a:rPr lang="en-US" sz="3200" dirty="0"/>
              <a:t>: </a:t>
            </a:r>
            <a:r>
              <a:rPr lang="en-US" sz="3200" i="1" dirty="0" err="1"/>
              <a:t>trū</a:t>
            </a:r>
            <a:r>
              <a:rPr lang="en-US" sz="3200" i="1" dirty="0"/>
              <a:t> </a:t>
            </a:r>
            <a:r>
              <a:rPr lang="en-US" sz="3200" i="1" dirty="0" err="1"/>
              <a:t>bist</a:t>
            </a:r>
            <a:r>
              <a:rPr lang="en-US" sz="3200" i="1" dirty="0"/>
              <a:t> </a:t>
            </a:r>
            <a:r>
              <a:rPr lang="en-US" sz="3200" dirty="0"/>
              <a:t>‘60’ </a:t>
            </a:r>
            <a:r>
              <a:rPr lang="ru-RU" sz="3200" dirty="0"/>
              <a:t>и т.п.)</a:t>
            </a:r>
          </a:p>
          <a:p>
            <a:r>
              <a:rPr lang="ru-RU" sz="3200" dirty="0"/>
              <a:t>Таким образом, можно сказать, что памирские языки представляют «ослабленный </a:t>
            </a:r>
            <a:r>
              <a:rPr lang="ru-RU" sz="3200" dirty="0" err="1"/>
              <a:t>гиндукушский</a:t>
            </a:r>
            <a:r>
              <a:rPr lang="ru-RU" sz="3200" dirty="0"/>
              <a:t> тип»: в них меньше </a:t>
            </a:r>
            <a:r>
              <a:rPr lang="ru-RU" sz="3200" dirty="0" err="1"/>
              <a:t>гиндукушских</a:t>
            </a:r>
            <a:r>
              <a:rPr lang="ru-RU" sz="3200" dirty="0"/>
              <a:t> черт (аспирация, тон, аспект, эргативность)</a:t>
            </a:r>
          </a:p>
        </p:txBody>
      </p:sp>
    </p:spTree>
    <p:extLst>
      <p:ext uri="{BB962C8B-B14F-4D97-AF65-F5344CB8AC3E}">
        <p14:creationId xmlns:p14="http://schemas.microsoft.com/office/powerpoint/2010/main" val="207334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Объект 4" descr="Изображение выглядит как карта, текст, атлас&#10;&#10;Автоматически созданное описание">
            <a:extLst>
              <a:ext uri="{FF2B5EF4-FFF2-40B4-BE49-F238E27FC236}">
                <a16:creationId xmlns:a16="http://schemas.microsoft.com/office/drawing/2014/main" id="{A590C84D-72F8-A032-9C63-090020D26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6" b="214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9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F5EAF-79C9-D409-4D27-8ADF8E12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ru-RU" sz="3700"/>
              <a:t>Географические границы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54741A-4EFA-C2E3-9288-DE9B1B383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1" y="2330505"/>
            <a:ext cx="5453808" cy="3282372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/>
              <a:t>Реки: Пяндж на севере, бассейн верхнего Инда на юге (с притоками </a:t>
            </a:r>
            <a:r>
              <a:rPr lang="ru-RU" sz="3200" dirty="0" err="1"/>
              <a:t>Шайок</a:t>
            </a:r>
            <a:r>
              <a:rPr lang="ru-RU" sz="3200" dirty="0"/>
              <a:t>, Гилгит и Кабул + </a:t>
            </a:r>
            <a:r>
              <a:rPr lang="ru-RU" sz="3200" dirty="0" err="1"/>
              <a:t>Читрал</a:t>
            </a:r>
            <a:r>
              <a:rPr lang="ru-RU" sz="3200" dirty="0"/>
              <a:t>/Кунар и Сват)</a:t>
            </a:r>
          </a:p>
          <a:p>
            <a:pPr marL="0" indent="0">
              <a:buNone/>
            </a:pPr>
            <a:r>
              <a:rPr lang="ru-RU" sz="3200" dirty="0"/>
              <a:t>Горы: Памир на севере (до Пянджа), Нуристан-Гиндукуш на западе (до </a:t>
            </a:r>
            <a:r>
              <a:rPr lang="ru-RU" sz="3200" dirty="0" err="1"/>
              <a:t>Читрала</a:t>
            </a:r>
            <a:r>
              <a:rPr lang="ru-RU" sz="3200" dirty="0"/>
              <a:t>), Каракорум на востоке, до 7-8 тыс. м.</a:t>
            </a:r>
            <a:endParaRPr lang="en-US" sz="3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текст, снимок экрана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42AAD8E1-CE1D-FD5E-EC46-5360E0941E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330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3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70903-EDD5-5E8E-CF1F-2E312265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Политические границы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60E030-A1B1-AEC8-14E5-1985DDEBA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925" y="1690688"/>
            <a:ext cx="11516007" cy="4486275"/>
          </a:xfrm>
        </p:spPr>
        <p:txBody>
          <a:bodyPr>
            <a:normAutofit/>
          </a:bodyPr>
          <a:lstStyle/>
          <a:p>
            <a:r>
              <a:rPr lang="ru-RU" sz="3200" dirty="0"/>
              <a:t>На западе и севере: Афганистан (провинции Бадахшан, Нуристан и Кунар)</a:t>
            </a:r>
          </a:p>
          <a:p>
            <a:r>
              <a:rPr lang="ru-RU" sz="3200" dirty="0"/>
              <a:t>В центре: Пакистан (провинции Хайбер-Пахтунхва, Азад Кашмир и Гилгит-Балтистан)</a:t>
            </a:r>
          </a:p>
          <a:p>
            <a:r>
              <a:rPr lang="ru-RU" sz="3200" dirty="0"/>
              <a:t>На юго-востоке: Индия (союзные территории Джамму-и-Кашмир и </a:t>
            </a:r>
            <a:r>
              <a:rPr lang="ru-RU" sz="3200" dirty="0" err="1"/>
              <a:t>Ладакх</a:t>
            </a:r>
            <a:r>
              <a:rPr lang="ru-RU" sz="3200" dirty="0"/>
              <a:t>, север штата Химачал-Прадеш)</a:t>
            </a:r>
          </a:p>
          <a:p>
            <a:r>
              <a:rPr lang="ru-RU" sz="3200" dirty="0"/>
              <a:t>На северо-востоке: Китай (западные округа СУАР)</a:t>
            </a:r>
          </a:p>
          <a:p>
            <a:r>
              <a:rPr lang="ru-RU" sz="3200" dirty="0"/>
              <a:t>Несколько приграничных конфликтов и спорных территорий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9138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6CC45-C0C2-BC48-915C-8D4FB796D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Народы и языки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2362BF-036A-085E-27DB-54F34F9BB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5303"/>
            <a:ext cx="12192000" cy="4601660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/>
              <a:t>Шииты (</a:t>
            </a:r>
            <a:r>
              <a:rPr lang="en-US" sz="3200" dirty="0"/>
              <a:t>NB: </a:t>
            </a:r>
            <a:r>
              <a:rPr lang="ru-RU" sz="3200" dirty="0"/>
              <a:t>в том числе исмаилиты</a:t>
            </a:r>
            <a:r>
              <a:rPr lang="en-US" sz="3200" dirty="0"/>
              <a:t>!</a:t>
            </a:r>
            <a:r>
              <a:rPr lang="ru-RU" sz="3200" dirty="0"/>
              <a:t>), сунниты, тибетские буддисты, индуисты; </a:t>
            </a:r>
            <a:r>
              <a:rPr lang="en-US" sz="3200" dirty="0"/>
              <a:t>NB: </a:t>
            </a:r>
            <a:r>
              <a:rPr lang="ru-RU" sz="3200" dirty="0"/>
              <a:t>«</a:t>
            </a:r>
            <a:r>
              <a:rPr lang="ru-RU" sz="3200" dirty="0" err="1"/>
              <a:t>гиндукушская</a:t>
            </a:r>
            <a:r>
              <a:rPr lang="ru-RU" sz="3200" dirty="0"/>
              <a:t> религия» калашей</a:t>
            </a:r>
            <a:endParaRPr lang="en-US" sz="3200" dirty="0"/>
          </a:p>
          <a:p>
            <a:r>
              <a:rPr lang="ru-RU" sz="3200" dirty="0"/>
              <a:t>Иранские: (а) дари-таджикский, (б) сарыкольский, </a:t>
            </a:r>
            <a:r>
              <a:rPr lang="ru-RU" sz="3200" b="1" dirty="0"/>
              <a:t>ваханский </a:t>
            </a:r>
            <a:r>
              <a:rPr lang="en-US" sz="3200" dirty="0"/>
              <a:t>[7</a:t>
            </a:r>
            <a:r>
              <a:rPr lang="ru-RU" sz="3200" dirty="0"/>
              <a:t>0 тыс.</a:t>
            </a:r>
            <a:r>
              <a:rPr lang="en-US" sz="3200" dirty="0"/>
              <a:t>]</a:t>
            </a:r>
            <a:r>
              <a:rPr lang="ru-RU" sz="3200" dirty="0"/>
              <a:t>, </a:t>
            </a:r>
            <a:r>
              <a:rPr lang="ru-RU" sz="3200" dirty="0" err="1"/>
              <a:t>ишкашимско</a:t>
            </a:r>
            <a:r>
              <a:rPr lang="ru-RU" sz="3200" dirty="0"/>
              <a:t>-сангличский, мунджанский, </a:t>
            </a:r>
            <a:r>
              <a:rPr lang="ru-RU" sz="3200" dirty="0" err="1"/>
              <a:t>йидга</a:t>
            </a:r>
            <a:r>
              <a:rPr lang="ru-RU" sz="3200" dirty="0"/>
              <a:t>; (в) </a:t>
            </a:r>
            <a:r>
              <a:rPr lang="ru-RU" sz="3200" b="1" dirty="0"/>
              <a:t>пушту </a:t>
            </a:r>
            <a:r>
              <a:rPr lang="en-US" sz="3200" dirty="0"/>
              <a:t>[</a:t>
            </a:r>
            <a:r>
              <a:rPr lang="ru-RU" sz="3200" dirty="0"/>
              <a:t>60 млн</a:t>
            </a:r>
            <a:r>
              <a:rPr lang="en-US" sz="3200" dirty="0"/>
              <a:t>]</a:t>
            </a:r>
            <a:endParaRPr lang="ru-RU" sz="3200" b="1" dirty="0"/>
          </a:p>
          <a:p>
            <a:r>
              <a:rPr lang="ru-RU" sz="3200" dirty="0" err="1"/>
              <a:t>Нуристанские</a:t>
            </a:r>
            <a:r>
              <a:rPr lang="ru-RU" sz="3200" dirty="0"/>
              <a:t>: </a:t>
            </a:r>
            <a:r>
              <a:rPr lang="ru-RU" sz="3200" b="1" dirty="0"/>
              <a:t>кати </a:t>
            </a:r>
            <a:r>
              <a:rPr lang="en-US" sz="3200" dirty="0"/>
              <a:t>[</a:t>
            </a:r>
            <a:r>
              <a:rPr lang="ru-RU" sz="3200" dirty="0"/>
              <a:t>18</a:t>
            </a:r>
            <a:r>
              <a:rPr lang="en-US" sz="3200" dirty="0"/>
              <a:t> </a:t>
            </a:r>
            <a:r>
              <a:rPr lang="ru-RU" sz="3200" dirty="0"/>
              <a:t>тыс.</a:t>
            </a:r>
            <a:r>
              <a:rPr lang="en-US" sz="3200" dirty="0"/>
              <a:t>]</a:t>
            </a:r>
            <a:r>
              <a:rPr lang="ru-RU" sz="3200" dirty="0"/>
              <a:t>, </a:t>
            </a:r>
            <a:r>
              <a:rPr lang="ru-RU" sz="3200" dirty="0" err="1"/>
              <a:t>вайгали</a:t>
            </a:r>
            <a:r>
              <a:rPr lang="ru-RU" sz="3200" dirty="0"/>
              <a:t>, </a:t>
            </a:r>
            <a:r>
              <a:rPr lang="ru-RU" sz="3200" dirty="0" err="1"/>
              <a:t>ашкун</a:t>
            </a:r>
            <a:r>
              <a:rPr lang="ru-RU" sz="3200" dirty="0"/>
              <a:t>, </a:t>
            </a:r>
            <a:r>
              <a:rPr lang="ru-RU" sz="3200" dirty="0" err="1"/>
              <a:t>прасун</a:t>
            </a:r>
            <a:endParaRPr lang="ru-RU" sz="3200" dirty="0"/>
          </a:p>
          <a:p>
            <a:r>
              <a:rPr lang="ru-RU" sz="3200" dirty="0" err="1"/>
              <a:t>Дардские</a:t>
            </a:r>
            <a:r>
              <a:rPr lang="ru-RU" sz="3200" dirty="0"/>
              <a:t>: (а) </a:t>
            </a:r>
            <a:r>
              <a:rPr lang="ru-RU" sz="3200" b="1" dirty="0"/>
              <a:t>кашмири</a:t>
            </a:r>
            <a:r>
              <a:rPr lang="en-US" sz="3200" dirty="0"/>
              <a:t> [7 </a:t>
            </a:r>
            <a:r>
              <a:rPr lang="ru-RU" sz="3200" dirty="0"/>
              <a:t>млн</a:t>
            </a:r>
            <a:r>
              <a:rPr lang="en-US" sz="3200" dirty="0"/>
              <a:t>]</a:t>
            </a:r>
            <a:r>
              <a:rPr lang="ru-RU" sz="3200" dirty="0"/>
              <a:t>; (б) </a:t>
            </a:r>
            <a:r>
              <a:rPr lang="ru-RU" sz="3200" b="1" dirty="0"/>
              <a:t>шина</a:t>
            </a:r>
            <a:r>
              <a:rPr lang="ru-RU" sz="3200" dirty="0"/>
              <a:t>-</a:t>
            </a:r>
            <a:r>
              <a:rPr lang="ru-RU" sz="3200" dirty="0" err="1"/>
              <a:t>кохистанские</a:t>
            </a:r>
            <a:r>
              <a:rPr lang="ru-RU" sz="3200" dirty="0"/>
              <a:t>; (в) </a:t>
            </a:r>
            <a:r>
              <a:rPr lang="ru-RU" sz="3200" b="1" dirty="0"/>
              <a:t>кховар</a:t>
            </a:r>
            <a:r>
              <a:rPr lang="ru-RU" sz="3200" dirty="0"/>
              <a:t>-калаша, (г) </a:t>
            </a:r>
            <a:r>
              <a:rPr lang="ru-RU" sz="3200" dirty="0" err="1"/>
              <a:t>кунарские</a:t>
            </a:r>
            <a:r>
              <a:rPr lang="ru-RU" sz="3200" dirty="0"/>
              <a:t>; (д) </a:t>
            </a:r>
            <a:r>
              <a:rPr lang="ru-RU" sz="3200" dirty="0" err="1"/>
              <a:t>пашаи</a:t>
            </a:r>
            <a:r>
              <a:rPr lang="ru-RU" sz="3200" dirty="0"/>
              <a:t> </a:t>
            </a:r>
          </a:p>
          <a:p>
            <a:r>
              <a:rPr lang="ru-RU" sz="3200" dirty="0"/>
              <a:t>Индо-арийские: (а) с.-з. группа: </a:t>
            </a:r>
            <a:r>
              <a:rPr lang="ru-RU" sz="3200" dirty="0" err="1"/>
              <a:t>з.пахари</a:t>
            </a:r>
            <a:r>
              <a:rPr lang="en-US" sz="3200" dirty="0"/>
              <a:t>-</a:t>
            </a:r>
            <a:r>
              <a:rPr lang="ru-RU" sz="3200" dirty="0"/>
              <a:t>догри, з.-пенджабские, </a:t>
            </a:r>
            <a:r>
              <a:rPr lang="ru-RU" sz="3200" dirty="0" err="1"/>
              <a:t>годжри</a:t>
            </a:r>
            <a:r>
              <a:rPr lang="ru-RU" sz="3200" dirty="0"/>
              <a:t>; (б) </a:t>
            </a:r>
            <a:r>
              <a:rPr lang="ru-RU" sz="3200" b="1" dirty="0"/>
              <a:t>урду </a:t>
            </a:r>
            <a:r>
              <a:rPr lang="en-US" sz="3200" dirty="0"/>
              <a:t>[</a:t>
            </a:r>
            <a:r>
              <a:rPr lang="ru-RU" sz="3200" dirty="0"/>
              <a:t>60 / 100 млн</a:t>
            </a:r>
            <a:r>
              <a:rPr lang="en-US" sz="3200" dirty="0"/>
              <a:t>]</a:t>
            </a:r>
            <a:endParaRPr lang="ru-RU" sz="3200" b="1" dirty="0"/>
          </a:p>
          <a:p>
            <a:r>
              <a:rPr lang="ru-RU" sz="3200" dirty="0"/>
              <a:t>Тибетские: </a:t>
            </a:r>
            <a:r>
              <a:rPr lang="ru-RU" sz="3200" dirty="0" err="1"/>
              <a:t>балти-ладакхи</a:t>
            </a:r>
            <a:endParaRPr lang="ru-RU" sz="3200" dirty="0"/>
          </a:p>
          <a:p>
            <a:r>
              <a:rPr lang="ru-RU" sz="3200" b="1" dirty="0"/>
              <a:t>Бурушаски </a:t>
            </a:r>
            <a:r>
              <a:rPr lang="en-US" sz="3200" dirty="0"/>
              <a:t>[</a:t>
            </a:r>
            <a:r>
              <a:rPr lang="ru-RU" sz="3200" dirty="0"/>
              <a:t>80 тыс.</a:t>
            </a:r>
            <a:r>
              <a:rPr lang="en-US" sz="3200" dirty="0"/>
              <a:t>]</a:t>
            </a:r>
            <a:endParaRPr lang="ru-RU" sz="3200" b="1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8725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карта, текст, атлас">
            <a:extLst>
              <a:ext uri="{FF2B5EF4-FFF2-40B4-BE49-F238E27FC236}">
                <a16:creationId xmlns:a16="http://schemas.microsoft.com/office/drawing/2014/main" id="{63760408-1AF1-73F4-4ED9-D5073F3C3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33" y="643466"/>
            <a:ext cx="733873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69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87913-070F-6963-B2EC-849F6BD8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Социолингвистическая ситуация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DC7121-F335-6E08-CB4F-E8395F06C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017" y="1825625"/>
            <a:ext cx="11896252" cy="4351338"/>
          </a:xfrm>
        </p:spPr>
        <p:txBody>
          <a:bodyPr>
            <a:normAutofit/>
          </a:bodyPr>
          <a:lstStyle/>
          <a:p>
            <a:r>
              <a:rPr lang="ru-RU" sz="3200" dirty="0"/>
              <a:t>В роли </a:t>
            </a:r>
            <a:r>
              <a:rPr lang="ru-RU" sz="3200" dirty="0" err="1"/>
              <a:t>лингва</a:t>
            </a:r>
            <a:r>
              <a:rPr lang="ru-RU" sz="3200" dirty="0"/>
              <a:t> франка: урду (в Пакистане), дари или пушту (в Афганистане)</a:t>
            </a:r>
          </a:p>
          <a:p>
            <a:r>
              <a:rPr lang="ru-RU" sz="3200" dirty="0"/>
              <a:t>Регионально в </a:t>
            </a:r>
            <a:r>
              <a:rPr lang="ru-RU" sz="3200" dirty="0" err="1"/>
              <a:t>Читрале</a:t>
            </a:r>
            <a:r>
              <a:rPr lang="ru-RU" sz="3200" dirty="0"/>
              <a:t> – кховар, в Гилгите – шина  </a:t>
            </a:r>
          </a:p>
          <a:p>
            <a:r>
              <a:rPr lang="en-US" sz="3200" dirty="0"/>
              <a:t>NB: </a:t>
            </a:r>
            <a:r>
              <a:rPr lang="ru-RU" sz="3200" dirty="0"/>
              <a:t>носители кховар на Памире?</a:t>
            </a:r>
            <a:endParaRPr lang="en-US" sz="3200" dirty="0"/>
          </a:p>
          <a:p>
            <a:pPr lvl="1"/>
            <a:r>
              <a:rPr lang="ru-RU" sz="2800" dirty="0"/>
              <a:t>Пахалина, Т. Н. 1987. Материалы по языку киви</a:t>
            </a:r>
            <a:r>
              <a:rPr lang="en-US" sz="2800" dirty="0"/>
              <a:t> //</a:t>
            </a:r>
            <a:r>
              <a:rPr lang="ru-RU" sz="2800" dirty="0"/>
              <a:t> </a:t>
            </a:r>
            <a:r>
              <a:rPr lang="ru-RU" sz="2800" i="1" dirty="0"/>
              <a:t>Иранское языкознание: Ежегодник</a:t>
            </a:r>
            <a:r>
              <a:rPr lang="ru-RU" sz="2800" dirty="0"/>
              <a:t> </a:t>
            </a:r>
            <a:r>
              <a:rPr lang="ru-RU" sz="2800" i="1" dirty="0"/>
              <a:t>1982</a:t>
            </a:r>
            <a:r>
              <a:rPr lang="ru-RU" sz="2800" dirty="0"/>
              <a:t>. М.: Наука, 112–114. </a:t>
            </a:r>
          </a:p>
          <a:p>
            <a:pPr lvl="1"/>
            <a:r>
              <a:rPr lang="fr-FR" sz="2800" dirty="0"/>
              <a:t>Buddruss</a:t>
            </a:r>
            <a:r>
              <a:rPr lang="ru-RU" sz="2800" dirty="0"/>
              <a:t>, </a:t>
            </a:r>
            <a:r>
              <a:rPr lang="fr-FR" sz="2800" dirty="0"/>
              <a:t>Georg. 1989. Kommentar zu einem Kivi-Vokabular aus dem sowjetischen Pamir</a:t>
            </a:r>
            <a:r>
              <a:rPr lang="ru-RU" sz="2800" dirty="0"/>
              <a:t> </a:t>
            </a:r>
            <a:r>
              <a:rPr lang="en-US" sz="2800" dirty="0"/>
              <a:t>//</a:t>
            </a:r>
            <a:r>
              <a:rPr lang="fr-FR" sz="2800" dirty="0"/>
              <a:t> </a:t>
            </a:r>
            <a:r>
              <a:rPr lang="fr-FR" sz="2800" i="1" dirty="0"/>
              <a:t>Studien zur Indologie und Iranistik</a:t>
            </a:r>
            <a:r>
              <a:rPr lang="fr-FR" sz="2800" dirty="0"/>
              <a:t> 15</a:t>
            </a:r>
            <a:r>
              <a:rPr lang="ru-RU" sz="2800" dirty="0"/>
              <a:t>,</a:t>
            </a:r>
            <a:r>
              <a:rPr lang="fr-FR" sz="2800" dirty="0"/>
              <a:t> 197–205.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2735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2454</Words>
  <Application>Microsoft Office PowerPoint</Application>
  <PresentationFormat>Широкоэкранный</PresentationFormat>
  <Paragraphs>170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Тема Office</vt:lpstr>
      <vt:lpstr>Типология языков  памиро-гиндукушского ареала:  современный взгляд</vt:lpstr>
      <vt:lpstr>Общий формат</vt:lpstr>
      <vt:lpstr>Презентация PowerPoint</vt:lpstr>
      <vt:lpstr>Презентация PowerPoint</vt:lpstr>
      <vt:lpstr>Географические границы</vt:lpstr>
      <vt:lpstr>Политические границы</vt:lpstr>
      <vt:lpstr>Народы и языки</vt:lpstr>
      <vt:lpstr>Презентация PowerPoint</vt:lpstr>
      <vt:lpstr>Социолингвистическая ситуация</vt:lpstr>
      <vt:lpstr>Социолингвистическая ситуация</vt:lpstr>
      <vt:lpstr>Субстратные влияния</vt:lpstr>
      <vt:lpstr>Концентрация языковой сложности</vt:lpstr>
      <vt:lpstr>Концентрация языковой сложности</vt:lpstr>
      <vt:lpstr>История изучения ареала: ранние работы</vt:lpstr>
      <vt:lpstr>История изучения ареала</vt:lpstr>
      <vt:lpstr>История изучения ареала</vt:lpstr>
      <vt:lpstr>История изучения ареала</vt:lpstr>
      <vt:lpstr>История изучения ареала: новые работы https://hindukush.clld.org/</vt:lpstr>
      <vt:lpstr>История изучения ареала: новые работы</vt:lpstr>
      <vt:lpstr>Проблемы</vt:lpstr>
      <vt:lpstr>Лучшие грамматики</vt:lpstr>
      <vt:lpstr>Проблемы</vt:lpstr>
      <vt:lpstr>Предварительные размышления</vt:lpstr>
      <vt:lpstr>Морфонология и морфология</vt:lpstr>
      <vt:lpstr>Грамматические категории</vt:lpstr>
      <vt:lpstr>Грамматические категории</vt:lpstr>
      <vt:lpstr>Морфосинтаксические явления</vt:lpstr>
      <vt:lpstr>Лексика</vt:lpstr>
      <vt:lpstr>Памирские языки на гиндукушском фоне</vt:lpstr>
      <vt:lpstr>Памирские языки на гиндукушском фоне</vt:lpstr>
      <vt:lpstr>Памирские языки на гиндукушском фоне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 O</dc:creator>
  <cp:lastModifiedBy>user</cp:lastModifiedBy>
  <cp:revision>130</cp:revision>
  <dcterms:created xsi:type="dcterms:W3CDTF">2023-05-14T09:06:51Z</dcterms:created>
  <dcterms:modified xsi:type="dcterms:W3CDTF">2023-05-19T11:59:40Z</dcterms:modified>
</cp:coreProperties>
</file>