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305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5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77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10" r:id="rId40"/>
    <p:sldId id="295" r:id="rId41"/>
    <p:sldId id="296" r:id="rId42"/>
    <p:sldId id="311" r:id="rId43"/>
    <p:sldId id="297" r:id="rId44"/>
    <p:sldId id="298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06" r:id="rId58"/>
    <p:sldId id="324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4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FB92-1F7D-F04E-841A-0C586A6F2B80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C3073-1ECC-414D-9E3D-CEC49AD27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24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C3073-1ECC-414D-9E3D-CEC49AD27BE9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4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89C6-6EDD-C5C8-C4DA-E863C6656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BE2A16-E6AD-6588-CFD2-C51F03892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7240B-A68A-1C7C-6F15-C7CCD9DD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FA1BF-8AD1-F44A-AF10-F4A0160D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87B60-C869-C1A8-6EA2-EC8C7633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1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77510-033C-DEFF-F8C2-B0679074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D061D-78F8-A2D5-4048-250634886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73A2E1-A029-F730-F5D7-7CA79797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3982D-5E01-0D77-A280-7DFA7E74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D22566-5195-9EA5-72DC-BFBD7F4E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4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D07607-E357-B591-7C43-1EC07EBEF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E9E014-5D05-5866-E08D-2F0C21CD1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B6354-813C-6BC9-CE44-D73BD922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531CD-4D18-1F44-7B41-F48A8921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AD1EF-74F3-6A37-9535-F3B3D331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4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9DB7D-A5FF-093A-9B8E-129395FE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72600-34C3-6F0F-0BCE-4C883F7AE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68185-4BD9-8825-826D-337EAC25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3EA193-B234-92DE-F01E-B5DADD07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42403-0F44-289F-F8D0-CB414E03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A55BF-96E3-95A5-ADA5-FC47A843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FAC89-C1EE-7C18-31E0-95078A053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8D4BC-2F7F-DC89-18A1-40A22B8B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E186B-75BA-D37A-1A8F-793CFF48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69F9D-5879-A267-7873-7E8CAF17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B0D6E-DEDF-9F51-8AA0-A9BBB838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F0222-4808-9117-ED05-B1BA4F3E4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7096A4-7CB5-8F3B-84FC-05D658CF9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068D65-00B5-F8B0-3E0C-9A30DC21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66D213-78B9-0D7D-9B2F-67B6F267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50C3DB-4730-573D-2AEB-5E3D3474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6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BDB39-59DF-563F-96B1-78A1D440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7B171D-AFDA-5155-0E16-EB45A148D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3E0E9C-CD32-3DA3-6CE4-E12D9FD0B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D69532-7A47-8E4B-30A0-CADFA326E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439E9D-86A7-BD63-C633-CF22E8C7E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0A8951-D3FA-EB8A-9FE5-6B27CB8D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A6AC9B-6803-A53C-EEE7-72E01C1A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01D5A3-F53D-6BAB-95B0-5A7537F7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1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C3AA4-DB32-51DD-0605-D41C25B3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21FE2D-5126-869F-05B9-0F997357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9BFF07-3732-C081-A015-1DAF0D64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989585-102B-7142-237B-7FBE7593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0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FE125F-1578-E285-5F44-AA118900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0AB88-029B-A54C-3282-CCE867DE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9F5D0E-A6B7-D488-2EED-42F4D2F2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DE071-510D-E353-F6BF-7D8C6BCC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47333-A345-C422-3A8F-56B8B7A4C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55BF13-F0C2-A387-6ED1-B3D3C1110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359F32-5102-F9E3-B7C2-1261CF38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58A1F4-D468-68CA-380F-AA58B369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76E5B6-F300-9603-356F-DBA13045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1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19C8D-785D-6E15-83D5-F838CEEE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A86B95-4095-6C2B-3990-5C95B14DE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4A7F02-4296-4870-2D9E-9327DE597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4E8C52-254A-008D-9720-B10A0D20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B67-F752-1042-A10D-83B081E5350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0151B6-A93A-957F-A123-A4CDAA11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6C48EB-FDB2-87C4-D6B0-4617C761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05E84-EC40-0E7F-4E14-775790EF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53937D-D37C-4099-CD28-65BE7669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DFE28-4EFE-E3AC-B986-6CE292A99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95B67-F752-1042-A10D-83B081E53506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D27EBA-9ABD-60DC-245A-339B8A1EA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29D1C4-E58B-AD69-C410-0B69AE9A5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54264-7F7B-C243-86D4-A70BC88C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3C3F2-7851-EB95-1EC0-39FA0857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945" y="1041400"/>
            <a:ext cx="9764110" cy="2387600"/>
          </a:xfrm>
        </p:spPr>
        <p:txBody>
          <a:bodyPr>
            <a:normAutofit/>
          </a:bodyPr>
          <a:lstStyle/>
          <a:p>
            <a:r>
              <a:rPr lang="ru-RU" sz="3200" dirty="0"/>
              <a:t>Опыт применения фреймового подхода Московской Лексико-Типологической группы (</a:t>
            </a:r>
            <a:r>
              <a:rPr lang="en-US" sz="3200" dirty="0" err="1"/>
              <a:t>MLexT</a:t>
            </a:r>
            <a:r>
              <a:rPr lang="en-US" sz="3200" dirty="0"/>
              <a:t>) </a:t>
            </a:r>
            <a:r>
              <a:rPr lang="ru-RU" sz="3200" dirty="0"/>
              <a:t>к лексикографии библейского древнееврейского языка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605C0D-CB28-93F6-034F-957DBF0EE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399" y="5494146"/>
            <a:ext cx="4971393" cy="990983"/>
          </a:xfrm>
        </p:spPr>
        <p:txBody>
          <a:bodyPr/>
          <a:lstStyle/>
          <a:p>
            <a:r>
              <a:rPr lang="ru-RU" dirty="0"/>
              <a:t>А.М. Миньковская</a:t>
            </a:r>
          </a:p>
          <a:p>
            <a:r>
              <a:rPr lang="ru-RU" dirty="0"/>
              <a:t>2 июня 2023</a:t>
            </a:r>
          </a:p>
        </p:txBody>
      </p:sp>
    </p:spTree>
    <p:extLst>
      <p:ext uri="{BB962C8B-B14F-4D97-AF65-F5344CB8AC3E}">
        <p14:creationId xmlns:p14="http://schemas.microsoft.com/office/powerpoint/2010/main" val="154137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B7C2-99BD-F2F1-540F-49E4CC63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Разрушение: глагол </a:t>
            </a:r>
            <a:r>
              <a:rPr lang="en-US" i="1" dirty="0" err="1"/>
              <a:t>npl</a:t>
            </a:r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qal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506D58-7F23-BD07-F8E3-9C50C9B91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885" y="1550929"/>
            <a:ext cx="7772400" cy="237160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4C84CE-8302-CDF6-6E6C-2CD111D12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47727"/>
            <a:ext cx="6658852" cy="22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3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F1994-D971-1B8E-7230-3F0235F8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Разрушение: глагол </a:t>
            </a:r>
            <a:r>
              <a:rPr lang="ru-RU" i="1" dirty="0" err="1"/>
              <a:t>hrś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niph</a:t>
            </a:r>
            <a:r>
              <a:rPr lang="en-US" i="1" dirty="0"/>
              <a:t>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C40F5F-FD94-80DB-44C5-8DEE1D84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05" y="1804413"/>
            <a:ext cx="8923626" cy="32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7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1A708-512C-5157-5824-0CF81A8F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лексикализации поля падения в древнееврейском языке: вариант 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B308A-7000-ACEC-4DEF-2E9C2A92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33" y="1690688"/>
            <a:ext cx="8460390" cy="47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0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6DC6-3F5D-A392-412C-DD53492D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лексикализации поля падения в древнееврейском языке: вариант 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0EE065-FD8C-BA59-4AE5-DFFDD205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73" y="1690688"/>
            <a:ext cx="8543892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70BD9-E748-A108-224D-AF465D8B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Глаголы движения в воде: лексическая типология </a:t>
            </a:r>
            <a:r>
              <a:rPr lang="en-US" dirty="0"/>
              <a:t>[</a:t>
            </a:r>
            <a:r>
              <a:rPr lang="ru-RU" dirty="0"/>
              <a:t>Т.А. </a:t>
            </a:r>
            <a:r>
              <a:rPr lang="ru-RU" dirty="0" err="1"/>
              <a:t>Майсак</a:t>
            </a:r>
            <a:r>
              <a:rPr lang="ru-RU" dirty="0"/>
              <a:t>, Е.В. </a:t>
            </a:r>
            <a:r>
              <a:rPr lang="ru-RU" dirty="0" err="1"/>
              <a:t>Рахилина</a:t>
            </a:r>
            <a:r>
              <a:rPr lang="ru-RU" dirty="0"/>
              <a:t>, 2007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734BA-9F02-E490-6A3A-036C44AB6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Работа стала основанием фреймового подхода </a:t>
            </a:r>
            <a:r>
              <a:rPr lang="en-US" dirty="0" err="1"/>
              <a:t>MLexT</a:t>
            </a:r>
            <a:endParaRPr lang="ru-RU" dirty="0"/>
          </a:p>
          <a:p>
            <a:r>
              <a:rPr lang="ru-RU" dirty="0"/>
              <a:t>Анализ выборки из 30 языков с помощью анкет</a:t>
            </a:r>
          </a:p>
          <a:p>
            <a:r>
              <a:rPr lang="ru-RU" dirty="0"/>
              <a:t>Системы лексикализации: бедные, средние, богатые</a:t>
            </a:r>
          </a:p>
          <a:p>
            <a:r>
              <a:rPr lang="ru-RU" b="1" dirty="0"/>
              <a:t>Богатые</a:t>
            </a:r>
            <a:r>
              <a:rPr lang="ru-RU" dirty="0"/>
              <a:t>: много глаголов движения в воде (не менее трех) и много мелких противопоставлений</a:t>
            </a:r>
          </a:p>
          <a:p>
            <a:r>
              <a:rPr lang="ru-RU" b="1" dirty="0"/>
              <a:t>Средние</a:t>
            </a:r>
            <a:r>
              <a:rPr lang="ru-RU" dirty="0"/>
              <a:t>: выражают основные противопоставления.</a:t>
            </a:r>
          </a:p>
          <a:p>
            <a:r>
              <a:rPr lang="ru-RU" b="1" dirty="0"/>
              <a:t>Бедные</a:t>
            </a:r>
            <a:r>
              <a:rPr lang="ru-RU" dirty="0"/>
              <a:t>: один специальный глагол плавания; он используется наряду со стандартными глаголами движения, то есть все равно есть способы выразить существующие противопоставления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07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C1466-4641-CFB2-FE3C-4D1BFF2D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Основное противопоставление внутри поля движения в воде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D5037A-E320-B813-B052-F34DC8C02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143252"/>
            <a:ext cx="10515599" cy="31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5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BEC03-9328-A6FA-160B-F1961539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Средние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B820C-E0D1-58B5-8913-FD79E91C4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средних систем характерно выпадение глаголов плавания на судах (выражение их общими глаголами перемещения).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7AD97A-C739-86BF-AAAC-3EBFE314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02" y="2846333"/>
            <a:ext cx="9260212" cy="28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9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3C6C4-B62B-347D-25B0-3F0989D5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 движения в воде в древнегреческом языке </a:t>
            </a:r>
            <a:r>
              <a:rPr lang="en-US" dirty="0"/>
              <a:t>[</a:t>
            </a:r>
            <a:r>
              <a:rPr lang="ru-RU" dirty="0"/>
              <a:t>М. Л. </a:t>
            </a:r>
            <a:r>
              <a:rPr lang="ru-RU" dirty="0" err="1"/>
              <a:t>Кисилиер</a:t>
            </a:r>
            <a:r>
              <a:rPr lang="ru-RU" dirty="0"/>
              <a:t>, 2007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A770D-8541-FBF4-BAAC-C7BBE712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404"/>
            <a:ext cx="10515600" cy="1401051"/>
          </a:xfrm>
        </p:spPr>
        <p:txBody>
          <a:bodyPr>
            <a:normAutofit/>
          </a:bodyPr>
          <a:lstStyle/>
          <a:p>
            <a:r>
              <a:rPr lang="ru-RU" dirty="0"/>
              <a:t>Обобщенный «судовой» глагол</a:t>
            </a:r>
          </a:p>
          <a:p>
            <a:r>
              <a:rPr lang="ru-RU" dirty="0"/>
              <a:t>Другие специальные глаголы, в т.ч. стандартные глаголы движения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8ECD1D5A-6EF0-19F8-8B5C-024CAE7D6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7" y="3510455"/>
            <a:ext cx="11074850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7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0A9D6-2B16-D2B2-93CE-C2607B98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Активное плавание: глагол </a:t>
            </a:r>
            <a:r>
              <a:rPr lang="ru-RU" i="1" dirty="0" err="1"/>
              <a:t>śḥ</a:t>
            </a:r>
            <a:r>
              <a:rPr lang="en-US" i="1" dirty="0"/>
              <a:t>y </a:t>
            </a:r>
            <a:r>
              <a:rPr lang="ru-RU" dirty="0"/>
              <a:t>в </a:t>
            </a:r>
            <a:r>
              <a:rPr lang="en-US" i="1" dirty="0" err="1"/>
              <a:t>qal</a:t>
            </a:r>
            <a:r>
              <a:rPr lang="ru-RU" dirty="0"/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80B0F4-5EC1-5E9E-2703-FD162A46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1281"/>
            <a:ext cx="10073866" cy="3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1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A9068-DDEC-5051-FB93-D886B4EF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Пассивное плавание: глагол </a:t>
            </a:r>
            <a:r>
              <a:rPr lang="en-US" i="1" dirty="0" err="1"/>
              <a:t>hlk</a:t>
            </a:r>
            <a:r>
              <a:rPr lang="ru-RU" dirty="0"/>
              <a:t> в </a:t>
            </a:r>
            <a:r>
              <a:rPr lang="en-US" i="1" dirty="0" err="1"/>
              <a:t>qal</a:t>
            </a:r>
            <a:endParaRPr lang="ru-RU" i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03D2B6-7CEC-B505-D0E2-F3AA75700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5605"/>
            <a:ext cx="10515600" cy="2664425"/>
          </a:xfrm>
        </p:spPr>
      </p:pic>
    </p:spTree>
    <p:extLst>
      <p:ext uri="{BB962C8B-B14F-4D97-AF65-F5344CB8AC3E}">
        <p14:creationId xmlns:p14="http://schemas.microsoft.com/office/powerpoint/2010/main" val="284308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C45F3-5FE7-99A2-DC8D-DD5C3610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Семантика пород древнееврейского глагола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901FC3-5EE3-2B0C-2780-1F8477085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 древнееврейском языке существует словообразовательная категория породы глагола. Порода </a:t>
            </a:r>
            <a:r>
              <a:rPr lang="en-US" sz="24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qal</a:t>
            </a: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называется первой и основной, остальные породы – деривативными. Семантику деривативных пород можно разделить на две группы: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Для пород </a:t>
            </a:r>
            <a:r>
              <a:rPr lang="en-US" sz="2400" i="1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hiph</a:t>
            </a:r>
            <a:r>
              <a:rPr lang="ru-RU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en-US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pi</a:t>
            </a:r>
            <a:r>
              <a:rPr lang="ru-RU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2400" i="1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характерно увеличение числа аргументов и повышение транзитивности: переходные и каузативные значения. 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Для пород </a:t>
            </a:r>
            <a:r>
              <a:rPr lang="en-US" sz="2400" i="1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niph</a:t>
            </a:r>
            <a:r>
              <a:rPr lang="ru-RU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sz="2400" i="1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hitpa</a:t>
            </a:r>
            <a:r>
              <a:rPr lang="ru-RU" sz="2400" i="1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2400" i="1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характерно уменьшение числа аргументов и понижение транзитивности: пассив, </a:t>
            </a:r>
            <a:r>
              <a:rPr lang="ru-RU" sz="2400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рефлексив</a:t>
            </a: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u="none" strike="noStrike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реципрок</a:t>
            </a:r>
            <a:r>
              <a:rPr lang="ru-RU" sz="2400" u="none" strike="noStrik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002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340C9-186F-6ABB-6355-A17C4460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Пассивное плавание: глагол </a:t>
            </a:r>
            <a:r>
              <a:rPr lang="ru-RU" i="1" dirty="0" err="1"/>
              <a:t>ṣûp</a:t>
            </a:r>
            <a:r>
              <a:rPr lang="ru-RU" i="1" dirty="0"/>
              <a:t>̄</a:t>
            </a:r>
            <a:r>
              <a:rPr lang="ru-RU" dirty="0"/>
              <a:t> в </a:t>
            </a:r>
            <a:r>
              <a:rPr lang="en-US" i="1" dirty="0" err="1"/>
              <a:t>hiph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69BCB5-0452-B993-3C83-0A93BC46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17" y="1522522"/>
            <a:ext cx="9124730" cy="47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0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86E03-F23C-BA60-E9D5-E7FDEB0B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Плавание людей на судах: общие глаголы движения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94BF2-7435-00C8-BAFE-2FDF632AA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Плавание на судах неплохо представлено в ВЗ (7 контекстов с эксплицитно обозначенным судном). Также, можно предположить существование некоторого количества контекстов, в которых указание на судно опущено (ср. Вт. 30:13 – 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«кто пересечет море»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всех обнаруженных случаях плавание людей на судах описывается стандартными глаголами движения: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hālak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̱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‘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идти’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(ср. 3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Цар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22:49)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̄'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‘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прибывать’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(ср. 3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Цар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9:28)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Очень ясный пример 3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Цар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22:50, где с помощью глагола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hālak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̱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сказано: 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«…пусть мои слуги пойдут (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yēlku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̂) с твоими слугами на кораблях».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745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5D9AE-1EE0-857A-182E-A790DAF0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Плавание судов: общие глаголы движения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7A9A25-468A-CE93-3B23-1A35ED757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Описание плавания судов в древнееврейском мало чем отличается от описания плавания людей на судах. Найдено 12 подходящих контекстов. Используются, как и в случае плавания людей, глаголы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hālak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̱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(ср. 2 Хр. 20:37)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̄'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(ср. 3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Цар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10:22), а также ‘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āḇar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‘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пересекать’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(ср. Иса 33:21 – в параллели с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hālak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̱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Хороший пример, суммирующий обе ситуации – Иона 1:3, где один и тот же глагол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̄' описывает и движение судна («…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корабль, отправлявшийся (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̄'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̄, вернее перевести как «направляющийся») в 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Фарсис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»), и перемещение человека на нем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(«и вошел в него, чтобы плыть (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lāḇo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̂) с ними в 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Фарсис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…»)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389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43BD6-5FCA-5645-32A0-78B8742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 глаголов движения в воде в </a:t>
            </a:r>
            <a:r>
              <a:rPr lang="en-US" dirty="0"/>
              <a:t>LXX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1E2FE1-36B1-FD4B-D0AF-979AC443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456" y="1825625"/>
            <a:ext cx="7293087" cy="4351338"/>
          </a:xfrm>
        </p:spPr>
      </p:pic>
    </p:spTree>
    <p:extLst>
      <p:ext uri="{BB962C8B-B14F-4D97-AF65-F5344CB8AC3E}">
        <p14:creationId xmlns:p14="http://schemas.microsoft.com/office/powerpoint/2010/main" val="2102829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7276-58CB-5909-C94C-D59B0DDA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 глаголов движения в воде в </a:t>
            </a:r>
            <a:r>
              <a:rPr lang="en-US" dirty="0"/>
              <a:t>LXX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C0403E-ED63-021D-6954-74635C591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098" y="1825625"/>
            <a:ext cx="7517804" cy="4351338"/>
          </a:xfrm>
        </p:spPr>
      </p:pic>
    </p:spTree>
    <p:extLst>
      <p:ext uri="{BB962C8B-B14F-4D97-AF65-F5344CB8AC3E}">
        <p14:creationId xmlns:p14="http://schemas.microsoft.com/office/powerpoint/2010/main" val="113823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121A3-CD08-1D30-9DCE-6BE27F86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лексикализации поля перемещения в воде в древнееврейском языке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5CE4CF-CA71-B814-8FE3-83B6A6F6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83" y="1690688"/>
            <a:ext cx="777240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65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7A53D-233B-D8C6-C919-836215C9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Семантическая карта для поля игры </a:t>
            </a:r>
            <a:r>
              <a:rPr lang="en-US" dirty="0"/>
              <a:t>[</a:t>
            </a:r>
            <a:r>
              <a:rPr lang="ru-RU" dirty="0"/>
              <a:t>В.Е. Осипова, 2021</a:t>
            </a:r>
            <a:r>
              <a:rPr lang="en-US" dirty="0"/>
              <a:t>]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31924C-B7C0-C6A5-0E8A-D900AF2FF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788" y="2423865"/>
            <a:ext cx="7980149" cy="2810285"/>
          </a:xfrm>
        </p:spPr>
      </p:pic>
    </p:spTree>
    <p:extLst>
      <p:ext uri="{BB962C8B-B14F-4D97-AF65-F5344CB8AC3E}">
        <p14:creationId xmlns:p14="http://schemas.microsoft.com/office/powerpoint/2010/main" val="3283184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DBD3F-5A41-BCE3-1BB6-02E2CE4E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Детская игра: </a:t>
            </a:r>
            <a:r>
              <a:rPr lang="ru-RU" i="1" dirty="0" err="1"/>
              <a:t>śḥq</a:t>
            </a:r>
            <a:r>
              <a:rPr lang="ru-RU" dirty="0"/>
              <a:t> в </a:t>
            </a:r>
            <a:r>
              <a:rPr lang="en-US" i="1" dirty="0" err="1"/>
              <a:t>piel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195FB-8EC3-F286-16F0-EF7C6FEA1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50" y="1927431"/>
            <a:ext cx="10845681" cy="35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70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DBD3F-5A41-BCE3-1BB6-02E2CE4E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Детская игра: </a:t>
            </a:r>
            <a:r>
              <a:rPr lang="ru-RU" i="1" dirty="0" err="1"/>
              <a:t>śḥq</a:t>
            </a:r>
            <a:r>
              <a:rPr lang="ru-RU" dirty="0"/>
              <a:t> в </a:t>
            </a:r>
            <a:r>
              <a:rPr lang="en-US" i="1" dirty="0" err="1"/>
              <a:t>piel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476E3-6F18-2A8A-1AEB-E1CD3FF28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62" y="1951859"/>
            <a:ext cx="10215538" cy="37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6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DBD3F-5A41-BCE3-1BB6-02E2CE4E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занят Левиафан?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4DDCFB-B977-F072-278E-4EFD60D05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6000"/>
            <a:ext cx="10286258" cy="329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6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B405E-8B2E-B25D-C216-DC58E64B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Семантическая карта для поля падения [Т.И. Резникова, Е.В. </a:t>
            </a:r>
            <a:r>
              <a:rPr lang="ru-RU" dirty="0" err="1"/>
              <a:t>Рахилина</a:t>
            </a:r>
            <a:r>
              <a:rPr lang="ru-RU" dirty="0"/>
              <a:t>, Д.А. Рыжова, 2020</a:t>
            </a:r>
            <a:r>
              <a:rPr lang="en-US" dirty="0"/>
              <a:t>]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798217-E5DB-4C7F-F9E6-6F8B7953D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07" y="1533033"/>
            <a:ext cx="7102363" cy="51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21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186C5-2FC8-B880-0991-28672250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хотят увидеть Авенир и </a:t>
            </a:r>
            <a:r>
              <a:rPr lang="ru-RU" dirty="0" err="1"/>
              <a:t>Иоав</a:t>
            </a:r>
            <a:r>
              <a:rPr lang="ru-RU" dirty="0"/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1536E3-2699-8CFC-338B-6DE8930EF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29252"/>
            <a:ext cx="10106021" cy="36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9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3FE52-39A5-B55A-B014-96396530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Музыка: </a:t>
            </a:r>
            <a:r>
              <a:rPr lang="en-US" i="1" dirty="0" err="1"/>
              <a:t>ngn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i="1" dirty="0" err="1"/>
              <a:t>piel</a:t>
            </a:r>
            <a:endParaRPr lang="ru-RU" i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BC58DFD-61A2-CB16-79B8-90B250C98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81" y="2373859"/>
            <a:ext cx="10773165" cy="3924000"/>
          </a:xfrm>
        </p:spPr>
      </p:pic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DBA9B50-9581-6E1C-979A-5A5562251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51" y="199484"/>
            <a:ext cx="2732691" cy="278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88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B5447-1C44-8E07-F6B2-F72361D6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Музыка: </a:t>
            </a:r>
            <a:r>
              <a:rPr lang="en-US" i="1" dirty="0" err="1"/>
              <a:t>zmr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i="1" dirty="0" err="1"/>
              <a:t>piel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DC879D-7579-D7F7-C32F-E6263E764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0250"/>
            <a:ext cx="9613900" cy="2857500"/>
          </a:xfrm>
        </p:spPr>
      </p:pic>
    </p:spTree>
    <p:extLst>
      <p:ext uri="{BB962C8B-B14F-4D97-AF65-F5344CB8AC3E}">
        <p14:creationId xmlns:p14="http://schemas.microsoft.com/office/powerpoint/2010/main" val="3863286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85A27-5A61-0B0B-E794-D6B3AF3D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специальные глаголы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E75F-A492-FE8D-99BF-03FD7993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Глагол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tq</a:t>
            </a:r>
            <a:r>
              <a:rPr lang="ru-R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 в </a:t>
            </a:r>
            <a:r>
              <a:rPr lang="en-U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</a:t>
            </a:r>
            <a:r>
              <a:rPr lang="en-US" sz="2400" b="1" i="1" dirty="0" err="1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употребляется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названиями двух духовых инструментов: </a:t>
            </a:r>
            <a:r>
              <a:rPr lang="ru-RU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ḥǎṣoṣəra</a:t>
            </a:r>
            <a:r>
              <a:rPr lang="ru-R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̄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</a:rPr>
              <a:t>’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</a:rPr>
              <a:t>труба, рожок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</a:rPr>
              <a:t>’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šôp̄ār</a:t>
            </a:r>
            <a:r>
              <a:rPr lang="ru-RU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ru-RU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шофар</a:t>
            </a:r>
            <a:r>
              <a:rPr lang="ru-RU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ru-RU" sz="2400" dirty="0">
                <a:effectLst/>
              </a:rPr>
              <a:t> 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Глагол 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̌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qal</a:t>
            </a: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означает 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‘слышать’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 каузативной породе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hiph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он, соответственно, означает 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‘заставлять слышать; звучать’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С названиями музыкальных инструментов употребляется 5 раз, только в 1 Книге Хроник: с 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u-RU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əṣēlet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‘цимбалы’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Хр. 15:19, 16:5, 16:42),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невель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киммор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Хр. 15:28),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хацоцера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Хр. 16:42). </a:t>
            </a:r>
            <a:endParaRPr lang="ru-RU" sz="2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раза использован </a:t>
            </a:r>
            <a:r>
              <a:rPr lang="en-US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hiph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глагола 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деноминатив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 названия инструмента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хацоцера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Во всех случаях эксплицитно упомянут сам музыкальный инструмент. 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Один раз (3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Цар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1:40) вместе с названием флейты </a:t>
            </a:r>
            <a:r>
              <a:rPr lang="ru-RU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ḥālîl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употреблен </a:t>
            </a:r>
            <a:r>
              <a:rPr lang="en-US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piel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глагола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</a:t>
            </a:r>
            <a:r>
              <a:rPr lang="en-US" sz="2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значении «играть на флейте».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695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9EC05-4084-19FD-5A6A-592F8A60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81037"/>
            <a:ext cx="10363200" cy="1009651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913D6-763B-6403-448E-3D9DF29C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ВЗ при упоминании танца 14 раз используются существительные </a:t>
            </a:r>
            <a:r>
              <a:rPr lang="ru-RU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māḥôl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məḥola</a:t>
            </a:r>
            <a:r>
              <a:rPr lang="ru-R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̄,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которые переводят как </a:t>
            </a:r>
            <a:r>
              <a:rPr lang="ru-R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‘танец’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или </a:t>
            </a:r>
            <a:r>
              <a:rPr lang="ru-R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‘хоровод’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значении </a:t>
            </a:r>
            <a:r>
              <a:rPr lang="ru-R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‘танцевать’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глагол встречается всего дважды: один раз в </a:t>
            </a:r>
            <a:r>
              <a:rPr lang="en-US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qal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(Суд. 21:21) и один раз в </a:t>
            </a:r>
            <a:r>
              <a:rPr lang="en-US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polel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(Суд. 21:23).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88E038A-7EA6-64F1-9C05-9E0CC92ABD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Музыка: </a:t>
            </a:r>
            <a:r>
              <a:rPr lang="en-US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qal</a:t>
            </a:r>
            <a:r>
              <a:rPr lang="ru-RU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polel</a:t>
            </a:r>
            <a:r>
              <a:rPr lang="ru-RU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̣</a:t>
            </a:r>
            <a:r>
              <a:rPr lang="en-US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wl</a:t>
            </a:r>
            <a:endParaRPr lang="ru-RU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29284D-4B0E-9404-0408-4401CB99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1909"/>
            <a:ext cx="8601185" cy="32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7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2F91A-4F0E-6473-4033-58533CC6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глаголы, интерпретируемые как танец:</a:t>
            </a: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ea typeface="Calibri" panose="020F0502020204030204" pitchFamily="34" charset="0"/>
              </a:rPr>
              <a:t>krr</a:t>
            </a:r>
            <a:r>
              <a:rPr lang="ru-RU" sz="4400" i="1" dirty="0">
                <a:effectLst/>
                <a:ea typeface="Calibri" panose="020F0502020204030204" pitchFamily="34" charset="0"/>
              </a:rPr>
              <a:t> в</a:t>
            </a:r>
            <a:r>
              <a:rPr lang="ru-RU" dirty="0"/>
              <a:t> </a:t>
            </a:r>
            <a:r>
              <a:rPr lang="en-US" sz="4400" i="1" dirty="0" err="1">
                <a:effectLst/>
                <a:ea typeface="Calibri" panose="020F0502020204030204" pitchFamily="34" charset="0"/>
              </a:rPr>
              <a:t>pilpel</a:t>
            </a:r>
            <a:r>
              <a:rPr lang="en-US" sz="4400" i="1" dirty="0">
                <a:effectLst/>
                <a:ea typeface="Calibri" panose="020F0502020204030204" pitchFamily="34" charset="0"/>
              </a:rPr>
              <a:t> </a:t>
            </a:r>
            <a:r>
              <a:rPr lang="ru-RU" i="1" dirty="0">
                <a:ea typeface="Calibri" panose="020F0502020204030204" pitchFamily="34" charset="0"/>
              </a:rPr>
              <a:t>и </a:t>
            </a:r>
            <a:r>
              <a:rPr lang="en-US" i="1" dirty="0" err="1">
                <a:ea typeface="Calibri" panose="020F0502020204030204" pitchFamily="34" charset="0"/>
              </a:rPr>
              <a:t>pzz</a:t>
            </a:r>
            <a:r>
              <a:rPr lang="en-US" i="1" dirty="0">
                <a:ea typeface="Calibri" panose="020F0502020204030204" pitchFamily="34" charset="0"/>
              </a:rPr>
              <a:t> </a:t>
            </a:r>
            <a:r>
              <a:rPr lang="ru-RU" i="1" dirty="0">
                <a:ea typeface="Calibri" panose="020F0502020204030204" pitchFamily="34" charset="0"/>
              </a:rPr>
              <a:t>в </a:t>
            </a:r>
            <a:r>
              <a:rPr lang="en-US" i="1" dirty="0" err="1">
                <a:ea typeface="Calibri" panose="020F0502020204030204" pitchFamily="34" charset="0"/>
              </a:rPr>
              <a:t>piel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8FD5F-31F4-75DE-E523-747ED95E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8344"/>
            <a:ext cx="10648215" cy="426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37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78AFD-D882-0307-C121-044F58DE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глаголы, интерпретируемые как танец: </a:t>
            </a:r>
            <a:r>
              <a:rPr lang="en-US" i="1" dirty="0" err="1">
                <a:effectLst/>
                <a:ea typeface="Calibri" panose="020F0502020204030204" pitchFamily="34" charset="0"/>
              </a:rPr>
              <a:t>rqd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E347172-A523-B9B5-C2E7-53538FBC1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1674"/>
            <a:ext cx="10515600" cy="3299240"/>
          </a:xfrm>
        </p:spPr>
      </p:pic>
    </p:spTree>
    <p:extLst>
      <p:ext uri="{BB962C8B-B14F-4D97-AF65-F5344CB8AC3E}">
        <p14:creationId xmlns:p14="http://schemas.microsoft.com/office/powerpoint/2010/main" val="3433088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78AFD-D882-0307-C121-044F58DE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делал царь Давид?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682E869-F452-98DF-C7E8-BA4C4A3CF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2988"/>
            <a:ext cx="10515600" cy="3635177"/>
          </a:xfrm>
        </p:spPr>
      </p:pic>
    </p:spTree>
    <p:extLst>
      <p:ext uri="{BB962C8B-B14F-4D97-AF65-F5344CB8AC3E}">
        <p14:creationId xmlns:p14="http://schemas.microsoft.com/office/powerpoint/2010/main" val="3547291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AAFC9-04AE-BFC5-C2F6-D8421F5B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Система лексикализации поля игры древнееврейском языке</a:t>
            </a:r>
            <a:r>
              <a:rPr lang="en-US" dirty="0"/>
              <a:t>: </a:t>
            </a:r>
            <a:r>
              <a:rPr lang="ru-RU" dirty="0"/>
              <a:t>вариант 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A2D309-3443-B882-910B-201D1945A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83" y="1690688"/>
            <a:ext cx="9711558" cy="47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12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AAFC9-04AE-BFC5-C2F6-D8421F5B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Система лексикализации поля игры древнееврейском языке</a:t>
            </a:r>
            <a:r>
              <a:rPr lang="en-US" dirty="0"/>
              <a:t>: </a:t>
            </a:r>
            <a:r>
              <a:rPr lang="ru-RU" dirty="0"/>
              <a:t>вариант 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3675FF-BAC2-1798-053C-EF40C524A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6" y="1832420"/>
            <a:ext cx="9680028" cy="47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8631F-8507-C1BB-D97F-80D5C60B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Падение с высоты: глагол </a:t>
            </a:r>
            <a:r>
              <a:rPr lang="en-US" i="1" dirty="0" err="1"/>
              <a:t>npl</a:t>
            </a:r>
            <a:r>
              <a:rPr lang="ru-RU" dirty="0"/>
              <a:t> в </a:t>
            </a:r>
            <a:r>
              <a:rPr lang="en-US" i="1" dirty="0" err="1"/>
              <a:t>qal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7CB367-4A16-F252-805C-FEC937244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13" y="2185276"/>
            <a:ext cx="10132628" cy="27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81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11F36-0137-4B63-D474-0B0150CA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Глаголы прятания: лексическая типология </a:t>
            </a:r>
            <a:r>
              <a:rPr lang="en-US" dirty="0"/>
              <a:t>[</a:t>
            </a:r>
            <a:r>
              <a:rPr lang="ru-RU" dirty="0"/>
              <a:t>Т. И. Резникова, 2022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BE5DC-C71A-4CC9-E317-C63825757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Calibri" panose="020F0502020204030204" pitchFamily="34" charset="0"/>
              </a:rPr>
              <a:t>Фреймы поля прятания можно назвать «составными»</a:t>
            </a:r>
          </a:p>
          <a:p>
            <a:r>
              <a:rPr lang="ru-RU" sz="2400" b="1" dirty="0">
                <a:ea typeface="Calibri" panose="020F0502020204030204" pitchFamily="34" charset="0"/>
              </a:rPr>
              <a:t>Пр</a:t>
            </a:r>
            <a:r>
              <a:rPr lang="ru-RU" sz="2400" b="1" dirty="0">
                <a:effectLst/>
                <a:ea typeface="Calibri" panose="020F0502020204030204" pitchFamily="34" charset="0"/>
              </a:rPr>
              <a:t>ототип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ситуация, в которой субъект перемещает объект в такое место, где его не найдет/не увидит контрагент (‘спрятать драгоценности под кровать’). Причины: та или иная угроза (угроза лишиться, угроза последствий обнаружения). </a:t>
            </a: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>Выделяются три параметра, определяющих ситуацию прятания: способ, объект и цель действия. Для ситуации-прототипа: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способ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перемещение в другое место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объект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конкретный неодушевленный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чтобы не нашли / не увидели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529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AD1A5-51A1-78A8-1C0F-9E4059B6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Вариации параметров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46F85-52E6-8CD7-9D58-A3D094C89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43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способ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спрятать накрыв / заслонив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объект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одушевленный (тогда риск, в первую очередь, вред объекту) / абстрактный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сберечь объект, предотвратить потерю, защитить от внешнего воздействия</a:t>
            </a:r>
          </a:p>
          <a:p>
            <a:pPr algn="just"/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Отдельно могут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лексикализоваться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r>
              <a:rPr lang="ru-RU" sz="2400" b="1" kern="100" dirty="0">
                <a:latin typeface="Calibri" panose="020F0502020204030204" pitchFamily="34" charset="0"/>
                <a:cs typeface="Calibri" panose="020F0502020204030204" pitchFamily="34" charset="0"/>
              </a:rPr>
              <a:t>Части тела </a:t>
            </a:r>
            <a:r>
              <a:rPr lang="ru-RU" sz="2400" kern="100" dirty="0">
                <a:latin typeface="Calibri" panose="020F0502020204030204" pitchFamily="34" charset="0"/>
                <a:cs typeface="Calibri" panose="020F0502020204030204" pitchFamily="34" charset="0"/>
              </a:rPr>
              <a:t>(чаще – от внешних условий, реже – чтобы не увидели)</a:t>
            </a:r>
          </a:p>
          <a:p>
            <a:pPr algn="just"/>
            <a:r>
              <a:rPr lang="ru-RU" sz="2400" b="1" kern="100" dirty="0">
                <a:latin typeface="Calibri" panose="020F0502020204030204" pitchFamily="34" charset="0"/>
                <a:cs typeface="Calibri" panose="020F0502020204030204" pitchFamily="34" charset="0"/>
              </a:rPr>
              <a:t>Лицо и его части</a:t>
            </a:r>
          </a:p>
          <a:p>
            <a:pPr algn="just"/>
            <a:r>
              <a:rPr lang="ru-RU" sz="2400" b="1" kern="100" dirty="0" err="1">
                <a:latin typeface="Calibri" panose="020F0502020204030204" pitchFamily="34" charset="0"/>
                <a:cs typeface="Calibri" panose="020F0502020204030204" pitchFamily="34" charset="0"/>
              </a:rPr>
              <a:t>Неагентивное</a:t>
            </a:r>
            <a:r>
              <a:rPr lang="ru-RU" sz="2400" b="1" kern="100" dirty="0">
                <a:latin typeface="Calibri" panose="020F0502020204030204" pitchFamily="34" charset="0"/>
                <a:cs typeface="Calibri" panose="020F0502020204030204" pitchFamily="34" charset="0"/>
              </a:rPr>
              <a:t> прятание: </a:t>
            </a:r>
            <a:r>
              <a:rPr lang="ru-RU" sz="2400" kern="100" dirty="0">
                <a:latin typeface="Calibri" panose="020F0502020204030204" pitchFamily="34" charset="0"/>
                <a:cs typeface="Calibri" panose="020F0502020204030204" pitchFamily="34" charset="0"/>
              </a:rPr>
              <a:t>неодушевленный субъект</a:t>
            </a:r>
          </a:p>
          <a:p>
            <a:pPr algn="just"/>
            <a:r>
              <a:rPr lang="ru-RU" sz="2400" kern="100" dirty="0">
                <a:latin typeface="Calibri" panose="020F0502020204030204" pitchFamily="34" charset="0"/>
                <a:cs typeface="Calibri" panose="020F0502020204030204" pitchFamily="34" charset="0"/>
              </a:rPr>
              <a:t>На следующем слайде представлена таблица, демонстрирующая устройство поля прятания в древнееврейском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662316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B6D1-FE70-8B15-D39E-22AAEA2F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Метонимия </a:t>
            </a:r>
            <a:r>
              <a:rPr lang="en-US" dirty="0"/>
              <a:t>[</a:t>
            </a:r>
            <a:r>
              <a:rPr lang="ru-RU" dirty="0"/>
              <a:t>действие = результат</a:t>
            </a:r>
            <a:r>
              <a:rPr lang="en-US" dirty="0"/>
              <a:t>]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A58664-2F90-0F06-4DAB-1DC69BC92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27" y="1856170"/>
            <a:ext cx="11589408" cy="39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19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DC45E-E3B4-578C-894D-5D1D41738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35" y="0"/>
            <a:ext cx="7159532" cy="68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10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D2E4F-EA17-C184-2798-990CCDAE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kern="100" dirty="0">
                <a:cs typeface="Calibri" panose="020F0502020204030204" pitchFamily="34" charset="0"/>
              </a:rPr>
              <a:t>str (</a:t>
            </a:r>
            <a:r>
              <a:rPr lang="en-US" i="1" kern="100" dirty="0" err="1">
                <a:cs typeface="Calibri" panose="020F0502020204030204" pitchFamily="34" charset="0"/>
              </a:rPr>
              <a:t>niph</a:t>
            </a:r>
            <a:r>
              <a:rPr lang="en-US" i="1" kern="100" dirty="0">
                <a:cs typeface="Calibri" panose="020F0502020204030204" pitchFamily="34" charset="0"/>
              </a:rPr>
              <a:t>., </a:t>
            </a:r>
            <a:r>
              <a:rPr lang="en-US" i="1" kern="100" dirty="0" err="1">
                <a:cs typeface="Calibri" panose="020F0502020204030204" pitchFamily="34" charset="0"/>
              </a:rPr>
              <a:t>hiph</a:t>
            </a:r>
            <a:r>
              <a:rPr lang="en-US" i="1" kern="100" dirty="0">
                <a:cs typeface="Calibri" panose="020F0502020204030204" pitchFamily="34" charset="0"/>
              </a:rPr>
              <a:t>. </a:t>
            </a:r>
            <a:r>
              <a:rPr lang="ru-RU" i="1" kern="100" dirty="0">
                <a:cs typeface="Calibri" panose="020F0502020204030204" pitchFamily="34" charset="0"/>
              </a:rPr>
              <a:t>и </a:t>
            </a:r>
            <a:r>
              <a:rPr lang="en-US" i="1" kern="100" dirty="0" err="1">
                <a:cs typeface="Calibri" panose="020F0502020204030204" pitchFamily="34" charset="0"/>
              </a:rPr>
              <a:t>hith</a:t>
            </a:r>
            <a:r>
              <a:rPr lang="en-US" i="1" kern="100" dirty="0">
                <a:cs typeface="Calibri" panose="020F0502020204030204" pitchFamily="34" charset="0"/>
              </a:rPr>
              <a:t>.)</a:t>
            </a:r>
            <a:endParaRPr lang="ru-RU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C3F1B-61F7-25F6-84B1-2BFA32495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87" y="1794203"/>
            <a:ext cx="10525159" cy="389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66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378B6-6D05-A761-B337-3CED0B3C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kern="100" dirty="0">
                <a:cs typeface="Calibri" panose="020F0502020204030204" pitchFamily="34" charset="0"/>
              </a:rPr>
              <a:t>str (</a:t>
            </a:r>
            <a:r>
              <a:rPr lang="en-US" i="1" kern="100" dirty="0" err="1">
                <a:cs typeface="Calibri" panose="020F0502020204030204" pitchFamily="34" charset="0"/>
              </a:rPr>
              <a:t>niph</a:t>
            </a:r>
            <a:r>
              <a:rPr lang="en-US" i="1" kern="100" dirty="0">
                <a:cs typeface="Calibri" panose="020F0502020204030204" pitchFamily="34" charset="0"/>
              </a:rPr>
              <a:t>., </a:t>
            </a:r>
            <a:r>
              <a:rPr lang="en-US" i="1" kern="100" dirty="0" err="1">
                <a:cs typeface="Calibri" panose="020F0502020204030204" pitchFamily="34" charset="0"/>
              </a:rPr>
              <a:t>hiph</a:t>
            </a:r>
            <a:r>
              <a:rPr lang="en-US" i="1" kern="100" dirty="0">
                <a:cs typeface="Calibri" panose="020F0502020204030204" pitchFamily="34" charset="0"/>
              </a:rPr>
              <a:t>. </a:t>
            </a:r>
            <a:r>
              <a:rPr lang="ru-RU" i="1" kern="100" dirty="0">
                <a:cs typeface="Calibri" panose="020F0502020204030204" pitchFamily="34" charset="0"/>
              </a:rPr>
              <a:t>и </a:t>
            </a:r>
            <a:r>
              <a:rPr lang="en-US" i="1" kern="100" dirty="0" err="1">
                <a:cs typeface="Calibri" panose="020F0502020204030204" pitchFamily="34" charset="0"/>
              </a:rPr>
              <a:t>hith</a:t>
            </a:r>
            <a:r>
              <a:rPr lang="en-US" i="1" kern="100" dirty="0">
                <a:cs typeface="Calibri" panose="020F0502020204030204" pitchFamily="34" charset="0"/>
              </a:rPr>
              <a:t>.)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A13083-861C-EB31-1921-BA531B029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92" y="1802305"/>
            <a:ext cx="10674816" cy="35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20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378B6-6D05-A761-B337-3CED0B3C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kern="100" dirty="0">
                <a:cs typeface="Calibri" panose="020F0502020204030204" pitchFamily="34" charset="0"/>
              </a:rPr>
              <a:t>str (</a:t>
            </a:r>
            <a:r>
              <a:rPr lang="en-US" i="1" kern="100" dirty="0" err="1">
                <a:cs typeface="Calibri" panose="020F0502020204030204" pitchFamily="34" charset="0"/>
              </a:rPr>
              <a:t>niph</a:t>
            </a:r>
            <a:r>
              <a:rPr lang="en-US" i="1" kern="100" dirty="0">
                <a:cs typeface="Calibri" panose="020F0502020204030204" pitchFamily="34" charset="0"/>
              </a:rPr>
              <a:t>., </a:t>
            </a:r>
            <a:r>
              <a:rPr lang="en-US" i="1" kern="100" dirty="0" err="1">
                <a:cs typeface="Calibri" panose="020F0502020204030204" pitchFamily="34" charset="0"/>
              </a:rPr>
              <a:t>hiph</a:t>
            </a:r>
            <a:r>
              <a:rPr lang="en-US" i="1" kern="100" dirty="0">
                <a:cs typeface="Calibri" panose="020F0502020204030204" pitchFamily="34" charset="0"/>
              </a:rPr>
              <a:t>. </a:t>
            </a:r>
            <a:r>
              <a:rPr lang="ru-RU" i="1" kern="100" dirty="0">
                <a:cs typeface="Calibri" panose="020F0502020204030204" pitchFamily="34" charset="0"/>
              </a:rPr>
              <a:t>и </a:t>
            </a:r>
            <a:r>
              <a:rPr lang="en-US" i="1" kern="100" dirty="0" err="1">
                <a:cs typeface="Calibri" panose="020F0502020204030204" pitchFamily="34" charset="0"/>
              </a:rPr>
              <a:t>hith</a:t>
            </a:r>
            <a:r>
              <a:rPr lang="en-US" i="1" kern="100" dirty="0">
                <a:cs typeface="Calibri" panose="020F0502020204030204" pitchFamily="34" charset="0"/>
              </a:rPr>
              <a:t>.)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BE2F38-3BB8-00A9-896C-2F3792C46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4" y="2106448"/>
            <a:ext cx="11210932" cy="264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68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378B6-6D05-A761-B337-3CED0B3C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kern="100" dirty="0">
                <a:cs typeface="Calibri" panose="020F0502020204030204" pitchFamily="34" charset="0"/>
              </a:rPr>
              <a:t>str (</a:t>
            </a:r>
            <a:r>
              <a:rPr lang="en-US" i="1" kern="100" dirty="0" err="1">
                <a:cs typeface="Calibri" panose="020F0502020204030204" pitchFamily="34" charset="0"/>
              </a:rPr>
              <a:t>niph</a:t>
            </a:r>
            <a:r>
              <a:rPr lang="en-US" i="1" kern="100" dirty="0">
                <a:cs typeface="Calibri" panose="020F0502020204030204" pitchFamily="34" charset="0"/>
              </a:rPr>
              <a:t>., </a:t>
            </a:r>
            <a:r>
              <a:rPr lang="en-US" i="1" kern="100" dirty="0" err="1">
                <a:cs typeface="Calibri" panose="020F0502020204030204" pitchFamily="34" charset="0"/>
              </a:rPr>
              <a:t>hiph</a:t>
            </a:r>
            <a:r>
              <a:rPr lang="en-US" i="1" kern="100" dirty="0">
                <a:cs typeface="Calibri" panose="020F0502020204030204" pitchFamily="34" charset="0"/>
              </a:rPr>
              <a:t>. </a:t>
            </a:r>
            <a:r>
              <a:rPr lang="ru-RU" i="1" kern="100" dirty="0">
                <a:cs typeface="Calibri" panose="020F0502020204030204" pitchFamily="34" charset="0"/>
              </a:rPr>
              <a:t>и </a:t>
            </a:r>
            <a:r>
              <a:rPr lang="en-US" i="1" kern="100" dirty="0" err="1">
                <a:cs typeface="Calibri" panose="020F0502020204030204" pitchFamily="34" charset="0"/>
              </a:rPr>
              <a:t>hith</a:t>
            </a:r>
            <a:r>
              <a:rPr lang="en-US" i="1" kern="100" dirty="0">
                <a:cs typeface="Calibri" panose="020F0502020204030204" pitchFamily="34" charset="0"/>
              </a:rPr>
              <a:t>.)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59D7A-E8FD-DEB6-98F9-06388DE7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03" y="1690688"/>
            <a:ext cx="11815897" cy="40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5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F8526-A52C-D8CD-CCF2-F5F502D5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ksy</a:t>
            </a:r>
            <a:r>
              <a:rPr lang="en-US" i="1" dirty="0"/>
              <a:t> (</a:t>
            </a:r>
            <a:r>
              <a:rPr lang="en-US" i="1" dirty="0" err="1"/>
              <a:t>piel</a:t>
            </a:r>
            <a:r>
              <a:rPr lang="en-US" i="1" dirty="0"/>
              <a:t>)</a:t>
            </a: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4BB38B-628B-B069-44CE-56356D11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10598170" cy="39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163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837BC-E668-16EE-EABD-76B3C12F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ksy</a:t>
            </a:r>
            <a:r>
              <a:rPr lang="en-US" i="1" dirty="0"/>
              <a:t> (</a:t>
            </a:r>
            <a:r>
              <a:rPr lang="en-US" i="1" dirty="0" err="1"/>
              <a:t>piel</a:t>
            </a:r>
            <a:r>
              <a:rPr lang="en-US" i="1" dirty="0"/>
              <a:t>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B09281-8E78-B0AA-5568-08B4E3882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0" y="2347092"/>
            <a:ext cx="11088520" cy="30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6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FB996-89E2-91CF-FA58-942F98D4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Потеря вертикальной ориентации: глагол </a:t>
            </a:r>
            <a:r>
              <a:rPr lang="en-US" i="1" dirty="0" err="1"/>
              <a:t>npl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qal</a:t>
            </a:r>
            <a:endParaRPr lang="ru-RU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919E66-877E-3899-2B4C-DBE42C08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03" y="2111703"/>
            <a:ext cx="9897682" cy="346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66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14F88-75F4-0E86-3473-6F7017E2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ṭmn</a:t>
            </a:r>
            <a:r>
              <a:rPr lang="en-US" i="1" dirty="0"/>
              <a:t> (</a:t>
            </a:r>
            <a:r>
              <a:rPr lang="en-US" i="1" dirty="0" err="1"/>
              <a:t>qal</a:t>
            </a:r>
            <a:r>
              <a:rPr lang="en-US" i="1" dirty="0"/>
              <a:t>, </a:t>
            </a:r>
            <a:r>
              <a:rPr lang="en-US" i="1" dirty="0" err="1"/>
              <a:t>hiph</a:t>
            </a:r>
            <a:r>
              <a:rPr lang="en-US" i="1" dirty="0"/>
              <a:t>. </a:t>
            </a:r>
            <a:r>
              <a:rPr lang="ru-RU" i="1" dirty="0"/>
              <a:t>и </a:t>
            </a:r>
            <a:r>
              <a:rPr lang="en-US" i="1" dirty="0" err="1"/>
              <a:t>niph</a:t>
            </a:r>
            <a:r>
              <a:rPr lang="en-US" i="1" dirty="0"/>
              <a:t>.)</a:t>
            </a: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7CCA19-5B95-D903-B60C-9A621DD57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1" y="1965433"/>
            <a:ext cx="11172497" cy="313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07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5BA-836E-32CA-780A-EB0C4C71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ṭmn</a:t>
            </a:r>
            <a:r>
              <a:rPr lang="en-US" i="1" dirty="0"/>
              <a:t> (</a:t>
            </a:r>
            <a:r>
              <a:rPr lang="en-US" i="1" dirty="0" err="1"/>
              <a:t>qal</a:t>
            </a:r>
            <a:r>
              <a:rPr lang="en-US" i="1" dirty="0"/>
              <a:t>, </a:t>
            </a:r>
            <a:r>
              <a:rPr lang="en-US" i="1" dirty="0" err="1"/>
              <a:t>hiph</a:t>
            </a:r>
            <a:r>
              <a:rPr lang="en-US" i="1" dirty="0"/>
              <a:t>. </a:t>
            </a:r>
            <a:r>
              <a:rPr lang="ru-RU" i="1" dirty="0"/>
              <a:t>и </a:t>
            </a:r>
            <a:r>
              <a:rPr lang="en-US" i="1" dirty="0" err="1"/>
              <a:t>niph</a:t>
            </a:r>
            <a:r>
              <a:rPr lang="en-US" i="1" dirty="0"/>
              <a:t>.)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6A8B97-0A6B-0F0D-42E9-07A904BF5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02" y="2102069"/>
            <a:ext cx="10988657" cy="35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1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1FF63-0855-8BF8-CF14-E3EC150B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 перемещения, описываемого глаголом </a:t>
            </a:r>
            <a:r>
              <a:rPr lang="en-US" i="1" dirty="0" err="1"/>
              <a:t>ṭmn</a:t>
            </a: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5078E7-EF0A-02FE-70DB-C37C68095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28411"/>
            <a:ext cx="10632438" cy="36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AC64F-B07F-BC78-0D6E-70D83408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ṣpn</a:t>
            </a:r>
            <a:r>
              <a:rPr lang="en-US" i="1" dirty="0"/>
              <a:t> (</a:t>
            </a:r>
            <a:r>
              <a:rPr lang="en-US" i="1" dirty="0" err="1"/>
              <a:t>qal</a:t>
            </a:r>
            <a:r>
              <a:rPr lang="en-US" i="1" dirty="0"/>
              <a:t> </a:t>
            </a:r>
            <a:r>
              <a:rPr lang="ru-RU" i="1" dirty="0"/>
              <a:t>и </a:t>
            </a:r>
            <a:r>
              <a:rPr lang="en-US" i="1" dirty="0" err="1"/>
              <a:t>hiph</a:t>
            </a:r>
            <a:r>
              <a:rPr lang="en-US" i="1" dirty="0"/>
              <a:t>.)</a:t>
            </a: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A6DE6-E37E-111D-F2F6-7336A3AC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42" y="2259341"/>
            <a:ext cx="10796716" cy="26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80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87B13-0A84-E1B9-90C5-574EF19D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ṣpn</a:t>
            </a:r>
            <a:r>
              <a:rPr lang="en-US" i="1" dirty="0"/>
              <a:t> (</a:t>
            </a:r>
            <a:r>
              <a:rPr lang="en-US" i="1" dirty="0" err="1"/>
              <a:t>qal</a:t>
            </a:r>
            <a:r>
              <a:rPr lang="en-US" i="1" dirty="0"/>
              <a:t> </a:t>
            </a:r>
            <a:r>
              <a:rPr lang="ru-RU" i="1" dirty="0"/>
              <a:t>и </a:t>
            </a:r>
            <a:r>
              <a:rPr lang="en-US" i="1" dirty="0" err="1"/>
              <a:t>hiph</a:t>
            </a:r>
            <a:r>
              <a:rPr lang="en-US" i="1" dirty="0"/>
              <a:t>.)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90E8B8-A7A3-7F29-74F6-6C4EE6EB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8" y="2343149"/>
            <a:ext cx="11302674" cy="28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62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B782B-87FC-EF26-FAD2-22A2B7AC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ḥb</a:t>
            </a:r>
            <a:r>
              <a:rPr lang="en-US" i="1" dirty="0"/>
              <a:t>’ (</a:t>
            </a:r>
            <a:r>
              <a:rPr lang="en-US" i="1" dirty="0" err="1"/>
              <a:t>niph</a:t>
            </a:r>
            <a:r>
              <a:rPr lang="en-US" i="1" dirty="0"/>
              <a:t>., </a:t>
            </a:r>
            <a:r>
              <a:rPr lang="en-US" i="1" dirty="0" err="1"/>
              <a:t>hiph</a:t>
            </a:r>
            <a:r>
              <a:rPr lang="en-US" i="1" dirty="0"/>
              <a:t>. </a:t>
            </a:r>
            <a:r>
              <a:rPr lang="ru-RU" i="1" dirty="0"/>
              <a:t>и </a:t>
            </a:r>
            <a:r>
              <a:rPr lang="en-US" i="1" dirty="0" err="1"/>
              <a:t>hith</a:t>
            </a:r>
            <a:r>
              <a:rPr lang="en-US" i="1" dirty="0"/>
              <a:t>.)</a:t>
            </a: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0485F5-94AC-9FF2-ABD6-EDE3BE354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88" y="1690688"/>
            <a:ext cx="9834307" cy="42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377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D9AD0-2EC8-B91B-43AB-5B13A680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ḥby</a:t>
            </a:r>
            <a:r>
              <a:rPr lang="en-US" i="1" dirty="0"/>
              <a:t> (</a:t>
            </a:r>
            <a:r>
              <a:rPr lang="en-US" i="1" dirty="0" err="1"/>
              <a:t>qal</a:t>
            </a:r>
            <a:r>
              <a:rPr lang="en-US" i="1" dirty="0"/>
              <a:t> </a:t>
            </a:r>
            <a:r>
              <a:rPr lang="ru-RU" i="1" dirty="0"/>
              <a:t>и </a:t>
            </a:r>
            <a:r>
              <a:rPr lang="en-US" i="1" dirty="0" err="1"/>
              <a:t>niph</a:t>
            </a:r>
            <a:r>
              <a:rPr lang="en-US" i="1" dirty="0"/>
              <a:t>.)</a:t>
            </a: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74A426-1344-C9D4-4AE1-3D6A40C1D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5534"/>
            <a:ext cx="10584408" cy="45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29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64388-9D91-8720-F4DB-2166F8C6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0" dirty="0">
                <a:cs typeface="Calibri" panose="020F0502020204030204" pitchFamily="34" charset="0"/>
              </a:rPr>
              <a:t>Лексемы поля прятания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9A66-05EB-FD76-E3E6-0C0FF0FD8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Глагол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ṣpn</a:t>
            </a:r>
            <a:r>
              <a:rPr lang="ru-RU" sz="2000" b="1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qal</a:t>
            </a:r>
            <a:r>
              <a:rPr lang="en-US" sz="20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hiph</a:t>
            </a:r>
            <a:r>
              <a:rPr lang="en-US" sz="2000" b="1" kern="100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kern="100" dirty="0">
                <a:ea typeface="Calibri" panose="020F0502020204030204" pitchFamily="34" charset="0"/>
                <a:cs typeface="Calibri" panose="020F0502020204030204" pitchFamily="34" charset="0"/>
              </a:rPr>
              <a:t>смещение значения в сторону сбережения, хранения:</a:t>
            </a:r>
            <a:endParaRPr lang="ru-RU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/>
              <a:t> «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Жена зачала и родила сына и, видя, что он очень красив, скрывала его три месяца» (Исх. 2:2)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Глагол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ḥb</a:t>
            </a:r>
            <a:r>
              <a:rPr lang="en-US" sz="2000" b="1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ru-RU" sz="2000" b="1" i="1" kern="100" dirty="0">
                <a:ea typeface="Calibri" panose="020F0502020204030204" pitchFamily="34" charset="0"/>
                <a:cs typeface="Arial" panose="020B0604020202020204" pitchFamily="34" charset="0"/>
              </a:rPr>
              <a:t> в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hith</a:t>
            </a:r>
            <a:r>
              <a:rPr lang="en-US" sz="2000" b="1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niph</a:t>
            </a:r>
            <a:r>
              <a:rPr lang="en-US" sz="2000" b="1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hiph</a:t>
            </a:r>
            <a:r>
              <a:rPr lang="en-US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kern="100" dirty="0">
                <a:ea typeface="Calibri" panose="020F0502020204030204" pitchFamily="34" charset="0"/>
                <a:cs typeface="Calibri" panose="020F0502020204030204" pitchFamily="34" charset="0"/>
              </a:rPr>
              <a:t>Прятание человека с помощью перемещения. Разница между породами неочевидна</a:t>
            </a:r>
          </a:p>
          <a:p>
            <a:pPr algn="just"/>
            <a:r>
              <a:rPr lang="en-US" sz="2000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hith</a:t>
            </a:r>
            <a:r>
              <a:rPr lang="ru-RU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Быт 3:8: 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«И услышали голос Господа Бога, ходящего в раю во время прохлады дня; и скрылся Адам и жена его от лица Господа Бога между деревьями рая»</a:t>
            </a:r>
            <a:endParaRPr lang="ru-RU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niph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Нав</a:t>
            </a:r>
            <a:r>
              <a:rPr lang="ru-RU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2:16: 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«и сказала им: идите на гору, чтобы не встретили вас преследующие, и скрывайтесь там три дня, доколе не возвратятся погнавшиеся за вами; а после пойдете в путь ваш»</a:t>
            </a:r>
            <a:endParaRPr lang="ru-RU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hiph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Нав</a:t>
            </a:r>
            <a:r>
              <a:rPr lang="ru-RU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6:17 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«Город будет под заклятием, и все, что в нем — Господу; только </a:t>
            </a:r>
            <a:r>
              <a:rPr lang="ru-RU" sz="2000" i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Раав</a:t>
            </a:r>
            <a:r>
              <a:rPr lang="ru-RU" sz="20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блудница пусть останется в живых, она и всякий, кто у нее в доме; потому что она укрыла посланных, которых мы посылали»</a:t>
            </a:r>
            <a:endParaRPr lang="ru-RU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8657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DC45E-E3B4-578C-894D-5D1D41738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35" y="0"/>
            <a:ext cx="7159532" cy="68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8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86F87-5B89-BC17-9838-7CCEB477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Открепление из фиксированного положения: глагол </a:t>
            </a:r>
            <a:r>
              <a:rPr lang="en-US" i="1" dirty="0" err="1"/>
              <a:t>npl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qal</a:t>
            </a: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486639-1A80-0422-EB78-4D8E0FD08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39" y="1753949"/>
            <a:ext cx="7182508" cy="23917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12D28D-012D-ED9B-BA30-D595DF2D4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39" y="3985421"/>
            <a:ext cx="7772400" cy="23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6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33702-E5E4-4A0E-9330-43E848A0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Открепление из фиксированного положения: глагол </a:t>
            </a:r>
            <a:r>
              <a:rPr lang="en-US" i="1" dirty="0" err="1"/>
              <a:t>npl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hiph</a:t>
            </a:r>
            <a:r>
              <a:rPr lang="en-US" i="1" dirty="0"/>
              <a:t>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7C3B75-6815-55F7-036E-CC17CF5EF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260" y="2277598"/>
            <a:ext cx="7302500" cy="3048000"/>
          </a:xfrm>
        </p:spPr>
      </p:pic>
    </p:spTree>
    <p:extLst>
      <p:ext uri="{BB962C8B-B14F-4D97-AF65-F5344CB8AC3E}">
        <p14:creationId xmlns:p14="http://schemas.microsoft.com/office/powerpoint/2010/main" val="182165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A3670-F622-A9DA-B3EF-E204BE24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Открепление из фиксированного положения: глагол </a:t>
            </a:r>
            <a:r>
              <a:rPr lang="ru-RU" i="1" dirty="0" err="1"/>
              <a:t>nšl</a:t>
            </a:r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qal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A1857A-7841-3348-E1C9-99F5A67B8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846" y="1828801"/>
            <a:ext cx="7412858" cy="217899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E988BF-820B-18D8-04A5-E8C57F628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46" y="3927874"/>
            <a:ext cx="7772400" cy="26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FF837-BFCA-D039-6DF8-CA83583F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Открепление из фиксированного положения: глагол </a:t>
            </a:r>
            <a:r>
              <a:rPr lang="en-US" i="1" dirty="0" err="1"/>
              <a:t>nbl</a:t>
            </a:r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/>
              <a:t> </a:t>
            </a:r>
            <a:r>
              <a:rPr lang="ru-RU" dirty="0"/>
              <a:t>в </a:t>
            </a:r>
            <a:r>
              <a:rPr lang="en-US" i="1" dirty="0" err="1"/>
              <a:t>qal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E2C3DA-D2A3-9731-FFBB-DDB55D26B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12929"/>
            <a:ext cx="10515600" cy="3776729"/>
          </a:xfrm>
        </p:spPr>
      </p:pic>
    </p:spTree>
    <p:extLst>
      <p:ext uri="{BB962C8B-B14F-4D97-AF65-F5344CB8AC3E}">
        <p14:creationId xmlns:p14="http://schemas.microsoft.com/office/powerpoint/2010/main" val="4035873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1492</Words>
  <Application>Microsoft Macintosh PowerPoint</Application>
  <PresentationFormat>Широкоэкранный</PresentationFormat>
  <Paragraphs>104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Тема Office</vt:lpstr>
      <vt:lpstr>Опыт применения фреймового подхода Московской Лексико-Типологической группы (MLexT) к лексикографии библейского древнееврейского языка</vt:lpstr>
      <vt:lpstr>Семантика пород древнееврейского глагола</vt:lpstr>
      <vt:lpstr>Семантическая карта для поля падения [Т.И. Резникова, Е.В. Рахилина, Д.А. Рыжова, 2020]</vt:lpstr>
      <vt:lpstr>Падение с высоты: глагол npl в qal</vt:lpstr>
      <vt:lpstr>Потеря вертикальной ориентации: глагол npl в qal</vt:lpstr>
      <vt:lpstr>Открепление из фиксированного положения: глагол npl в qal</vt:lpstr>
      <vt:lpstr>Открепление из фиксированного положения: глагол npl в hiph.</vt:lpstr>
      <vt:lpstr>Открепление из фиксированного положения: глагол nšl  в qal</vt:lpstr>
      <vt:lpstr>Открепление из фиксированного положения: глагол nbl  в qal</vt:lpstr>
      <vt:lpstr>Разрушение: глагол npl  в qal</vt:lpstr>
      <vt:lpstr>Разрушение: глагол hrś   в niph.</vt:lpstr>
      <vt:lpstr>Система лексикализации поля падения в древнееврейском языке: вариант 1</vt:lpstr>
      <vt:lpstr>Система лексикализации поля падения в древнееврейском языке: вариант 2</vt:lpstr>
      <vt:lpstr>Глаголы движения в воде: лексическая типология [Т.А. Майсак, Е.В. Рахилина, 2007]</vt:lpstr>
      <vt:lpstr>Основное противопоставление внутри поля движения в воде</vt:lpstr>
      <vt:lpstr>Средние системы</vt:lpstr>
      <vt:lpstr>Поле движения в воде в древнегреческом языке [М. Л. Кисилиер, 2007]</vt:lpstr>
      <vt:lpstr>Активное плавание: глагол śḥy в qal </vt:lpstr>
      <vt:lpstr>Пассивное плавание: глагол hlk в qal</vt:lpstr>
      <vt:lpstr>Пассивное плавание: глагол ṣûp̄ в hiph. </vt:lpstr>
      <vt:lpstr>Плавание людей на судах: общие глаголы движения</vt:lpstr>
      <vt:lpstr>Плавание судов: общие глаголы движения</vt:lpstr>
      <vt:lpstr>Перевод глаголов движения в воде в LXX</vt:lpstr>
      <vt:lpstr>Перевод глаголов движения в воде в LXX</vt:lpstr>
      <vt:lpstr>Система лексикализации поля перемещения в воде в древнееврейском языке</vt:lpstr>
      <vt:lpstr>Семантическая карта для поля игры [В.Е. Осипова, 2021]</vt:lpstr>
      <vt:lpstr>Детская игра: śḥq в piel </vt:lpstr>
      <vt:lpstr>Детская игра: śḥq в piel </vt:lpstr>
      <vt:lpstr>Чем занят Левиафан?</vt:lpstr>
      <vt:lpstr>Что хотят увидеть Авенир и Иоав?</vt:lpstr>
      <vt:lpstr>Музыка: ngn в piel</vt:lpstr>
      <vt:lpstr>Музыка: zmr в piel</vt:lpstr>
      <vt:lpstr>Другие специальные глаголы</vt:lpstr>
      <vt:lpstr> </vt:lpstr>
      <vt:lpstr>Другие глаголы, интерпретируемые как танец: krr в pilpel и pzz в piel</vt:lpstr>
      <vt:lpstr>Другие глаголы, интерпретируемые как танец: rqd </vt:lpstr>
      <vt:lpstr>Что делал царь Давид?</vt:lpstr>
      <vt:lpstr>Система лексикализации поля игры древнееврейском языке: вариант 1</vt:lpstr>
      <vt:lpstr>Система лексикализации поля игры древнееврейском языке: вариант 2</vt:lpstr>
      <vt:lpstr>Глаголы прятания: лексическая типология [Т. И. Резникова, 2022]</vt:lpstr>
      <vt:lpstr>Вариации параметров</vt:lpstr>
      <vt:lpstr>Метонимия [действие = результат]</vt:lpstr>
      <vt:lpstr>Презентация PowerPoint</vt:lpstr>
      <vt:lpstr>str (niph., hiph. и hith.)</vt:lpstr>
      <vt:lpstr>str (niph., hiph. и hith.)</vt:lpstr>
      <vt:lpstr>str (niph., hiph. и hith.)</vt:lpstr>
      <vt:lpstr>str (niph., hiph. и hith.)</vt:lpstr>
      <vt:lpstr>ksy (piel)</vt:lpstr>
      <vt:lpstr>ksy (piel)</vt:lpstr>
      <vt:lpstr>ṭmn (qal, hiph. и niph.)</vt:lpstr>
      <vt:lpstr>ṭmn (qal, hiph. и niph.)</vt:lpstr>
      <vt:lpstr>Способ перемещения, описываемого глаголом ṭmn</vt:lpstr>
      <vt:lpstr>ṣpn (qal и hiph.)</vt:lpstr>
      <vt:lpstr>ṣpn (qal и hiph.)</vt:lpstr>
      <vt:lpstr>ḥb’ (niph., hiph. и hith.)</vt:lpstr>
      <vt:lpstr>ḥby (qal и niph.)</vt:lpstr>
      <vt:lpstr>Лексемы поля прятания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Миньковский</dc:creator>
  <cp:lastModifiedBy>Михаил Миньковский</cp:lastModifiedBy>
  <cp:revision>5</cp:revision>
  <dcterms:created xsi:type="dcterms:W3CDTF">2023-06-02T10:34:50Z</dcterms:created>
  <dcterms:modified xsi:type="dcterms:W3CDTF">2023-06-13T15:57:12Z</dcterms:modified>
</cp:coreProperties>
</file>