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6" r:id="rId5"/>
    <p:sldId id="261" r:id="rId6"/>
    <p:sldId id="267" r:id="rId7"/>
    <p:sldId id="265" r:id="rId8"/>
    <p:sldId id="272" r:id="rId9"/>
    <p:sldId id="260" r:id="rId10"/>
    <p:sldId id="262" r:id="rId11"/>
    <p:sldId id="269" r:id="rId12"/>
    <p:sldId id="270" r:id="rId13"/>
    <p:sldId id="264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3" autoAdjust="0"/>
    <p:restoredTop sz="93343" autoAdjust="0"/>
  </p:normalViewPr>
  <p:slideViewPr>
    <p:cSldViewPr snapToGrid="0">
      <p:cViewPr varScale="1">
        <p:scale>
          <a:sx n="80" d="100"/>
          <a:sy n="80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F9AA2-BE45-4287-9CAD-5B710ADAD128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FEC9B-C634-43D4-B436-825C1545A3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5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consider: </a:t>
            </a:r>
            <a:r>
              <a:rPr lang="ru-RU" dirty="0"/>
              <a:t>лесной ненецкий или </a:t>
            </a:r>
            <a:r>
              <a:rPr lang="ru-RU" dirty="0" err="1"/>
              <a:t>нещанский</a:t>
            </a:r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FEC9B-C634-43D4-B436-825C1545A39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39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Окотетто</a:t>
            </a:r>
            <a:r>
              <a:rPr lang="ru-RU" dirty="0"/>
              <a:t>, Худи, </a:t>
            </a:r>
            <a:r>
              <a:rPr lang="ru-RU" dirty="0" err="1"/>
              <a:t>Серотетто</a:t>
            </a:r>
            <a:r>
              <a:rPr lang="ru-RU" dirty="0"/>
              <a:t>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FEC9B-C634-43D4-B436-825C1545A39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4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Айваседа</a:t>
            </a:r>
            <a:r>
              <a:rPr lang="ru-RU" dirty="0"/>
              <a:t>(о), </a:t>
            </a:r>
            <a:r>
              <a:rPr lang="ru-RU" dirty="0" err="1"/>
              <a:t>Пяк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FEC9B-C634-43D4-B436-825C1545A39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60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своё время лесные ненцы жили в основном по вершинам притоков реки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в гражданскую войну (20-е годы двадцатого столетия) род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Вэллы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оказался на грани вымирания. Теснимые то белыми, то красными бандами, лесные ненцы остались без охотничьих угодий и мест традиционных рыбалок. Старики считали, что спасти своих детей они смогут только в таёжных районах по реке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ru-RU" dirty="0"/>
            </a:b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трудом добравшись до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ненцы из рода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Вэллы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нанялись в батраки к богатому оленеводу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Айваседе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Однако спустя десять лет новая власть докатилась и до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Агана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Чтобы избежать раскулачивания,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Айваседа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пришлых ненцев записал на свою фамилию как родственников. Так предки ненецкого поэта стали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Айваседами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FEC9B-C634-43D4-B436-825C1545A39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98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35237-284B-412A-96D7-4DC27669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7BE8E8-136E-479E-9BBA-81524F2DB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7F4A77-843A-4289-8007-8735E8962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A5DA54-AB53-4F75-AB33-4A1A78A4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63226A-B154-4EB5-918F-9936E85C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A7532-0ED0-4CBF-9A11-27525C5B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E49289-7664-451E-B798-A9E5725B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ED1D3D-68D1-4611-8A49-6D8BD3D2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5DFEB2-AF4F-433A-B55A-D3AECC97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613ACD-28C7-48BD-85AD-E4081743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3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4D15C6-3144-4D39-9AB0-6BF5E9BD63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0C09E4-BFCB-43F4-AC68-44F4FCBB6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E459E-BAD0-41DC-A112-1C7653D8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A397D-61D7-49BA-AC7E-CE50E1E2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0C29B-023E-42A5-AF94-603DBBFE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9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2F4A6-FCB2-493F-B410-C85F4812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E7EBD-AB33-4A30-9E0F-2839FDC5E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B32B8-9D6D-49BA-8FFB-0DBE51F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E69A0-1393-4D49-BE71-3A84DF39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358E4-1666-44BA-AAEA-21B78070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8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F463-F5BB-4826-8D85-2B132A56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0B88A6-1F7A-4842-AA7F-CC31425E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B6311F-D65D-44AC-ADFF-188386FE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A1226-3712-4132-AAFA-8ECB9238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1B92C-CB3B-43EA-B49B-C6B07B6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7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CA5D5-48C6-4CAD-97C9-45FA9E12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585A5-234B-4EC3-88AF-661EB9C7E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61C523-AE61-464E-BD1B-BCE7F3B06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01B298-D1D4-47CC-98B4-7831D285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C67FA4-2E89-49E7-98CF-02371EEC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5AE657-99D1-413B-8491-24B889B0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51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5A4DD-7B8A-4C00-A152-A47CAB41D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501B4-1C5E-42AA-9F68-927E16443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5A925A-4DA0-4514-A316-2E658F5CD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6A9E28F-24D2-4C0F-B780-856D5592A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BB9FCC-3CA2-4B20-85CD-BDCC3486F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F73986-DFDA-4322-B4EC-FD44C38B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C081E-6749-49F0-888A-42EA91D5A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C731A3-6720-4FDD-AE11-89CAFD69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ABA42-3D71-42D8-B84A-940CDB48E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9D5E72-ABAC-4BB7-AD86-0C6A92BF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650001-6F27-448E-9223-4DD59FD95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1D85C3-3D0D-4411-ACB6-26BE8BAE5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6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74A5BE-B704-4439-9610-09422B32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4B9FB3-5901-4590-89A4-05032C13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875A99-CAED-4B27-B2DE-DED547C9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0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83E89-C019-477E-9D56-2322CB43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39FACA-A07B-4DFF-BBD3-9860CE5B0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C0DCA8-C3C9-4C22-84A3-3070E412F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83DCA5-F6C9-4F0A-8871-CD8A9299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8E531E-8752-4553-A3ED-847946A9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68982A-450C-48D7-AFB1-0F18C22DA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9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C7E3F-CA80-4119-8C1E-73E2A036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AC3949-2A4E-4507-A921-D723E8689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9A4A2E-BE5E-4027-B153-A1CB0C562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65178-CF75-4008-81EE-35EEC74D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ECA720-3604-4D4F-87D7-D504568C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C411C9-22A5-4436-85CF-D82BD838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8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EB8AF-F920-494F-89F1-C999FD7F1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EE4B37-7C3B-4BE4-8C1E-BB6C6447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F1C065-956D-4915-833B-73981D3D5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29E35-7D93-4FC0-BA00-24E8C908B7D1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52EEA-4A0E-40F4-B949-7C8EFB223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56F11-1749-49D9-964D-1E5BEED5A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A04CE-9271-4D62-AD29-E946384DF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73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segei.ru/ru/info/gisatlas/ufo/yamalo-nenetsky_ao/F_14_PI_goryuch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36307-BD75-472D-8DA2-F8BDE49A2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Лесные ненцы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84167-EEB9-4405-AA96-9F0F78DDF0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err="1"/>
              <a:t>неша</a:t>
            </a:r>
            <a:r>
              <a:rPr lang="ru-RU" i="1" dirty="0"/>
              <a:t>ӊ</a:t>
            </a:r>
            <a:r>
              <a:rPr lang="ru-RU" dirty="0"/>
              <a:t>/</a:t>
            </a:r>
            <a:r>
              <a:rPr lang="ru-RU" i="1" dirty="0" err="1"/>
              <a:t>неща</a:t>
            </a:r>
            <a:r>
              <a:rPr lang="ru-RU" i="1" dirty="0"/>
              <a:t>ӊ</a:t>
            </a:r>
            <a:r>
              <a:rPr lang="en-US" i="1" dirty="0"/>
              <a:t>, </a:t>
            </a:r>
            <a:r>
              <a:rPr lang="ru-RU" i="1" dirty="0"/>
              <a:t>лесные самоеды, </a:t>
            </a:r>
            <a:r>
              <a:rPr lang="ru-RU" i="1" dirty="0" err="1"/>
              <a:t>пян</a:t>
            </a:r>
            <a:r>
              <a:rPr lang="ru-RU" i="1" dirty="0"/>
              <a:t> </a:t>
            </a:r>
            <a:r>
              <a:rPr lang="ru-RU" i="1" dirty="0" err="1"/>
              <a:t>хасава</a:t>
            </a:r>
            <a:r>
              <a:rPr lang="ru-RU" i="1" dirty="0"/>
              <a:t>, </a:t>
            </a:r>
            <a:r>
              <a:rPr lang="ru-RU" i="1" dirty="0" err="1"/>
              <a:t>пяки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96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1297D-83B1-4315-9A71-FBF4F429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DB5476-43DE-46EF-8A33-5FEBEC9CD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1934 год – Г.Д. </a:t>
            </a:r>
            <a:r>
              <a:rPr lang="ru-RU" dirty="0" err="1"/>
              <a:t>Вербов</a:t>
            </a:r>
            <a:r>
              <a:rPr lang="ru-RU" dirty="0"/>
              <a:t> в ходе экспедиции решает, что лесной ненецкий достаточно похож на тундровый ненецкий, и отдельный алфавит не нужен</a:t>
            </a:r>
          </a:p>
          <a:p>
            <a:r>
              <a:rPr lang="ru-RU" dirty="0"/>
              <a:t>1990-е – письменность на кириллической основе </a:t>
            </a:r>
          </a:p>
          <a:p>
            <a:r>
              <a:rPr lang="ru-RU" dirty="0"/>
              <a:t>Письменных текстов на лесном ненецком очень мало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6B33FE-A995-4E12-862C-0A5AEBD1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49" y="4252512"/>
            <a:ext cx="8534301" cy="176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45995-3353-4D12-8D4C-186313AD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753EF-7E96-4C35-B993-682E195DB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Школа</a:t>
            </a:r>
          </a:p>
          <a:p>
            <a:r>
              <a:rPr lang="ru-RU" dirty="0"/>
              <a:t>В подготовительном классе – как язык обучения для тех, кто совсем не знает русского</a:t>
            </a:r>
          </a:p>
          <a:p>
            <a:r>
              <a:rPr lang="ru-RU" dirty="0"/>
              <a:t>В </a:t>
            </a:r>
            <a:r>
              <a:rPr lang="ru-RU" dirty="0" err="1"/>
              <a:t>Пуровском</a:t>
            </a:r>
            <a:r>
              <a:rPr lang="ru-RU" dirty="0"/>
              <a:t> районе – 1-9 классы, от 1 до 3 часов</a:t>
            </a:r>
          </a:p>
          <a:p>
            <a:r>
              <a:rPr lang="ru-RU" dirty="0"/>
              <a:t>Нет учебников – только буквари, словари и пособия по грамматике</a:t>
            </a:r>
          </a:p>
          <a:p>
            <a:pPr marL="0" indent="0">
              <a:buNone/>
            </a:pPr>
            <a:r>
              <a:rPr lang="ru-RU" dirty="0"/>
              <a:t>СМИ</a:t>
            </a:r>
          </a:p>
          <a:p>
            <a:r>
              <a:rPr lang="ru-RU" dirty="0"/>
              <a:t>Нет газет</a:t>
            </a:r>
          </a:p>
          <a:p>
            <a:r>
              <a:rPr lang="ru-RU" dirty="0"/>
              <a:t>Нет радио</a:t>
            </a:r>
          </a:p>
          <a:p>
            <a:r>
              <a:rPr lang="ru-RU" dirty="0"/>
              <a:t>Есть одна телепрограмма в </a:t>
            </a:r>
            <a:r>
              <a:rPr lang="ru-RU" dirty="0" err="1"/>
              <a:t>Пуровском</a:t>
            </a:r>
            <a:r>
              <a:rPr lang="ru-RU" dirty="0"/>
              <a:t> районе</a:t>
            </a:r>
          </a:p>
        </p:txBody>
      </p:sp>
    </p:spTree>
    <p:extLst>
      <p:ext uri="{BB962C8B-B14F-4D97-AF65-F5344CB8AC3E}">
        <p14:creationId xmlns:p14="http://schemas.microsoft.com/office/powerpoint/2010/main" val="211444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98703-A16F-45DB-9645-F90790B8F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Использование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61C78-3D21-402B-9C85-90A2D855C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Культура</a:t>
            </a:r>
          </a:p>
          <a:p>
            <a:r>
              <a:rPr lang="ru-RU" dirty="0"/>
              <a:t>Поэт и писатель Ю.К. </a:t>
            </a:r>
            <a:r>
              <a:rPr lang="ru-RU" dirty="0" err="1"/>
              <a:t>Вылла</a:t>
            </a:r>
            <a:r>
              <a:rPr lang="ru-RU" dirty="0"/>
              <a:t> (см. следующий слайд)</a:t>
            </a:r>
          </a:p>
          <a:p>
            <a:r>
              <a:rPr lang="ru-RU" dirty="0"/>
              <a:t>Фольклорный коллектив в с. </a:t>
            </a:r>
            <a:r>
              <a:rPr lang="ru-RU" dirty="0" err="1"/>
              <a:t>Варьёган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Администрация</a:t>
            </a:r>
          </a:p>
          <a:p>
            <a:r>
              <a:rPr lang="ru-RU" dirty="0"/>
              <a:t>По законам ЯНАО и ХМАО должна обеспечиваться возможность использования ненецкого языка в административных органах</a:t>
            </a:r>
          </a:p>
          <a:p>
            <a:r>
              <a:rPr lang="ru-RU" dirty="0"/>
              <a:t>На деле – только устное общение в нескольких поселках</a:t>
            </a:r>
          </a:p>
        </p:txBody>
      </p:sp>
    </p:spTree>
    <p:extLst>
      <p:ext uri="{BB962C8B-B14F-4D97-AF65-F5344CB8AC3E}">
        <p14:creationId xmlns:p14="http://schemas.microsoft.com/office/powerpoint/2010/main" val="297231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983E9-1503-4DB4-9A5F-AC22A625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Юрий </a:t>
            </a:r>
            <a:r>
              <a:rPr lang="ru-RU" dirty="0" err="1"/>
              <a:t>Вэлла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718CF1-F2A9-4024-8DFD-0F7B0823C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6325" cy="466725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Юрий </a:t>
            </a:r>
            <a:r>
              <a:rPr lang="ru-RU" dirty="0" err="1"/>
              <a:t>Кылевич</a:t>
            </a:r>
            <a:r>
              <a:rPr lang="ru-RU" dirty="0"/>
              <a:t> </a:t>
            </a:r>
            <a:r>
              <a:rPr lang="ru-RU" dirty="0" err="1"/>
              <a:t>Вэлла</a:t>
            </a:r>
            <a:r>
              <a:rPr lang="ru-RU" dirty="0"/>
              <a:t> (</a:t>
            </a:r>
            <a:r>
              <a:rPr lang="ru-RU" dirty="0" err="1"/>
              <a:t>Айваседа</a:t>
            </a:r>
            <a:r>
              <a:rPr lang="ru-RU" dirty="0"/>
              <a:t>) – поэт и писатель (1948-2013) </a:t>
            </a:r>
          </a:p>
          <a:p>
            <a:r>
              <a:rPr lang="ru-RU" dirty="0"/>
              <a:t>Его тексты – одни из немногих письменных текстов на лесном ненецком</a:t>
            </a:r>
          </a:p>
          <a:p>
            <a:r>
              <a:rPr lang="ru-RU" dirty="0"/>
              <a:t>Предпринимал попытку издавать газету на </a:t>
            </a:r>
            <a:r>
              <a:rPr lang="ru-RU" dirty="0" err="1"/>
              <a:t>аганском</a:t>
            </a:r>
            <a:r>
              <a:rPr lang="ru-RU" dirty="0"/>
              <a:t> говоре</a:t>
            </a:r>
          </a:p>
          <a:p>
            <a:r>
              <a:rPr lang="ru-RU" dirty="0"/>
              <a:t>Буркова 2016: «…даже он в общении со своими детьми преимущественно использовал русский язык, не видя, судя по всему, перспективы в знании ими своего этнического языка».</a:t>
            </a:r>
          </a:p>
        </p:txBody>
      </p:sp>
      <p:pic>
        <p:nvPicPr>
          <p:cNvPr id="4098" name="Picture 2" descr="https://ugra-news.ru/upload/1_21.jpg">
            <a:extLst>
              <a:ext uri="{FF2B5EF4-FFF2-40B4-BE49-F238E27FC236}">
                <a16:creationId xmlns:a16="http://schemas.microsoft.com/office/drawing/2014/main" id="{05FB26E2-F61F-4556-A83E-C61D8614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7" y="0"/>
            <a:ext cx="5065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9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D5EFE-2971-4420-9567-BD253EA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Юрий </a:t>
            </a:r>
            <a:r>
              <a:rPr lang="ru-RU" dirty="0" err="1"/>
              <a:t>Вэлла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368F5-F0E0-4CA8-82A8-2E1505A9E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52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Родина –</a:t>
            </a:r>
            <a:br>
              <a:rPr lang="ru-RU" dirty="0"/>
            </a:br>
            <a:r>
              <a:rPr lang="ru-RU" dirty="0"/>
              <a:t>Это не только земля,</a:t>
            </a:r>
            <a:br>
              <a:rPr lang="ru-RU" dirty="0"/>
            </a:br>
            <a:r>
              <a:rPr lang="ru-RU" dirty="0"/>
              <a:t>Где покоится прах предков.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Человек жив</a:t>
            </a:r>
            <a:br>
              <a:rPr lang="ru-RU" dirty="0"/>
            </a:br>
            <a:r>
              <a:rPr lang="ru-RU" dirty="0"/>
              <a:t>Пока счастлив.</a:t>
            </a:r>
            <a:br>
              <a:rPr lang="ru-RU" dirty="0"/>
            </a:br>
            <a:r>
              <a:rPr lang="ru-RU" dirty="0"/>
              <a:t>Счастья не бывает без боли.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Человек жив</a:t>
            </a:r>
            <a:br>
              <a:rPr lang="ru-RU" dirty="0"/>
            </a:br>
            <a:r>
              <a:rPr lang="ru-RU" dirty="0"/>
              <a:t>Пока чувствует на душе боль.</a:t>
            </a:r>
            <a:br>
              <a:rPr lang="ru-RU" dirty="0"/>
            </a:br>
            <a:r>
              <a:rPr lang="ru-RU" dirty="0"/>
              <a:t>Душевная боль передаётся по наследству.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Наследственная боль –</a:t>
            </a:r>
            <a:br>
              <a:rPr lang="ru-RU" dirty="0"/>
            </a:br>
            <a:r>
              <a:rPr lang="ru-RU" dirty="0"/>
              <a:t>Это и есть та нить,</a:t>
            </a:r>
            <a:br>
              <a:rPr lang="ru-RU" dirty="0"/>
            </a:br>
            <a:r>
              <a:rPr lang="ru-RU" dirty="0"/>
              <a:t>Которая связывает человека с родиной.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Перестанет болеть душа,</a:t>
            </a:r>
            <a:br>
              <a:rPr lang="ru-RU" dirty="0"/>
            </a:br>
            <a:r>
              <a:rPr lang="ru-RU" dirty="0"/>
              <a:t>Значит, нет твоей</a:t>
            </a:r>
            <a:br>
              <a:rPr lang="ru-RU" dirty="0"/>
            </a:br>
            <a:r>
              <a:rPr lang="ru-RU" dirty="0"/>
              <a:t>Родины.</a:t>
            </a:r>
          </a:p>
        </p:txBody>
      </p:sp>
    </p:spTree>
    <p:extLst>
      <p:ext uri="{BB962C8B-B14F-4D97-AF65-F5344CB8AC3E}">
        <p14:creationId xmlns:p14="http://schemas.microsoft.com/office/powerpoint/2010/main" val="96341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CCE60-F810-4D4F-8A5E-D5799D3A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Тундровые ненцы</a:t>
            </a:r>
          </a:p>
        </p:txBody>
      </p:sp>
      <p:pic>
        <p:nvPicPr>
          <p:cNvPr id="2050" name="Picture 2" descr="https://upload.wikimedia.org/wikipedia/commons/thumb/c/c8/%D0%9C%D1%83%D0%BD%D0%B8%D1%86%D0%B8%D0%BF%D0%B0%D0%BB%D1%8C%D0%BD%D1%8B%D0%B5_%D0%BE%D0%B1%D1%80%D0%B0%D0%B7%D0%BE%D0%B2%D0%B0%D0%BD%D0%B8%D1%8F%2C_%D0%B2_%D0%BA%D0%BE%D1%82%D0%BE%D1%80%D1%8B%D1%85_%D0%B4%D0%BE%D0%BB%D1%8F_%D0%BD%D0%B5%D0%BD%D1%86%D0%B5%D0%B2_%D0%BF%D1%80%D0%B5%D0%B2%D1%8B%D1%88%D0%B0%D0%B5%D1%82_1%25%2C_%D0%B2_%25.png/400px-%D0%9C%D1%83%D0%BD%D0%B8%D1%86%D0%B8%D0%BF%D0%B0%D0%BB%D1%8C%D0%BD%D1%8B%D0%B5_%D0%BE%D0%B1%D1%80%D0%B0%D0%B7%D0%BE%D0%B2%D0%B0%D0%BD%D0%B8%D1%8F%2C_%D0%B2_%D0%BA%D0%BE%D1%82%D0%BE%D1%80%D1%8B%D1%85_%D0%B4%D0%BE%D0%BB%D1%8F_%D0%BD%D0%B5%D0%BD%D1%86%D0%B5%D0%B2_%D0%BF%D1%80%D0%B5%D0%B2%D1%8B%D1%88%D0%B0%D0%B5%D1%82_1%25%2C_%D0%B2_%25.png">
            <a:extLst>
              <a:ext uri="{FF2B5EF4-FFF2-40B4-BE49-F238E27FC236}">
                <a16:creationId xmlns:a16="http://schemas.microsoft.com/office/drawing/2014/main" id="{8D3B14C2-F576-4FBA-9F09-4585C8E172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1093078"/>
            <a:ext cx="5583455" cy="57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oarctic.ru/upload/medialibrary/8bf/8bf10f224147503f04f1fbadcf4c0d6f.jpg">
            <a:extLst>
              <a:ext uri="{FF2B5EF4-FFF2-40B4-BE49-F238E27FC236}">
                <a16:creationId xmlns:a16="http://schemas.microsoft.com/office/drawing/2014/main" id="{D264C49B-4BF8-41C9-A646-AC86B4BFD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6618413" cy="440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6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7A8B4-2E5C-4368-A3CC-9A4A1885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Лесные ненцы</a:t>
            </a:r>
          </a:p>
        </p:txBody>
      </p:sp>
      <p:pic>
        <p:nvPicPr>
          <p:cNvPr id="1028" name="Picture 4" descr="https://scfh.ru/files/medialibrary/bfe/bfe4032933b4ba8c2def8f3ef51464bb.jpg">
            <a:extLst>
              <a:ext uri="{FF2B5EF4-FFF2-40B4-BE49-F238E27FC236}">
                <a16:creationId xmlns:a16="http://schemas.microsoft.com/office/drawing/2014/main" id="{C5CAB501-C297-4CE2-976B-8F2EFCEF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164"/>
            <a:ext cx="7048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E76BA-A145-446F-A366-419C0B73C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568" y="107414"/>
            <a:ext cx="6556670" cy="66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5C132-A810-4D26-A742-E22A0AD8D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Численность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056BF-72B9-4E06-9FF9-35CA1D8B9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86340" cy="4351338"/>
          </a:xfrm>
        </p:spPr>
        <p:txBody>
          <a:bodyPr/>
          <a:lstStyle/>
          <a:p>
            <a:r>
              <a:rPr lang="ru-RU" dirty="0"/>
              <a:t>Трудности переписи: труднодоступность, </a:t>
            </a:r>
            <a:r>
              <a:rPr lang="ru-RU" dirty="0" err="1"/>
              <a:t>неразделение</a:t>
            </a:r>
            <a:r>
              <a:rPr lang="ru-RU" dirty="0"/>
              <a:t> ненцев на тундровых и лесных</a:t>
            </a:r>
          </a:p>
          <a:p>
            <a:r>
              <a:rPr lang="en-US" dirty="0"/>
              <a:t>~2000</a:t>
            </a:r>
            <a:r>
              <a:rPr lang="ru-RU" dirty="0"/>
              <a:t> лесных ненцев</a:t>
            </a:r>
            <a:endParaRPr lang="en-US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6E3D8FC-85C2-40AA-A072-946B0E564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156" y="272247"/>
            <a:ext cx="6352981" cy="62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8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6A6BA-37DA-437B-B78E-C8FAA3E9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ECA17-5755-4669-9B62-72C91B543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 тысячелетие – перемещаются из Южной Сибири на север, смешиваются с аборигенным населением (</a:t>
            </a:r>
            <a:r>
              <a:rPr lang="ru-RU" dirty="0" err="1"/>
              <a:t>сихиртя</a:t>
            </a:r>
            <a:r>
              <a:rPr lang="ru-RU" dirty="0"/>
              <a:t> – по сказаниям ушли под землю)</a:t>
            </a:r>
          </a:p>
          <a:p>
            <a:r>
              <a:rPr lang="en-US" dirty="0"/>
              <a:t>XVI </a:t>
            </a:r>
            <a:r>
              <a:rPr lang="ru-RU" dirty="0"/>
              <a:t>век – начало регулярных торговых отношений с русскими, строительство опорных пунктов: Березов, </a:t>
            </a:r>
            <a:r>
              <a:rPr lang="ru-RU" dirty="0" err="1"/>
              <a:t>Обдорск</a:t>
            </a:r>
            <a:r>
              <a:rPr lang="ru-RU" dirty="0"/>
              <a:t>, Сургут, </a:t>
            </a:r>
            <a:r>
              <a:rPr lang="ru-RU" dirty="0" err="1"/>
              <a:t>Мангазея</a:t>
            </a:r>
            <a:r>
              <a:rPr lang="ru-RU" dirty="0"/>
              <a:t>, Туруханск</a:t>
            </a:r>
          </a:p>
          <a:p>
            <a:r>
              <a:rPr lang="ru-RU" dirty="0"/>
              <a:t>Контакты с </a:t>
            </a:r>
            <a:r>
              <a:rPr lang="ru-RU" dirty="0" err="1"/>
              <a:t>хантами</a:t>
            </a:r>
            <a:r>
              <a:rPr lang="ru-RU" dirty="0"/>
              <a:t> и селькупами</a:t>
            </a:r>
          </a:p>
        </p:txBody>
      </p:sp>
    </p:spTree>
    <p:extLst>
      <p:ext uri="{BB962C8B-B14F-4D97-AF65-F5344CB8AC3E}">
        <p14:creationId xmlns:p14="http://schemas.microsoft.com/office/powerpoint/2010/main" val="284655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391A5-B656-42F1-90CE-13823B31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живут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FE542C-A0D4-4F0B-B849-D061BD3F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Летние стойбища – около рек и озер, чтобы ловить рыбу</a:t>
            </a:r>
          </a:p>
          <a:p>
            <a:r>
              <a:rPr lang="ru-RU" dirty="0"/>
              <a:t>Зимние стойбища – недалеко от летних</a:t>
            </a:r>
          </a:p>
          <a:p>
            <a:r>
              <a:rPr lang="ru-RU" dirty="0"/>
              <a:t>Таежное оленеводство – олени выпасаются на болотах, по берегам рек, где есть и зимние, и летние корма</a:t>
            </a:r>
          </a:p>
          <a:p>
            <a:r>
              <a:rPr lang="ru-RU" dirty="0"/>
              <a:t>Далеко не кочуют, но меняют места выпаса оленей</a:t>
            </a:r>
          </a:p>
        </p:txBody>
      </p:sp>
    </p:spTree>
    <p:extLst>
      <p:ext uri="{BB962C8B-B14F-4D97-AF65-F5344CB8AC3E}">
        <p14:creationId xmlns:p14="http://schemas.microsoft.com/office/powerpoint/2010/main" val="390172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5FB5B-C336-4CDE-9ABA-D1B06D8B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Отношения с нефтяными компаниями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4FD44EA3-D2D0-4746-BDDB-F93231BD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Карта горючих полезных ископаемых на территории ЯНАО </a:t>
            </a:r>
            <a:r>
              <a:rPr lang="en-US" dirty="0">
                <a:hlinkClick r:id="rId2"/>
              </a:rPr>
              <a:t>https://vsegei.ru/ru/info/gisatlas/ufo/yamalo-nenetsky_ao/F_14_PI_goryuch.jpg</a:t>
            </a:r>
            <a:r>
              <a:rPr lang="ru-RU" dirty="0"/>
              <a:t> - </a:t>
            </a:r>
            <a:r>
              <a:rPr lang="ru-RU" dirty="0" err="1"/>
              <a:t>бОльшая</a:t>
            </a:r>
            <a:r>
              <a:rPr lang="ru-RU" dirty="0"/>
              <a:t> часть месторождений на территории </a:t>
            </a:r>
            <a:r>
              <a:rPr lang="ru-RU" dirty="0" err="1"/>
              <a:t>Пуровского</a:t>
            </a:r>
            <a:r>
              <a:rPr lang="ru-RU" dirty="0"/>
              <a:t> района</a:t>
            </a:r>
          </a:p>
          <a:p>
            <a:r>
              <a:rPr lang="ru-RU" dirty="0"/>
              <a:t>Нефтяные компании, начиная с 1990-х годов:</a:t>
            </a:r>
          </a:p>
          <a:p>
            <a:pPr lvl="1"/>
            <a:r>
              <a:rPr lang="ru-RU" dirty="0"/>
              <a:t>выплачивают компенсации национальным родовым общинам за пользование общинными угодьями</a:t>
            </a:r>
          </a:p>
          <a:p>
            <a:pPr lvl="1"/>
            <a:r>
              <a:rPr lang="ru-RU" dirty="0"/>
              <a:t>строят благоустроенное жилье в поселках</a:t>
            </a:r>
          </a:p>
          <a:p>
            <a:pPr lvl="1"/>
            <a:r>
              <a:rPr lang="ru-RU" dirty="0"/>
              <a:t>проводят мобильную связь</a:t>
            </a:r>
          </a:p>
          <a:p>
            <a:r>
              <a:rPr lang="ru-RU" dirty="0"/>
              <a:t>Но:</a:t>
            </a:r>
          </a:p>
          <a:p>
            <a:pPr lvl="1"/>
            <a:r>
              <a:rPr lang="ru-RU" dirty="0"/>
              <a:t>загрязнение почвы и воды из-за аварий на нефтепроводах</a:t>
            </a:r>
          </a:p>
          <a:p>
            <a:pPr lvl="1"/>
            <a:r>
              <a:rPr lang="ru-RU" dirty="0"/>
              <a:t>сокращение пастбищ, скученность стойбищ</a:t>
            </a:r>
          </a:p>
          <a:p>
            <a:pPr lvl="1"/>
            <a:r>
              <a:rPr lang="ru-RU" dirty="0"/>
              <a:t>патерналистское отношение к ненцам</a:t>
            </a:r>
          </a:p>
        </p:txBody>
      </p:sp>
    </p:spTree>
    <p:extLst>
      <p:ext uri="{BB962C8B-B14F-4D97-AF65-F5344CB8AC3E}">
        <p14:creationId xmlns:p14="http://schemas.microsoft.com/office/powerpoint/2010/main" val="390289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D2CE8-55CF-455A-BC14-CA5184F3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Сохранность языка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4B18B02-0995-4822-974F-7F41CB08F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622" y="2051744"/>
            <a:ext cx="7880755" cy="389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8AF2E-11DA-41BA-BE76-5E6B9250C1CA}"/>
              </a:ext>
            </a:extLst>
          </p:cNvPr>
          <p:cNvSpPr txBox="1"/>
          <p:nvPr/>
        </p:nvSpPr>
        <p:spPr>
          <a:xfrm flipH="1">
            <a:off x="8804129" y="6123543"/>
            <a:ext cx="308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(Волжанина 2018)</a:t>
            </a:r>
          </a:p>
        </p:txBody>
      </p:sp>
    </p:spTree>
    <p:extLst>
      <p:ext uri="{BB962C8B-B14F-4D97-AF65-F5344CB8AC3E}">
        <p14:creationId xmlns:p14="http://schemas.microsoft.com/office/powerpoint/2010/main" val="29642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68525-FBC5-44F5-B102-8ACD35D16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Сохранность языка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9E88ED-9656-4274-9CD1-24282E0C9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~2000</a:t>
            </a:r>
            <a:r>
              <a:rPr lang="ru-RU" dirty="0"/>
              <a:t> лесных ненцев</a:t>
            </a:r>
            <a:endParaRPr lang="en-US" dirty="0"/>
          </a:p>
          <a:p>
            <a:r>
              <a:rPr lang="ru-RU" dirty="0"/>
              <a:t>Из них на 2010 год </a:t>
            </a:r>
            <a:r>
              <a:rPr lang="en-US" dirty="0"/>
              <a:t>~970 </a:t>
            </a:r>
            <a:r>
              <a:rPr lang="ru-RU" dirty="0"/>
              <a:t>владеют ненецким</a:t>
            </a:r>
          </a:p>
          <a:p>
            <a:r>
              <a:rPr lang="ru-RU" dirty="0"/>
              <a:t>Лучше всего язык сохранился в </a:t>
            </a:r>
            <a:r>
              <a:rPr lang="ru-RU" dirty="0" err="1"/>
              <a:t>Пуровском</a:t>
            </a:r>
            <a:r>
              <a:rPr lang="ru-RU" dirty="0"/>
              <a:t> районе</a:t>
            </a:r>
          </a:p>
          <a:p>
            <a:pPr lvl="1"/>
            <a:r>
              <a:rPr lang="ru-RU" dirty="0"/>
              <a:t>Ненцы – преобладающая национальность</a:t>
            </a:r>
          </a:p>
          <a:p>
            <a:pPr lvl="1"/>
            <a:r>
              <a:rPr lang="ru-RU" dirty="0"/>
              <a:t>85% семей – мононациональные</a:t>
            </a:r>
          </a:p>
          <a:p>
            <a:pPr lvl="1"/>
            <a:r>
              <a:rPr lang="ru-RU" dirty="0"/>
              <a:t>Большая часть ведет традиционный образ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642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694</Words>
  <Application>Microsoft Office PowerPoint</Application>
  <PresentationFormat>Широкоэкранный</PresentationFormat>
  <Paragraphs>70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Лесные ненцы</vt:lpstr>
      <vt:lpstr>Тундровые ненцы</vt:lpstr>
      <vt:lpstr>Лесные ненцы</vt:lpstr>
      <vt:lpstr>Численность</vt:lpstr>
      <vt:lpstr>Контакты</vt:lpstr>
      <vt:lpstr>Как живут</vt:lpstr>
      <vt:lpstr>Отношения с нефтяными компаниями</vt:lpstr>
      <vt:lpstr>Сохранность языка</vt:lpstr>
      <vt:lpstr>Сохранность языка</vt:lpstr>
      <vt:lpstr>Письменность</vt:lpstr>
      <vt:lpstr>Использование языка</vt:lpstr>
      <vt:lpstr>Использование языка</vt:lpstr>
      <vt:lpstr>Юрий Вэлла</vt:lpstr>
      <vt:lpstr>Юрий Вэлла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Лесные ненцы</dc:title>
  <dc:creator>Аристова Мария Васильевна</dc:creator>
  <cp:lastModifiedBy>Денис Писаренко</cp:lastModifiedBy>
  <cp:revision>20</cp:revision>
  <dcterms:created xsi:type="dcterms:W3CDTF">2023-02-10T05:41:46Z</dcterms:created>
  <dcterms:modified xsi:type="dcterms:W3CDTF">2023-03-31T11:57:09Z</dcterms:modified>
</cp:coreProperties>
</file>