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13716000" cx="24384000"/>
  <p:notesSz cx="6858000" cy="9144000"/>
  <p:embeddedFontLst>
    <p:embeddedFont>
      <p:font typeface="Arial Narrow"/>
      <p:regular r:id="rId23"/>
      <p:bold r:id="rId24"/>
      <p:italic r:id="rId25"/>
      <p:boldItalic r:id="rId26"/>
    </p:embeddedFont>
    <p:embeddedFont>
      <p:font typeface="Helvetica Neue"/>
      <p:regular r:id="rId27"/>
      <p:bold r:id="rId28"/>
      <p:italic r:id="rId29"/>
      <p:boldItalic r:id="rId30"/>
    </p:embeddedFont>
    <p:embeddedFont>
      <p:font typeface="Helvetica Neue Light"/>
      <p:regular r:id="rId31"/>
      <p:bold r:id="rId32"/>
      <p:italic r:id="rId33"/>
      <p:bold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5" roundtripDataSignature="AMtx7miavI+yudAckF6RtFIFFcTcCm1G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320" orient="horz"/>
        <p:guide pos="76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ArialNarrow-bold.fntdata"/><Relationship Id="rId23" Type="http://schemas.openxmlformats.org/officeDocument/2006/relationships/font" Target="fonts/ArialNarrow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ArialNarrow-boldItalic.fntdata"/><Relationship Id="rId25" Type="http://schemas.openxmlformats.org/officeDocument/2006/relationships/font" Target="fonts/ArialNarrow-italic.fntdata"/><Relationship Id="rId28" Type="http://schemas.openxmlformats.org/officeDocument/2006/relationships/font" Target="fonts/HelveticaNeue-bold.fntdata"/><Relationship Id="rId27" Type="http://schemas.openxmlformats.org/officeDocument/2006/relationships/font" Target="fonts/HelveticaNeu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HelveticaNeue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HelveticaNeueLight-regular.fntdata"/><Relationship Id="rId30" Type="http://schemas.openxmlformats.org/officeDocument/2006/relationships/font" Target="fonts/HelveticaNeue-boldItalic.fntdata"/><Relationship Id="rId11" Type="http://schemas.openxmlformats.org/officeDocument/2006/relationships/slide" Target="slides/slide6.xml"/><Relationship Id="rId33" Type="http://schemas.openxmlformats.org/officeDocument/2006/relationships/font" Target="fonts/HelveticaNeueLight-italic.fntdata"/><Relationship Id="rId10" Type="http://schemas.openxmlformats.org/officeDocument/2006/relationships/slide" Target="slides/slide5.xml"/><Relationship Id="rId32" Type="http://schemas.openxmlformats.org/officeDocument/2006/relationships/font" Target="fonts/HelveticaNeueLight-bold.fntdata"/><Relationship Id="rId13" Type="http://schemas.openxmlformats.org/officeDocument/2006/relationships/slide" Target="slides/slide8.xml"/><Relationship Id="rId35" Type="http://customschemas.google.com/relationships/presentationmetadata" Target="metadata"/><Relationship Id="rId12" Type="http://schemas.openxmlformats.org/officeDocument/2006/relationships/slide" Target="slides/slide7.xml"/><Relationship Id="rId34" Type="http://schemas.openxmlformats.org/officeDocument/2006/relationships/font" Target="fonts/HelveticaNeueLight-boldItalic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07870a4a66_0_1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107870a4a66_0_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07870a4a66_0_3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g107870a4a66_0_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07870a4a66_0_4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g107870a4a66_0_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07870a4a66_0_6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g107870a4a66_0_6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07870a4a66_0_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g107870a4a66_0_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07870a4a66_0_7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g107870a4a66_0_7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подзаголовок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/>
          <p:nvPr/>
        </p:nvSpPr>
        <p:spPr>
          <a:xfrm>
            <a:off x="5230254" y="-37339"/>
            <a:ext cx="19217709" cy="137160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Helvetica Neue Light"/>
              <a:buNone/>
            </a:pPr>
            <a:r>
              <a:t/>
            </a:r>
            <a:endParaRPr b="0" i="0" sz="5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1" name="Google Shape;11;p13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">
  <p:cSld name="Пустой">
    <p:bg>
      <p:bgPr>
        <a:solidFill>
          <a:srgbClr val="FFFFFF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2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 — по центру" type="tx">
  <p:cSld name="TITLE_AND_BODY">
    <p:bg>
      <p:bgPr>
        <a:solidFill>
          <a:srgbClr val="FFFFFF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4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Фото — горизонтально">
  <p:cSld name="Фото — горизонтально">
    <p:bg>
      <p:bgPr>
        <a:solidFill>
          <a:srgbClr val="FFFFFF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5"/>
          <p:cNvSpPr/>
          <p:nvPr>
            <p:ph idx="2" type="pic"/>
          </p:nvPr>
        </p:nvSpPr>
        <p:spPr>
          <a:xfrm>
            <a:off x="5307210" y="892968"/>
            <a:ext cx="13751720" cy="8322470"/>
          </a:xfrm>
          <a:prstGeom prst="rect">
            <a:avLst/>
          </a:prstGeom>
          <a:noFill/>
          <a:ln>
            <a:noFill/>
          </a:ln>
        </p:spPr>
      </p:sp>
      <p:sp>
        <p:nvSpPr>
          <p:cNvPr id="16" name="Google Shape;16;p15"/>
          <p:cNvSpPr txBox="1"/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  <a:noFill/>
          <a:ln>
            <a:noFill/>
          </a:ln>
        </p:spPr>
        <p:txBody>
          <a:bodyPr anchorCtr="0" anchor="b" bIns="71425" lIns="71425" spcFirstLastPara="1" rIns="71425" wrap="square" tIns="7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7" name="Google Shape;17;p15"/>
          <p:cNvSpPr txBox="1"/>
          <p:nvPr>
            <p:ph idx="1" type="body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 Light"/>
              <a:buNone/>
              <a:defRPr sz="44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 Light"/>
              <a:buNone/>
              <a:defRPr sz="44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 Light"/>
              <a:buNone/>
              <a:defRPr sz="44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 Light"/>
              <a:buNone/>
              <a:defRPr sz="44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 Light"/>
              <a:buNone/>
              <a:defRPr sz="4400"/>
            </a:lvl5pPr>
            <a:lvl6pPr indent="-31432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indent="-31432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indent="-31432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indent="-31432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/>
        </p:txBody>
      </p:sp>
      <p:sp>
        <p:nvSpPr>
          <p:cNvPr id="18" name="Google Shape;18;p15"/>
          <p:cNvSpPr txBox="1"/>
          <p:nvPr>
            <p:ph idx="12" type="sldNum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Фото — вертикально">
  <p:cSld name="Фото — вертикально">
    <p:bg>
      <p:bgPr>
        <a:solidFill>
          <a:srgbClr val="FFFFFF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6"/>
          <p:cNvSpPr/>
          <p:nvPr>
            <p:ph idx="2" type="pic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  <a:noFill/>
          <a:ln>
            <a:noFill/>
          </a:ln>
        </p:spPr>
      </p:sp>
      <p:sp>
        <p:nvSpPr>
          <p:cNvPr id="21" name="Google Shape;21;p16"/>
          <p:cNvSpPr txBox="1"/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  <a:noFill/>
          <a:ln>
            <a:noFill/>
          </a:ln>
        </p:spPr>
        <p:txBody>
          <a:bodyPr anchorCtr="0" anchor="b" bIns="71425" lIns="71425" spcFirstLastPara="1" rIns="71425" wrap="square" tIns="7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Helvetica Neue Light"/>
              <a:buNone/>
              <a:defRPr sz="8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2" name="Google Shape;22;p16"/>
          <p:cNvSpPr txBox="1"/>
          <p:nvPr>
            <p:ph idx="1" type="body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 Light"/>
              <a:buNone/>
              <a:defRPr sz="44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 Light"/>
              <a:buNone/>
              <a:defRPr sz="44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 Light"/>
              <a:buNone/>
              <a:defRPr sz="44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 Light"/>
              <a:buNone/>
              <a:defRPr sz="44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 Light"/>
              <a:buNone/>
              <a:defRPr sz="4400"/>
            </a:lvl5pPr>
            <a:lvl6pPr indent="-31432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indent="-31432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indent="-31432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indent="-31432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/>
        </p:txBody>
      </p:sp>
      <p:sp>
        <p:nvSpPr>
          <p:cNvPr id="23" name="Google Shape;23;p16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, пункты и фото">
  <p:cSld name="Заголовок, пункты и фото">
    <p:bg>
      <p:bgPr>
        <a:solidFill>
          <a:srgbClr val="FFFFFF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7"/>
          <p:cNvSpPr/>
          <p:nvPr>
            <p:ph idx="2" type="pic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  <a:noFill/>
          <a:ln>
            <a:noFill/>
          </a:ln>
        </p:spPr>
      </p:sp>
      <p:sp>
        <p:nvSpPr>
          <p:cNvPr id="26" name="Google Shape;26;p17"/>
          <p:cNvSpPr txBox="1"/>
          <p:nvPr>
            <p:ph type="title"/>
          </p:nvPr>
        </p:nvSpPr>
        <p:spPr>
          <a:xfrm>
            <a:off x="4387453" y="625078"/>
            <a:ext cx="15609095" cy="3036094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17"/>
          <p:cNvSpPr txBox="1"/>
          <p:nvPr>
            <p:ph idx="1" type="body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rmAutofit/>
          </a:bodyPr>
          <a:lstStyle>
            <a:lvl1pPr indent="-409575" lvl="0" marL="4572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850"/>
              <a:buFont typeface="Helvetica Neue Light"/>
              <a:buChar char="•"/>
              <a:defRPr sz="3800"/>
            </a:lvl1pPr>
            <a:lvl2pPr indent="-409575" lvl="1" marL="9144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850"/>
              <a:buFont typeface="Helvetica Neue Light"/>
              <a:buChar char="•"/>
              <a:defRPr sz="3800"/>
            </a:lvl2pPr>
            <a:lvl3pPr indent="-409575" lvl="2" marL="13716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850"/>
              <a:buFont typeface="Helvetica Neue Light"/>
              <a:buChar char="•"/>
              <a:defRPr sz="3800"/>
            </a:lvl3pPr>
            <a:lvl4pPr indent="-409575" lvl="3" marL="18288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850"/>
              <a:buFont typeface="Helvetica Neue Light"/>
              <a:buChar char="•"/>
              <a:defRPr sz="3800"/>
            </a:lvl4pPr>
            <a:lvl5pPr indent="-409575" lvl="4" marL="22860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850"/>
              <a:buFont typeface="Helvetica Neue Light"/>
              <a:buChar char="•"/>
              <a:defRPr sz="3800"/>
            </a:lvl5pPr>
            <a:lvl6pPr indent="-31432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indent="-31432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indent="-31432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indent="-31432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/>
        </p:txBody>
      </p:sp>
      <p:sp>
        <p:nvSpPr>
          <p:cNvPr id="28" name="Google Shape;28;p17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нкты">
  <p:cSld name="Пункты">
    <p:bg>
      <p:bgPr>
        <a:solidFill>
          <a:srgbClr val="FFFFFF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/>
          <p:nvPr>
            <p:ph idx="1" type="body"/>
          </p:nvPr>
        </p:nvSpPr>
        <p:spPr>
          <a:xfrm>
            <a:off x="4387453" y="1785937"/>
            <a:ext cx="15609095" cy="10144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rmAutofit/>
          </a:bodyPr>
          <a:lstStyle>
            <a:lvl1pPr indent="-314325" lvl="0" marL="457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1pPr>
            <a:lvl2pPr indent="-314325" lvl="1" marL="914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2pPr>
            <a:lvl3pPr indent="-314325" lvl="2" marL="1371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3pPr>
            <a:lvl4pPr indent="-314325" lvl="3" marL="1828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4pPr>
            <a:lvl5pPr indent="-314325" lvl="4" marL="22860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5pPr>
            <a:lvl6pPr indent="-31432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indent="-31432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indent="-31432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indent="-31432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Фото — 3 шт.">
  <p:cSld name="Фото — 3 шт.">
    <p:bg>
      <p:bgPr>
        <a:solidFill>
          <a:srgbClr val="FFFFFF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9"/>
          <p:cNvSpPr/>
          <p:nvPr>
            <p:ph idx="2" type="pic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19"/>
          <p:cNvSpPr/>
          <p:nvPr>
            <p:ph idx="3" type="pic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Google Shape;35;p19"/>
          <p:cNvSpPr/>
          <p:nvPr>
            <p:ph idx="4" type="pic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19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тата">
  <p:cSld name="Цитата">
    <p:bg>
      <p:bgPr>
        <a:solidFill>
          <a:srgbClr val="FFFFFF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0"/>
          <p:cNvSpPr txBox="1"/>
          <p:nvPr>
            <p:ph idx="1" type="body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14325" lvl="1" marL="914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2pPr>
            <a:lvl3pPr indent="-314325" lvl="2" marL="1371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3pPr>
            <a:lvl4pPr indent="-314325" lvl="3" marL="1828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4pPr>
            <a:lvl5pPr indent="-314325" lvl="4" marL="22860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5pPr>
            <a:lvl6pPr indent="-31432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indent="-31432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indent="-31432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indent="-31432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/>
        </p:txBody>
      </p:sp>
      <p:sp>
        <p:nvSpPr>
          <p:cNvPr id="39" name="Google Shape;39;p20"/>
          <p:cNvSpPr txBox="1"/>
          <p:nvPr>
            <p:ph idx="2" type="body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sp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 Light"/>
              <a:buNone/>
              <a:defRPr sz="5200"/>
            </a:lvl1pPr>
            <a:lvl2pPr indent="-314325" lvl="1" marL="914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2pPr>
            <a:lvl3pPr indent="-314325" lvl="2" marL="1371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3pPr>
            <a:lvl4pPr indent="-314325" lvl="3" marL="1828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4pPr>
            <a:lvl5pPr indent="-314325" lvl="4" marL="22860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5pPr>
            <a:lvl6pPr indent="-31432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indent="-31432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indent="-31432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indent="-31432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Фото">
  <p:cSld name="Фото">
    <p:bg>
      <p:bgPr>
        <a:solidFill>
          <a:srgbClr val="FFFFFF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1"/>
          <p:cNvSpPr/>
          <p:nvPr>
            <p:ph idx="2" type="pic"/>
          </p:nvPr>
        </p:nvSpPr>
        <p:spPr>
          <a:xfrm>
            <a:off x="3048000" y="0"/>
            <a:ext cx="18288001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21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53957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4387453" y="625078"/>
            <a:ext cx="15609095" cy="3036094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 Light"/>
              <a:buNone/>
              <a:defRPr b="0" i="0" sz="11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 Light"/>
              <a:buNone/>
              <a:defRPr b="0" i="0" sz="11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 Light"/>
              <a:buNone/>
              <a:defRPr b="0" i="0" sz="11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 Light"/>
              <a:buNone/>
              <a:defRPr b="0" i="0" sz="11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 Light"/>
              <a:buNone/>
              <a:defRPr b="0" i="0" sz="11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 Light"/>
              <a:buNone/>
              <a:defRPr b="0" i="0" sz="11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 Light"/>
              <a:buNone/>
              <a:defRPr b="0" i="0" sz="11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 Light"/>
              <a:buNone/>
              <a:defRPr b="0" i="0" sz="11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 Light"/>
              <a:buNone/>
              <a:defRPr b="0" i="0" sz="11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4387453" y="3661171"/>
            <a:ext cx="15609095" cy="8840392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rmAutofit/>
          </a:bodyPr>
          <a:lstStyle>
            <a:lvl1pPr indent="-466725" lvl="0" marL="4572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-466725" lvl="1" marL="9144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-466725" lvl="2" marL="13716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-466725" lvl="3" marL="18288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-466725" lvl="4" marL="22860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-466725" lvl="5" marL="27432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-466725" lvl="6" marL="32004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-466725" lvl="7" marL="36576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-466725" lvl="8" marL="41148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Google Shape;50;p1"/>
          <p:cNvCxnSpPr/>
          <p:nvPr/>
        </p:nvCxnSpPr>
        <p:spPr>
          <a:xfrm flipH="1" rot="10800000">
            <a:off x="10370343" y="1604166"/>
            <a:ext cx="1" cy="2777349"/>
          </a:xfrm>
          <a:prstGeom prst="straightConnector1">
            <a:avLst/>
          </a:prstGeom>
          <a:noFill/>
          <a:ln cap="flat" cmpd="sng" w="12700">
            <a:solidFill>
              <a:srgbClr val="FFFFFF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51" name="Google Shape;51;p1"/>
          <p:cNvSpPr txBox="1"/>
          <p:nvPr/>
        </p:nvSpPr>
        <p:spPr>
          <a:xfrm>
            <a:off x="7116914" y="4438719"/>
            <a:ext cx="15732270" cy="2563297"/>
          </a:xfrm>
          <a:prstGeom prst="rect">
            <a:avLst/>
          </a:prstGeom>
          <a:noFill/>
          <a:ln>
            <a:noFill/>
          </a:ln>
        </p:spPr>
        <p:txBody>
          <a:bodyPr anchorCtr="0" anchor="b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6600"/>
              <a:buFont typeface="Arial Narrow"/>
              <a:buNone/>
            </a:pPr>
            <a:r>
              <a:rPr b="1" i="0" lang="ru-RU" sz="66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КОРПУСНЫЕ ИССЛЕДОВАНИЯ И АВТОМАТИЧЕСКИЙ КОНТЕНТ-АНАЛИЗ АКАДЕМИЧЕСКИХ ТЕКСТОВ</a:t>
            </a:r>
            <a:endParaRPr/>
          </a:p>
        </p:txBody>
      </p:sp>
      <p:sp>
        <p:nvSpPr>
          <p:cNvPr id="52" name="Google Shape;52;p1"/>
          <p:cNvSpPr txBox="1"/>
          <p:nvPr/>
        </p:nvSpPr>
        <p:spPr>
          <a:xfrm>
            <a:off x="5921299" y="8154144"/>
            <a:ext cx="17641960" cy="194421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200"/>
              <a:buFont typeface="Arial Narrow"/>
              <a:buNone/>
            </a:pPr>
            <a:r>
              <a:rPr b="1" i="0" lang="ru-RU" sz="42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Сидоров Никита, МСУ201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200"/>
              <a:buFont typeface="Arial Narrow"/>
              <a:buNone/>
            </a:pPr>
            <a:r>
              <a:rPr b="0" i="0" lang="ru-RU" sz="42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Альбицкий Павел, МРКИ201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200"/>
              <a:buFont typeface="Arial Narrow"/>
              <a:buNone/>
            </a:pPr>
            <a:r>
              <a:rPr b="0" i="0" lang="ru-RU" sz="42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Богоявленская Александра, МРКИ201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200"/>
              <a:buFont typeface="Arial Narrow"/>
              <a:buNone/>
            </a:pPr>
            <a:r>
              <a:rPr b="0" i="0" lang="ru-RU" sz="42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Глебкина Инна, МРКИ191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200"/>
              <a:buFont typeface="Arial Narrow"/>
              <a:buNone/>
            </a:pPr>
            <a:r>
              <a:rPr b="0" i="0" lang="ru-RU" sz="42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Понкратова Мария, МРКИ201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200"/>
              <a:buFont typeface="Arial Narrow"/>
              <a:buNone/>
            </a:pPr>
            <a:r>
              <a:rPr b="0" i="0" lang="ru-RU" sz="42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Щепетова Мария, МРКИ191</a:t>
            </a:r>
            <a:endParaRPr b="0" i="0" sz="4200" u="none" cap="none" strike="noStrike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7116915" y="1201117"/>
            <a:ext cx="16452350" cy="2083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200"/>
              <a:buFont typeface="Arial Narrow"/>
              <a:buNone/>
            </a:pPr>
            <a:r>
              <a:rPr b="0" i="0" lang="ru-RU" sz="42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Национальный Исследовательский Университет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200"/>
              <a:buFont typeface="Arial Narrow"/>
              <a:buNone/>
            </a:pPr>
            <a:r>
              <a:rPr b="0" i="0" lang="ru-RU" sz="42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«Высшая школа экономики»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200"/>
              <a:buFont typeface="Arial Narrow"/>
              <a:buNone/>
            </a:pPr>
            <a:r>
              <a:rPr b="0" i="0" lang="ru-RU" sz="42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Московский институт электроники и математики им. А.Н. Тихонова</a:t>
            </a:r>
            <a:endParaRPr b="0" i="0" sz="5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5921299" y="12547540"/>
            <a:ext cx="9443424" cy="575156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800"/>
              <a:buFont typeface="Arial Narrow"/>
              <a:buNone/>
            </a:pPr>
            <a:r>
              <a:rPr b="0" i="0" lang="ru-RU" sz="28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Москва, 2021</a:t>
            </a:r>
            <a:endParaRPr b="0" i="0" sz="2800" u="none" cap="none" strike="noStrike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descr="Изображение" id="55" name="Google Shape;5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1970" y="1330739"/>
            <a:ext cx="2736119" cy="2645547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 txBox="1"/>
          <p:nvPr/>
        </p:nvSpPr>
        <p:spPr>
          <a:xfrm>
            <a:off x="5874037" y="10898588"/>
            <a:ext cx="18218024" cy="143202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200"/>
              <a:buFont typeface="Arial Narrow"/>
              <a:buNone/>
            </a:pPr>
            <a:r>
              <a:rPr b="0" i="0" lang="ru-RU" sz="42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Руководитель проекта: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200"/>
              <a:buFont typeface="Arial Narrow"/>
              <a:buNone/>
            </a:pPr>
            <a:r>
              <a:rPr b="0" i="0" lang="ru-RU" sz="42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Власова Екатерина Александровна – старший преподаватель, ФГН, Школа лингвистики</a:t>
            </a:r>
            <a:endParaRPr/>
          </a:p>
        </p:txBody>
      </p:sp>
      <p:sp>
        <p:nvSpPr>
          <p:cNvPr id="57" name="Google Shape;57;p1"/>
          <p:cNvSpPr txBox="1"/>
          <p:nvPr/>
        </p:nvSpPr>
        <p:spPr>
          <a:xfrm>
            <a:off x="5921299" y="7506072"/>
            <a:ext cx="17641960" cy="936104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200"/>
              <a:buFont typeface="Arial Narrow"/>
              <a:buNone/>
            </a:pPr>
            <a:r>
              <a:rPr b="0" i="0" lang="ru-RU" sz="42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Команда: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" name="Google Shape;153;p10"/>
          <p:cNvCxnSpPr/>
          <p:nvPr/>
        </p:nvCxnSpPr>
        <p:spPr>
          <a:xfrm>
            <a:off x="1201065" y="2214562"/>
            <a:ext cx="21506372" cy="1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154" name="Google Shape;154;p10"/>
          <p:cNvSpPr txBox="1"/>
          <p:nvPr/>
        </p:nvSpPr>
        <p:spPr>
          <a:xfrm>
            <a:off x="1209449" y="2972786"/>
            <a:ext cx="16073440" cy="2313227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i="0" lang="ru-RU" sz="70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ТЕКУЩИЕ РЕЗУЛЬТАТЫ</a:t>
            </a:r>
            <a:endParaRPr b="0" i="0" sz="5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55" name="Google Shape;155;p10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Font typeface="Arial Narrow"/>
              <a:buNone/>
            </a:pPr>
            <a:r>
              <a:rPr b="0" i="0" lang="ru-RU" sz="24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Московский институт электроники и математики им. А.Н. Тихонова</a:t>
            </a:r>
            <a:endParaRPr/>
          </a:p>
        </p:txBody>
      </p:sp>
      <p:pic>
        <p:nvPicPr>
          <p:cNvPr descr="Изображение" id="156" name="Google Shape;156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6606" y="586180"/>
            <a:ext cx="1199579" cy="1199579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10"/>
          <p:cNvSpPr txBox="1"/>
          <p:nvPr/>
        </p:nvSpPr>
        <p:spPr>
          <a:xfrm>
            <a:off x="1107280" y="7680918"/>
            <a:ext cx="21523142" cy="4842682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000"/>
              <a:buFont typeface="Arial Narrow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58" name="Google Shape;158;p10"/>
          <p:cNvSpPr txBox="1"/>
          <p:nvPr/>
        </p:nvSpPr>
        <p:spPr>
          <a:xfrm>
            <a:off x="1259680" y="5286012"/>
            <a:ext cx="21523142" cy="7389987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-6858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Arial"/>
              <a:buChar char="•"/>
            </a:pPr>
            <a:r>
              <a:rPr b="0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Собран пробный корпус текстов</a:t>
            </a:r>
            <a:endParaRPr/>
          </a:p>
          <a:p>
            <a:pPr indent="-685800" lvl="0" marL="685800" marR="0" rtl="0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Arial"/>
              <a:buChar char="•"/>
            </a:pPr>
            <a:r>
              <a:rPr b="0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Ведётся ручная разметка</a:t>
            </a:r>
            <a:endParaRPr/>
          </a:p>
          <a:p>
            <a:pPr indent="-685800" lvl="0" marL="685800" marR="0" rtl="0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Arial"/>
              <a:buChar char="•"/>
            </a:pPr>
            <a:r>
              <a:rPr b="0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Рассмотрены различные методы для проведения автоматической разметки</a:t>
            </a:r>
            <a:endParaRPr/>
          </a:p>
          <a:p>
            <a:pPr indent="-685800" lvl="0" marL="685800" marR="0" rtl="0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Arial"/>
              <a:buChar char="•"/>
            </a:pPr>
            <a:r>
              <a:rPr b="0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Проведена предварительная векторизация</a:t>
            </a:r>
            <a:endParaRPr/>
          </a:p>
        </p:txBody>
      </p:sp>
      <p:sp>
        <p:nvSpPr>
          <p:cNvPr id="159" name="Google Shape;159;p10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4" name="Google Shape;164;g107870a4a66_0_19"/>
          <p:cNvCxnSpPr/>
          <p:nvPr/>
        </p:nvCxnSpPr>
        <p:spPr>
          <a:xfrm>
            <a:off x="1201065" y="2214562"/>
            <a:ext cx="21506400" cy="0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165" name="Google Shape;165;g107870a4a66_0_19"/>
          <p:cNvSpPr txBox="1"/>
          <p:nvPr/>
        </p:nvSpPr>
        <p:spPr>
          <a:xfrm>
            <a:off x="1209450" y="2972775"/>
            <a:ext cx="22332900" cy="23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lang="ru-RU" sz="70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АННОТАЦИЯ, ОСНОВАННАЯ НА ПРАВИЛОВОМ ПОДХОДЕ </a:t>
            </a:r>
            <a:endParaRPr b="0" i="0" sz="5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66" name="Google Shape;166;g107870a4a66_0_19"/>
          <p:cNvSpPr txBox="1"/>
          <p:nvPr/>
        </p:nvSpPr>
        <p:spPr>
          <a:xfrm>
            <a:off x="11338744" y="942364"/>
            <a:ext cx="11366400" cy="51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Font typeface="Arial Narrow"/>
              <a:buNone/>
            </a:pPr>
            <a:r>
              <a:rPr b="0" i="0" lang="ru-RU" sz="24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Московский институт электроники и математики им. А.Н. Тихонова</a:t>
            </a:r>
            <a:endParaRPr/>
          </a:p>
        </p:txBody>
      </p:sp>
      <p:pic>
        <p:nvPicPr>
          <p:cNvPr descr="Изображение" id="167" name="Google Shape;167;g107870a4a66_0_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6606" y="586180"/>
            <a:ext cx="1199579" cy="1199579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g107870a4a66_0_19"/>
          <p:cNvSpPr txBox="1"/>
          <p:nvPr/>
        </p:nvSpPr>
        <p:spPr>
          <a:xfrm>
            <a:off x="1107280" y="7680918"/>
            <a:ext cx="21523200" cy="48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000"/>
              <a:buFont typeface="Arial Narrow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69" name="Google Shape;169;g107870a4a66_0_19"/>
          <p:cNvSpPr txBox="1"/>
          <p:nvPr/>
        </p:nvSpPr>
        <p:spPr>
          <a:xfrm>
            <a:off x="1259680" y="5286012"/>
            <a:ext cx="21523200" cy="7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-685800" lvl="0" marL="685800" marR="0" rtl="0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Arial"/>
              <a:buChar char="•"/>
            </a:pPr>
            <a:r>
              <a:t/>
            </a:r>
            <a:endParaRPr/>
          </a:p>
        </p:txBody>
      </p:sp>
      <p:sp>
        <p:nvSpPr>
          <p:cNvPr id="170" name="Google Shape;170;g107870a4a66_0_19"/>
          <p:cNvSpPr txBox="1"/>
          <p:nvPr>
            <p:ph idx="12" type="sldNum"/>
          </p:nvPr>
        </p:nvSpPr>
        <p:spPr>
          <a:xfrm>
            <a:off x="11935814" y="13010554"/>
            <a:ext cx="494400" cy="5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171" name="Google Shape;171;g107870a4a66_0_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4973" y="4950850"/>
            <a:ext cx="10134325" cy="648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6" name="Google Shape;176;g107870a4a66_0_34"/>
          <p:cNvCxnSpPr/>
          <p:nvPr/>
        </p:nvCxnSpPr>
        <p:spPr>
          <a:xfrm>
            <a:off x="1201065" y="2214562"/>
            <a:ext cx="21506400" cy="0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177" name="Google Shape;177;g107870a4a66_0_34"/>
          <p:cNvSpPr txBox="1"/>
          <p:nvPr/>
        </p:nvSpPr>
        <p:spPr>
          <a:xfrm>
            <a:off x="1025550" y="2214338"/>
            <a:ext cx="22332900" cy="23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lang="ru-RU" sz="70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АННОТАЦИЯ, ОСНОВАННАЯ НА ПРАВИЛОВОМ ПОДХОДЕ </a:t>
            </a:r>
            <a:endParaRPr b="0" i="0" sz="5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78" name="Google Shape;178;g107870a4a66_0_34"/>
          <p:cNvSpPr txBox="1"/>
          <p:nvPr/>
        </p:nvSpPr>
        <p:spPr>
          <a:xfrm>
            <a:off x="11338744" y="942364"/>
            <a:ext cx="11366400" cy="51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Font typeface="Arial Narrow"/>
              <a:buNone/>
            </a:pPr>
            <a:r>
              <a:rPr b="0" i="0" lang="ru-RU" sz="24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Московский институт электроники и математики им. А.Н. Тихонова</a:t>
            </a:r>
            <a:endParaRPr/>
          </a:p>
        </p:txBody>
      </p:sp>
      <p:pic>
        <p:nvPicPr>
          <p:cNvPr descr="Изображение" id="179" name="Google Shape;179;g107870a4a66_0_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6606" y="586180"/>
            <a:ext cx="1199579" cy="1199579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g107870a4a66_0_34"/>
          <p:cNvSpPr txBox="1"/>
          <p:nvPr/>
        </p:nvSpPr>
        <p:spPr>
          <a:xfrm>
            <a:off x="1107280" y="7680918"/>
            <a:ext cx="21523200" cy="48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000"/>
              <a:buFont typeface="Arial Narrow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81" name="Google Shape;181;g107870a4a66_0_34"/>
          <p:cNvSpPr txBox="1"/>
          <p:nvPr/>
        </p:nvSpPr>
        <p:spPr>
          <a:xfrm>
            <a:off x="1259680" y="5286012"/>
            <a:ext cx="21523200" cy="7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g107870a4a66_0_34"/>
          <p:cNvSpPr txBox="1"/>
          <p:nvPr>
            <p:ph idx="12" type="sldNum"/>
          </p:nvPr>
        </p:nvSpPr>
        <p:spPr>
          <a:xfrm>
            <a:off x="11935814" y="13010554"/>
            <a:ext cx="494400" cy="5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183" name="Google Shape;183;g107870a4a66_0_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59659" y="3835717"/>
            <a:ext cx="14479989" cy="3022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g107870a4a66_0_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59661" y="6684505"/>
            <a:ext cx="14480000" cy="459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g107870a4a66_0_3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73111" y="11277366"/>
            <a:ext cx="14781150" cy="203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0" name="Google Shape;190;g107870a4a66_0_49"/>
          <p:cNvCxnSpPr/>
          <p:nvPr/>
        </p:nvCxnSpPr>
        <p:spPr>
          <a:xfrm>
            <a:off x="1201065" y="2214562"/>
            <a:ext cx="21506400" cy="0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191" name="Google Shape;191;g107870a4a66_0_49"/>
          <p:cNvSpPr txBox="1"/>
          <p:nvPr/>
        </p:nvSpPr>
        <p:spPr>
          <a:xfrm>
            <a:off x="1209449" y="2972786"/>
            <a:ext cx="16073400" cy="23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lang="ru-RU" sz="70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ОБРАЗЕЦ АННОТАЦИИ</a:t>
            </a:r>
            <a:endParaRPr b="0" i="0" sz="5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92" name="Google Shape;192;g107870a4a66_0_49"/>
          <p:cNvSpPr txBox="1"/>
          <p:nvPr/>
        </p:nvSpPr>
        <p:spPr>
          <a:xfrm>
            <a:off x="11338744" y="942364"/>
            <a:ext cx="11366400" cy="51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Font typeface="Arial Narrow"/>
              <a:buNone/>
            </a:pPr>
            <a:r>
              <a:rPr b="0" i="0" lang="ru-RU" sz="24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Московский институт электроники и математики им. А.Н. Тихонова</a:t>
            </a:r>
            <a:endParaRPr/>
          </a:p>
        </p:txBody>
      </p:sp>
      <p:pic>
        <p:nvPicPr>
          <p:cNvPr descr="Изображение" id="193" name="Google Shape;193;g107870a4a66_0_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6606" y="586180"/>
            <a:ext cx="1199579" cy="1199579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g107870a4a66_0_49"/>
          <p:cNvSpPr txBox="1"/>
          <p:nvPr/>
        </p:nvSpPr>
        <p:spPr>
          <a:xfrm>
            <a:off x="1107280" y="7680918"/>
            <a:ext cx="21523200" cy="48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000"/>
              <a:buFont typeface="Arial Narrow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95" name="Google Shape;195;g107870a4a66_0_49"/>
          <p:cNvSpPr txBox="1"/>
          <p:nvPr/>
        </p:nvSpPr>
        <p:spPr>
          <a:xfrm>
            <a:off x="1259680" y="5286012"/>
            <a:ext cx="21523200" cy="7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-685800" lvl="0" marL="685800" marR="0" rtl="0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Arial"/>
              <a:buChar char="•"/>
            </a:pPr>
            <a:r>
              <a:t/>
            </a:r>
            <a:endParaRPr/>
          </a:p>
        </p:txBody>
      </p:sp>
      <p:sp>
        <p:nvSpPr>
          <p:cNvPr id="196" name="Google Shape;196;g107870a4a66_0_49"/>
          <p:cNvSpPr txBox="1"/>
          <p:nvPr>
            <p:ph idx="12" type="sldNum"/>
          </p:nvPr>
        </p:nvSpPr>
        <p:spPr>
          <a:xfrm>
            <a:off x="11935814" y="13010554"/>
            <a:ext cx="494400" cy="5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197" name="Google Shape;197;g107870a4a66_0_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26400" y="4463376"/>
            <a:ext cx="12375925" cy="841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2" name="Google Shape;202;g107870a4a66_0_64"/>
          <p:cNvCxnSpPr/>
          <p:nvPr/>
        </p:nvCxnSpPr>
        <p:spPr>
          <a:xfrm>
            <a:off x="1201065" y="2214562"/>
            <a:ext cx="21506400" cy="0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203" name="Google Shape;203;g107870a4a66_0_64"/>
          <p:cNvSpPr txBox="1"/>
          <p:nvPr/>
        </p:nvSpPr>
        <p:spPr>
          <a:xfrm>
            <a:off x="1209449" y="2972786"/>
            <a:ext cx="16073400" cy="23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lang="ru-RU" sz="70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СОГЛАСОВАННОСТЬ РАЗМЕТЧИКОВ</a:t>
            </a:r>
            <a:endParaRPr b="0" i="0" sz="5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204" name="Google Shape;204;g107870a4a66_0_64"/>
          <p:cNvSpPr txBox="1"/>
          <p:nvPr/>
        </p:nvSpPr>
        <p:spPr>
          <a:xfrm>
            <a:off x="11338744" y="942364"/>
            <a:ext cx="11366400" cy="51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Font typeface="Arial Narrow"/>
              <a:buNone/>
            </a:pPr>
            <a:r>
              <a:rPr b="0" i="0" lang="ru-RU" sz="24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Московский институт электроники и математики им. А.Н. Тихонова</a:t>
            </a:r>
            <a:endParaRPr/>
          </a:p>
        </p:txBody>
      </p:sp>
      <p:pic>
        <p:nvPicPr>
          <p:cNvPr descr="Изображение" id="205" name="Google Shape;205;g107870a4a66_0_6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6606" y="586180"/>
            <a:ext cx="1199579" cy="1199579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g107870a4a66_0_64"/>
          <p:cNvSpPr txBox="1"/>
          <p:nvPr/>
        </p:nvSpPr>
        <p:spPr>
          <a:xfrm>
            <a:off x="1107280" y="7680918"/>
            <a:ext cx="21523200" cy="48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000"/>
              <a:buFont typeface="Arial Narrow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207" name="Google Shape;207;g107870a4a66_0_64"/>
          <p:cNvSpPr txBox="1"/>
          <p:nvPr/>
        </p:nvSpPr>
        <p:spPr>
          <a:xfrm>
            <a:off x="1259680" y="5286012"/>
            <a:ext cx="21523200" cy="7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g107870a4a66_0_64"/>
          <p:cNvSpPr txBox="1"/>
          <p:nvPr>
            <p:ph idx="12" type="sldNum"/>
          </p:nvPr>
        </p:nvSpPr>
        <p:spPr>
          <a:xfrm>
            <a:off x="11935814" y="13010554"/>
            <a:ext cx="494400" cy="5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209" name="Google Shape;209;g107870a4a66_0_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49252" y="4965746"/>
            <a:ext cx="17118027" cy="484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4" name="Google Shape;214;g107870a4a66_0_9"/>
          <p:cNvCxnSpPr/>
          <p:nvPr/>
        </p:nvCxnSpPr>
        <p:spPr>
          <a:xfrm>
            <a:off x="1201065" y="2214562"/>
            <a:ext cx="21506400" cy="0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215" name="Google Shape;215;g107870a4a66_0_9"/>
          <p:cNvSpPr txBox="1"/>
          <p:nvPr/>
        </p:nvSpPr>
        <p:spPr>
          <a:xfrm>
            <a:off x="1209449" y="2972786"/>
            <a:ext cx="16073400" cy="23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lang="ru-RU" sz="70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ЭКСПЕРИМЕНТ</a:t>
            </a:r>
            <a:endParaRPr b="0" i="0" sz="5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216" name="Google Shape;216;g107870a4a66_0_9"/>
          <p:cNvSpPr txBox="1"/>
          <p:nvPr/>
        </p:nvSpPr>
        <p:spPr>
          <a:xfrm>
            <a:off x="11338744" y="942364"/>
            <a:ext cx="11366400" cy="51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Font typeface="Arial Narrow"/>
              <a:buNone/>
            </a:pPr>
            <a:r>
              <a:rPr b="0" i="0" lang="ru-RU" sz="24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Московский институт электроники и математики им. А.Н. Тихонова</a:t>
            </a:r>
            <a:endParaRPr/>
          </a:p>
        </p:txBody>
      </p:sp>
      <p:pic>
        <p:nvPicPr>
          <p:cNvPr descr="Изображение" id="217" name="Google Shape;217;g107870a4a66_0_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6606" y="586180"/>
            <a:ext cx="1199579" cy="1199579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g107870a4a66_0_9"/>
          <p:cNvSpPr txBox="1"/>
          <p:nvPr/>
        </p:nvSpPr>
        <p:spPr>
          <a:xfrm>
            <a:off x="1107280" y="7680918"/>
            <a:ext cx="21523200" cy="48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000"/>
              <a:buFont typeface="Arial Narrow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219" name="Google Shape;219;g107870a4a66_0_9"/>
          <p:cNvSpPr txBox="1"/>
          <p:nvPr/>
        </p:nvSpPr>
        <p:spPr>
          <a:xfrm>
            <a:off x="1259680" y="5286012"/>
            <a:ext cx="21523200" cy="7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None/>
            </a:pPr>
            <a:r>
              <a:rPr lang="ru-RU" sz="5400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Выбрана архитектура LSTM и ELMo эмбеддинги </a:t>
            </a:r>
            <a:endParaRPr/>
          </a:p>
        </p:txBody>
      </p:sp>
      <p:sp>
        <p:nvSpPr>
          <p:cNvPr id="220" name="Google Shape;220;g107870a4a66_0_9"/>
          <p:cNvSpPr txBox="1"/>
          <p:nvPr>
            <p:ph idx="12" type="sldNum"/>
          </p:nvPr>
        </p:nvSpPr>
        <p:spPr>
          <a:xfrm>
            <a:off x="11935814" y="13010554"/>
            <a:ext cx="494400" cy="5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" name="Google Shape;225;g107870a4a66_0_75"/>
          <p:cNvCxnSpPr/>
          <p:nvPr/>
        </p:nvCxnSpPr>
        <p:spPr>
          <a:xfrm>
            <a:off x="1201065" y="2214562"/>
            <a:ext cx="21506400" cy="0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226" name="Google Shape;226;g107870a4a66_0_75"/>
          <p:cNvSpPr txBox="1"/>
          <p:nvPr/>
        </p:nvSpPr>
        <p:spPr>
          <a:xfrm>
            <a:off x="1209449" y="2972786"/>
            <a:ext cx="16073400" cy="23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lang="ru-RU" sz="70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МЕТРИКИ КАЧЕСТВА</a:t>
            </a:r>
            <a:endParaRPr b="0" i="0" sz="5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227" name="Google Shape;227;g107870a4a66_0_75"/>
          <p:cNvSpPr txBox="1"/>
          <p:nvPr/>
        </p:nvSpPr>
        <p:spPr>
          <a:xfrm>
            <a:off x="11338744" y="942364"/>
            <a:ext cx="11366400" cy="51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Font typeface="Arial Narrow"/>
              <a:buNone/>
            </a:pPr>
            <a:r>
              <a:rPr b="0" i="0" lang="ru-RU" sz="24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Московский институт электроники и математики им. А.Н. Тихонова</a:t>
            </a:r>
            <a:endParaRPr/>
          </a:p>
        </p:txBody>
      </p:sp>
      <p:pic>
        <p:nvPicPr>
          <p:cNvPr descr="Изображение" id="228" name="Google Shape;228;g107870a4a66_0_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6606" y="586180"/>
            <a:ext cx="1199579" cy="1199579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g107870a4a66_0_75"/>
          <p:cNvSpPr txBox="1"/>
          <p:nvPr/>
        </p:nvSpPr>
        <p:spPr>
          <a:xfrm>
            <a:off x="1107280" y="7680918"/>
            <a:ext cx="21523200" cy="48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000"/>
              <a:buFont typeface="Arial Narrow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230" name="Google Shape;230;g107870a4a66_0_75"/>
          <p:cNvSpPr txBox="1"/>
          <p:nvPr/>
        </p:nvSpPr>
        <p:spPr>
          <a:xfrm>
            <a:off x="1259680" y="5286012"/>
            <a:ext cx="21523200" cy="7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g107870a4a66_0_75"/>
          <p:cNvSpPr txBox="1"/>
          <p:nvPr>
            <p:ph idx="12" type="sldNum"/>
          </p:nvPr>
        </p:nvSpPr>
        <p:spPr>
          <a:xfrm>
            <a:off x="11935814" y="13010554"/>
            <a:ext cx="494400" cy="5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232" name="Google Shape;232;g107870a4a66_0_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05952" y="4863373"/>
            <a:ext cx="18940406" cy="509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7" name="Google Shape;237;p11"/>
          <p:cNvCxnSpPr/>
          <p:nvPr/>
        </p:nvCxnSpPr>
        <p:spPr>
          <a:xfrm>
            <a:off x="1201065" y="2214562"/>
            <a:ext cx="21506372" cy="1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238" name="Google Shape;238;p11"/>
          <p:cNvSpPr txBox="1"/>
          <p:nvPr/>
        </p:nvSpPr>
        <p:spPr>
          <a:xfrm>
            <a:off x="1209449" y="2972786"/>
            <a:ext cx="16073440" cy="2313227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i="0" lang="ru-RU" sz="70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ОЖИДАЕМЫЕ РЕЗУЛЬТАТЫ</a:t>
            </a:r>
            <a:endParaRPr b="0" i="0" sz="5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239" name="Google Shape;239;p11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Font typeface="Arial Narrow"/>
              <a:buNone/>
            </a:pPr>
            <a:r>
              <a:rPr b="0" i="0" lang="ru-RU" sz="24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Московский институт электроники и математики им. А.Н. Тихонова</a:t>
            </a:r>
            <a:endParaRPr/>
          </a:p>
        </p:txBody>
      </p:sp>
      <p:pic>
        <p:nvPicPr>
          <p:cNvPr descr="Изображение" id="240" name="Google Shape;240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6606" y="586180"/>
            <a:ext cx="1199579" cy="1199579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11"/>
          <p:cNvSpPr txBox="1"/>
          <p:nvPr/>
        </p:nvSpPr>
        <p:spPr>
          <a:xfrm>
            <a:off x="1107280" y="7680918"/>
            <a:ext cx="21523142" cy="4842682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000"/>
              <a:buFont typeface="Arial Narrow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242" name="Google Shape;242;p11"/>
          <p:cNvSpPr txBox="1"/>
          <p:nvPr/>
        </p:nvSpPr>
        <p:spPr>
          <a:xfrm>
            <a:off x="1259680" y="5286012"/>
            <a:ext cx="21523142" cy="7389987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-6858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Arial"/>
              <a:buChar char="•"/>
            </a:pPr>
            <a:r>
              <a:rPr b="0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Размеченный по риторическим признакам корпус академических текстов гуманитарного и социального профиля на русском языке</a:t>
            </a:r>
            <a:endParaRPr/>
          </a:p>
          <a:p>
            <a:pPr indent="-685800" lvl="0" marL="685800" marR="0" rtl="0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Arial"/>
              <a:buChar char="•"/>
            </a:pPr>
            <a:r>
              <a:rPr b="0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Веб-сервис или библиотека функций для поиска по разработанному корпусу </a:t>
            </a:r>
            <a:endParaRPr b="0" i="0" sz="54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243" name="Google Shape;243;p11"/>
          <p:cNvSpPr txBox="1"/>
          <p:nvPr>
            <p:ph idx="12" type="sldNum"/>
          </p:nvPr>
        </p:nvSpPr>
        <p:spPr>
          <a:xfrm>
            <a:off x="11935814" y="13010554"/>
            <a:ext cx="4944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Google Shape;62;p2"/>
          <p:cNvCxnSpPr/>
          <p:nvPr/>
        </p:nvCxnSpPr>
        <p:spPr>
          <a:xfrm>
            <a:off x="1201065" y="2214562"/>
            <a:ext cx="21506372" cy="1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63" name="Google Shape;63;p2"/>
          <p:cNvSpPr txBox="1"/>
          <p:nvPr/>
        </p:nvSpPr>
        <p:spPr>
          <a:xfrm>
            <a:off x="1209449" y="2972786"/>
            <a:ext cx="16073440" cy="2313227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i="0" lang="ru-RU" sz="70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ЦЕЛЬ ПРОЕКТА</a:t>
            </a:r>
            <a:endParaRPr b="0" i="0" sz="5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64" name="Google Shape;64;p2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Font typeface="Arial Narrow"/>
              <a:buNone/>
            </a:pPr>
            <a:r>
              <a:rPr b="0" i="0" lang="ru-RU" sz="24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Московский институт электроники и математики им. А.Н. Тихонова</a:t>
            </a:r>
            <a:endParaRPr/>
          </a:p>
        </p:txBody>
      </p:sp>
      <p:pic>
        <p:nvPicPr>
          <p:cNvPr descr="Изображение" id="65" name="Google Shape;6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6606" y="586180"/>
            <a:ext cx="1199579" cy="1199579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"/>
          <p:cNvSpPr txBox="1"/>
          <p:nvPr/>
        </p:nvSpPr>
        <p:spPr>
          <a:xfrm>
            <a:off x="1107280" y="7680918"/>
            <a:ext cx="21523142" cy="4842682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000"/>
              <a:buFont typeface="Arial Narrow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67" name="Google Shape;67;p2"/>
          <p:cNvSpPr txBox="1"/>
          <p:nvPr/>
        </p:nvSpPr>
        <p:spPr>
          <a:xfrm>
            <a:off x="1259680" y="5286012"/>
            <a:ext cx="21523142" cy="7389987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Helvetica Neue Light"/>
              <a:buNone/>
            </a:pPr>
            <a:r>
              <a:rPr b="0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Разработка рекомендательного сервиса </a:t>
            </a:r>
            <a:r>
              <a:rPr b="1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на русском языке </a:t>
            </a:r>
            <a:r>
              <a:rPr b="0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для обучения академическому письму и улучшения его качества.</a:t>
            </a:r>
            <a:endParaRPr b="0" i="0" sz="54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68" name="Google Shape;68;p2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Google Shape;73;p3"/>
          <p:cNvCxnSpPr/>
          <p:nvPr/>
        </p:nvCxnSpPr>
        <p:spPr>
          <a:xfrm>
            <a:off x="1201065" y="2214562"/>
            <a:ext cx="21506372" cy="1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74" name="Google Shape;74;p3"/>
          <p:cNvSpPr txBox="1"/>
          <p:nvPr/>
        </p:nvSpPr>
        <p:spPr>
          <a:xfrm>
            <a:off x="1209449" y="2972786"/>
            <a:ext cx="16073440" cy="2313227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i="0" lang="ru-RU" sz="70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ЦЕЛЕВАЯ АУДИТОРИЯ</a:t>
            </a:r>
            <a:endParaRPr b="0" i="0" sz="5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75" name="Google Shape;75;p3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Font typeface="Arial Narrow"/>
              <a:buNone/>
            </a:pPr>
            <a:r>
              <a:rPr b="0" i="0" lang="ru-RU" sz="24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Московский институт электроники и математики им. А.Н. Тихонова</a:t>
            </a:r>
            <a:endParaRPr/>
          </a:p>
        </p:txBody>
      </p:sp>
      <p:pic>
        <p:nvPicPr>
          <p:cNvPr descr="Изображение" id="76" name="Google Shape;7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6606" y="586180"/>
            <a:ext cx="1199579" cy="1199579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3"/>
          <p:cNvSpPr txBox="1"/>
          <p:nvPr/>
        </p:nvSpPr>
        <p:spPr>
          <a:xfrm>
            <a:off x="1107280" y="7680918"/>
            <a:ext cx="21523142" cy="4842682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000"/>
              <a:buFont typeface="Arial Narrow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78" name="Google Shape;78;p3"/>
          <p:cNvSpPr txBox="1"/>
          <p:nvPr/>
        </p:nvSpPr>
        <p:spPr>
          <a:xfrm>
            <a:off x="1259680" y="5286012"/>
            <a:ext cx="21523142" cy="7389987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-6858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Arial"/>
              <a:buChar char="•"/>
            </a:pPr>
            <a:r>
              <a:rPr b="0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Лингвисты-исследователи</a:t>
            </a:r>
            <a:endParaRPr/>
          </a:p>
          <a:p>
            <a:pPr indent="-685800" lvl="0" marL="685800" marR="0" rtl="0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Arial"/>
              <a:buChar char="•"/>
            </a:pPr>
            <a:r>
              <a:rPr b="0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Лингвисты, обучающие академическому письму</a:t>
            </a:r>
            <a:endParaRPr/>
          </a:p>
          <a:p>
            <a:pPr indent="-685800" lvl="0" marL="685800" marR="0" rtl="0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Arial"/>
              <a:buChar char="•"/>
            </a:pPr>
            <a:r>
              <a:rPr b="0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Авторы научных статей на русском языке</a:t>
            </a:r>
            <a:endParaRPr/>
          </a:p>
          <a:p>
            <a:pPr indent="-685800" lvl="0" marL="685800" marR="0" rtl="0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Arial"/>
              <a:buChar char="•"/>
            </a:pPr>
            <a:r>
              <a:rPr b="0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Аналитики данных, занимающиеся NLP</a:t>
            </a:r>
            <a:endParaRPr b="0" i="0" sz="54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79" name="Google Shape;79;p3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Google Shape;84;p4"/>
          <p:cNvCxnSpPr/>
          <p:nvPr/>
        </p:nvCxnSpPr>
        <p:spPr>
          <a:xfrm>
            <a:off x="1201065" y="2214562"/>
            <a:ext cx="21506372" cy="1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85" name="Google Shape;85;p4"/>
          <p:cNvSpPr txBox="1"/>
          <p:nvPr/>
        </p:nvSpPr>
        <p:spPr>
          <a:xfrm>
            <a:off x="1209449" y="2972786"/>
            <a:ext cx="16073440" cy="2313227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i="0" lang="ru-RU" sz="70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ОПИСАНИЕ ПРОЕКТА</a:t>
            </a:r>
            <a:endParaRPr b="0" i="0" sz="5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86" name="Google Shape;86;p4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Font typeface="Arial Narrow"/>
              <a:buNone/>
            </a:pPr>
            <a:r>
              <a:rPr b="0" i="0" lang="ru-RU" sz="24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Московский институт электроники и математики им. А.Н. Тихонова</a:t>
            </a:r>
            <a:endParaRPr/>
          </a:p>
        </p:txBody>
      </p:sp>
      <p:pic>
        <p:nvPicPr>
          <p:cNvPr descr="Изображение" id="87" name="Google Shape;8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6606" y="586180"/>
            <a:ext cx="1199579" cy="1199579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4"/>
          <p:cNvSpPr txBox="1"/>
          <p:nvPr/>
        </p:nvSpPr>
        <p:spPr>
          <a:xfrm>
            <a:off x="1107280" y="7680918"/>
            <a:ext cx="21523142" cy="4842682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000"/>
              <a:buFont typeface="Arial Narrow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89" name="Google Shape;89;p4"/>
          <p:cNvSpPr txBox="1"/>
          <p:nvPr/>
        </p:nvSpPr>
        <p:spPr>
          <a:xfrm>
            <a:off x="1259680" y="5286012"/>
            <a:ext cx="21523142" cy="7389987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Helvetica Neue Light"/>
              <a:buNone/>
            </a:pPr>
            <a:r>
              <a:rPr b="0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Материал исследования – современные русскоязычные научные статьи гуманитарного и социального профиля.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Helvetica Neue Light"/>
              <a:buNone/>
            </a:pPr>
            <a:r>
              <a:rPr b="0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На основе собранных статей участники научно-учебной группы создадут лингвистический корпус академической речи – массив текстов, размеченных по лингвистическим и риторическим параметрам с возможностями поиска и выдачи релевантных запросу контекстов.</a:t>
            </a:r>
            <a:endParaRPr b="0" i="0" sz="54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Google Shape;95;p5"/>
          <p:cNvCxnSpPr/>
          <p:nvPr/>
        </p:nvCxnSpPr>
        <p:spPr>
          <a:xfrm>
            <a:off x="1201065" y="2214562"/>
            <a:ext cx="21506372" cy="1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96" name="Google Shape;96;p5"/>
          <p:cNvSpPr txBox="1"/>
          <p:nvPr/>
        </p:nvSpPr>
        <p:spPr>
          <a:xfrm>
            <a:off x="1209449" y="2972786"/>
            <a:ext cx="16073440" cy="2313227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i="0" lang="ru-RU" sz="70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ЗАДАЧИ</a:t>
            </a:r>
            <a:endParaRPr b="0" i="0" sz="5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97" name="Google Shape;97;p5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Font typeface="Arial Narrow"/>
              <a:buNone/>
            </a:pPr>
            <a:r>
              <a:rPr b="0" i="0" lang="ru-RU" sz="24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Московский институт электроники и математики им. А.Н. Тихонова</a:t>
            </a:r>
            <a:endParaRPr/>
          </a:p>
        </p:txBody>
      </p:sp>
      <p:pic>
        <p:nvPicPr>
          <p:cNvPr descr="Изображение" id="98" name="Google Shape;9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6606" y="586180"/>
            <a:ext cx="1199579" cy="1199579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5"/>
          <p:cNvSpPr txBox="1"/>
          <p:nvPr/>
        </p:nvSpPr>
        <p:spPr>
          <a:xfrm>
            <a:off x="1107280" y="7680918"/>
            <a:ext cx="21523142" cy="4842682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000"/>
              <a:buFont typeface="Arial Narrow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00" name="Google Shape;100;p5"/>
          <p:cNvSpPr txBox="1"/>
          <p:nvPr/>
        </p:nvSpPr>
        <p:spPr>
          <a:xfrm>
            <a:off x="1259680" y="5286012"/>
            <a:ext cx="21523142" cy="7389987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Helvetica Neue Light"/>
              <a:buNone/>
            </a:pPr>
            <a:r>
              <a:rPr b="0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Для лингвистов:</a:t>
            </a:r>
            <a:endParaRPr/>
          </a:p>
          <a:p>
            <a:pPr indent="-685800" lvl="0" marL="685800" marR="0" rtl="0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Arial"/>
              <a:buChar char="•"/>
            </a:pPr>
            <a:r>
              <a:rPr b="0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Изучение литературы</a:t>
            </a:r>
            <a:endParaRPr/>
          </a:p>
          <a:p>
            <a:pPr indent="-685800" lvl="0" marL="685800" marR="0" rtl="0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Arial"/>
              <a:buChar char="•"/>
            </a:pPr>
            <a:r>
              <a:rPr b="0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Систематизация риторических структур</a:t>
            </a:r>
            <a:endParaRPr/>
          </a:p>
          <a:p>
            <a:pPr indent="-685800" lvl="0" marL="685800" marR="0" rtl="0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Arial"/>
              <a:buChar char="•"/>
            </a:pPr>
            <a:r>
              <a:rPr b="0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Создание корпуса</a:t>
            </a:r>
            <a:endParaRPr/>
          </a:p>
          <a:p>
            <a:pPr indent="-685800" lvl="0" marL="685800" marR="0" rtl="0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Arial"/>
              <a:buChar char="•"/>
            </a:pPr>
            <a:r>
              <a:rPr b="0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Предварительная ручная разметка части текстов</a:t>
            </a:r>
            <a:endParaRPr b="0" i="0" sz="54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01" name="Google Shape;101;p5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Google Shape;106;p6"/>
          <p:cNvCxnSpPr/>
          <p:nvPr/>
        </p:nvCxnSpPr>
        <p:spPr>
          <a:xfrm>
            <a:off x="1201065" y="2214562"/>
            <a:ext cx="21506372" cy="1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107" name="Google Shape;107;p6"/>
          <p:cNvSpPr txBox="1"/>
          <p:nvPr/>
        </p:nvSpPr>
        <p:spPr>
          <a:xfrm>
            <a:off x="1209449" y="2972786"/>
            <a:ext cx="16073440" cy="2313227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i="0" lang="ru-RU" sz="70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ЗАДАЧИ</a:t>
            </a:r>
            <a:endParaRPr b="0" i="0" sz="5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08" name="Google Shape;108;p6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Font typeface="Arial Narrow"/>
              <a:buNone/>
            </a:pPr>
            <a:r>
              <a:rPr b="0" i="0" lang="ru-RU" sz="24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Московский институт электроники и математики им. А.Н. Тихонова</a:t>
            </a:r>
            <a:endParaRPr/>
          </a:p>
        </p:txBody>
      </p:sp>
      <p:pic>
        <p:nvPicPr>
          <p:cNvPr descr="Изображение" id="109" name="Google Shape;10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6606" y="586180"/>
            <a:ext cx="1199579" cy="1199579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6"/>
          <p:cNvSpPr txBox="1"/>
          <p:nvPr/>
        </p:nvSpPr>
        <p:spPr>
          <a:xfrm>
            <a:off x="1107280" y="7680918"/>
            <a:ext cx="21523142" cy="4842682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000"/>
              <a:buFont typeface="Arial Narrow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11" name="Google Shape;111;p6"/>
          <p:cNvSpPr txBox="1"/>
          <p:nvPr/>
        </p:nvSpPr>
        <p:spPr>
          <a:xfrm>
            <a:off x="1259680" y="5286012"/>
            <a:ext cx="21523142" cy="7389987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Helvetica Neue Light"/>
              <a:buNone/>
            </a:pPr>
            <a:r>
              <a:rPr b="0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Для математиков:</a:t>
            </a:r>
            <a:endParaRPr/>
          </a:p>
          <a:p>
            <a:pPr indent="-685800" lvl="0" marL="685800" marR="0" rtl="0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Arial"/>
              <a:buChar char="•"/>
            </a:pPr>
            <a:r>
              <a:rPr b="0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Систематизация современных математических методов контент-анализа</a:t>
            </a:r>
            <a:endParaRPr/>
          </a:p>
          <a:p>
            <a:pPr indent="-685800" lvl="0" marL="685800" marR="0" rtl="0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Arial"/>
              <a:buChar char="•"/>
            </a:pPr>
            <a:r>
              <a:rPr b="0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Выбор наиболее подходящего метода</a:t>
            </a:r>
            <a:endParaRPr/>
          </a:p>
          <a:p>
            <a:pPr indent="-685800" lvl="0" marL="685800" marR="0" rtl="0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Arial"/>
              <a:buChar char="•"/>
            </a:pPr>
            <a:r>
              <a:rPr b="0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Разработка модели для автоматической разметки остальной части корпуса</a:t>
            </a:r>
            <a:endParaRPr/>
          </a:p>
          <a:p>
            <a:pPr indent="-685800" lvl="0" marL="685800" marR="0" rtl="0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Arial"/>
              <a:buChar char="•"/>
            </a:pPr>
            <a:r>
              <a:rPr b="0" i="0" lang="ru-RU" sz="5400" u="none" cap="none" strike="noStrike">
                <a:solidFill>
                  <a:srgbClr val="25395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Разработка метода для ранжирования контекстов</a:t>
            </a:r>
            <a:endParaRPr b="0" i="0" sz="54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12" name="Google Shape;112;p6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7" name="Google Shape;117;p7"/>
          <p:cNvCxnSpPr/>
          <p:nvPr/>
        </p:nvCxnSpPr>
        <p:spPr>
          <a:xfrm>
            <a:off x="1201065" y="2214562"/>
            <a:ext cx="21506372" cy="1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118" name="Google Shape;118;p7"/>
          <p:cNvSpPr txBox="1"/>
          <p:nvPr/>
        </p:nvSpPr>
        <p:spPr>
          <a:xfrm>
            <a:off x="1209449" y="2972787"/>
            <a:ext cx="16073440" cy="1636682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i="0" lang="ru-RU" sz="70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ПРИМЕР РАБОТЫ – ИСХОДНЫЙ ТЕКСТ</a:t>
            </a:r>
            <a:endParaRPr/>
          </a:p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 Light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 Light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b="0" i="0" lang="ru-RU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Источник: Юваль Нои Харари. </a:t>
            </a:r>
            <a:r>
              <a:rPr b="0" i="1" lang="ru-RU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 урок для XXI века.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253957"/>
              </a:buClr>
              <a:buSzPts val="5000"/>
              <a:buFont typeface="Arial Narrow"/>
              <a:buNone/>
            </a:pPr>
            <a:r>
              <a:t/>
            </a:r>
            <a:endParaRPr b="0" i="0" sz="5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19" name="Google Shape;119;p7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Font typeface="Arial Narrow"/>
              <a:buNone/>
            </a:pPr>
            <a:r>
              <a:rPr b="0" i="0" lang="ru-RU" sz="24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Московский институт электроники и математики им. А.Н. Тихонова</a:t>
            </a:r>
            <a:endParaRPr/>
          </a:p>
        </p:txBody>
      </p:sp>
      <p:pic>
        <p:nvPicPr>
          <p:cNvPr descr="Изображение" id="120" name="Google Shape;12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6606" y="586180"/>
            <a:ext cx="1199579" cy="1199579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7"/>
          <p:cNvSpPr txBox="1"/>
          <p:nvPr/>
        </p:nvSpPr>
        <p:spPr>
          <a:xfrm>
            <a:off x="1107280" y="7680918"/>
            <a:ext cx="21523142" cy="4842682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000"/>
              <a:buFont typeface="Arial Narrow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22" name="Google Shape;122;p7"/>
          <p:cNvSpPr txBox="1"/>
          <p:nvPr/>
        </p:nvSpPr>
        <p:spPr>
          <a:xfrm>
            <a:off x="1259680" y="5286012"/>
            <a:ext cx="21523142" cy="7389987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Arial Narrow"/>
              <a:buNone/>
            </a:pPr>
            <a:r>
              <a:t/>
            </a:r>
            <a:endParaRPr b="0" i="0" sz="54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23" name="Google Shape;123;p7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24" name="Google Shape;124;p7"/>
          <p:cNvSpPr txBox="1"/>
          <p:nvPr/>
        </p:nvSpPr>
        <p:spPr>
          <a:xfrm>
            <a:off x="1226606" y="6493570"/>
            <a:ext cx="20830490" cy="4822473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ru-RU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Последние несколько десятилетий стали самым мирным периодом в истории человечества. Если в древних аграрных обществах насилие было причиной 15% смертей, а в XX веке – 5%, то сегодня насильственной смертью умирает всего 1% людей. Тем не менее после мирового финансового кризиса 2008 года ситуация быстро ухудшается: милитаризм снова вошел в моду, а военные расходы стремительно растут. И обычные люди, и эксперты опасаются, что подобно тому, как в 1914 году убийство австрийского эрцгерцога спровоцировало Первую мировую войну, так и в 2018-м какой-нибудь инцидент в Сирийской пустыне или неразумные действия на Корейско</a:t>
            </a:r>
            <a:r>
              <a:rPr b="0" i="0" lang="ru-RU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 полуострове станут причиной глобального конфликта.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9" name="Google Shape;129;p8"/>
          <p:cNvCxnSpPr/>
          <p:nvPr/>
        </p:nvCxnSpPr>
        <p:spPr>
          <a:xfrm>
            <a:off x="1201065" y="2214562"/>
            <a:ext cx="21506372" cy="1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130" name="Google Shape;130;p8"/>
          <p:cNvSpPr txBox="1"/>
          <p:nvPr/>
        </p:nvSpPr>
        <p:spPr>
          <a:xfrm>
            <a:off x="1209449" y="2972787"/>
            <a:ext cx="16073440" cy="1636682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i="0" lang="ru-RU" sz="70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ПРИМЕР РАБОТЫ – ОБРАЗЕЦ РАЗМЕТКИ</a:t>
            </a:r>
            <a:endParaRPr/>
          </a:p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 Light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 Light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b="0" i="0" lang="ru-RU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Источник: Юваль Нои Харари. </a:t>
            </a:r>
            <a:r>
              <a:rPr b="0" i="1" lang="ru-RU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 урок для XXI века.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253957"/>
              </a:buClr>
              <a:buSzPts val="5000"/>
              <a:buFont typeface="Arial Narrow"/>
              <a:buNone/>
            </a:pPr>
            <a:r>
              <a:t/>
            </a:r>
            <a:endParaRPr b="0" i="0" sz="5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31" name="Google Shape;131;p8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Font typeface="Arial Narrow"/>
              <a:buNone/>
            </a:pPr>
            <a:r>
              <a:rPr b="0" i="0" lang="ru-RU" sz="24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Московский институт электроники и математики им. А.Н. Тихонова</a:t>
            </a:r>
            <a:endParaRPr/>
          </a:p>
        </p:txBody>
      </p:sp>
      <p:pic>
        <p:nvPicPr>
          <p:cNvPr descr="Изображение" id="132" name="Google Shape;13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6606" y="586180"/>
            <a:ext cx="1199579" cy="1199579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8"/>
          <p:cNvSpPr txBox="1"/>
          <p:nvPr/>
        </p:nvSpPr>
        <p:spPr>
          <a:xfrm>
            <a:off x="1107280" y="7680918"/>
            <a:ext cx="21523142" cy="4842682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000"/>
              <a:buFont typeface="Arial Narrow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34" name="Google Shape;134;p8"/>
          <p:cNvSpPr txBox="1"/>
          <p:nvPr/>
        </p:nvSpPr>
        <p:spPr>
          <a:xfrm>
            <a:off x="1259680" y="5286012"/>
            <a:ext cx="21523142" cy="7389987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Arial Narrow"/>
              <a:buNone/>
            </a:pPr>
            <a:r>
              <a:t/>
            </a:r>
            <a:endParaRPr b="0" i="0" sz="54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35" name="Google Shape;135;p8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136" name="Google Shape;136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59839" y="5367693"/>
            <a:ext cx="18218025" cy="78360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Google Shape;141;p9"/>
          <p:cNvCxnSpPr/>
          <p:nvPr/>
        </p:nvCxnSpPr>
        <p:spPr>
          <a:xfrm>
            <a:off x="1201065" y="2214562"/>
            <a:ext cx="21506372" cy="1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142" name="Google Shape;142;p9"/>
          <p:cNvSpPr txBox="1"/>
          <p:nvPr/>
        </p:nvSpPr>
        <p:spPr>
          <a:xfrm>
            <a:off x="1209448" y="2972786"/>
            <a:ext cx="22143791" cy="2313225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i="0" lang="ru-RU" sz="70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ОБРАЗЕЦ ЛИНГВИСТИЧЕСКИХ ШАБЛОНОВ ДЛЯ АВТОРАЗМЕТКИ</a:t>
            </a:r>
            <a:endParaRPr/>
          </a:p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 Light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 Light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253957"/>
              </a:buClr>
              <a:buSzPts val="5000"/>
              <a:buFont typeface="Arial Narrow"/>
              <a:buNone/>
            </a:pPr>
            <a:r>
              <a:t/>
            </a:r>
            <a:endParaRPr b="0" i="0" sz="5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43" name="Google Shape;143;p9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Font typeface="Arial Narrow"/>
              <a:buNone/>
            </a:pPr>
            <a:r>
              <a:rPr b="0" i="0" lang="ru-RU" sz="24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Московский институт электроники и математики им. А.Н. Тихонова</a:t>
            </a:r>
            <a:endParaRPr/>
          </a:p>
        </p:txBody>
      </p:sp>
      <p:pic>
        <p:nvPicPr>
          <p:cNvPr descr="Изображение" id="144" name="Google Shape;14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6606" y="586180"/>
            <a:ext cx="1199579" cy="1199579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9"/>
          <p:cNvSpPr txBox="1"/>
          <p:nvPr/>
        </p:nvSpPr>
        <p:spPr>
          <a:xfrm>
            <a:off x="1107280" y="7680918"/>
            <a:ext cx="21523142" cy="4842682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000"/>
              <a:buFont typeface="Arial Narrow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46" name="Google Shape;146;p9"/>
          <p:cNvSpPr txBox="1"/>
          <p:nvPr/>
        </p:nvSpPr>
        <p:spPr>
          <a:xfrm>
            <a:off x="1259680" y="5286012"/>
            <a:ext cx="21523142" cy="7389987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5400"/>
              <a:buFont typeface="Arial Narrow"/>
              <a:buNone/>
            </a:pPr>
            <a:r>
              <a:t/>
            </a:r>
            <a:endParaRPr b="0" i="0" sz="54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47" name="Google Shape;147;p9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148" name="Google Shape;148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01178" y="6739924"/>
            <a:ext cx="19262572" cy="4396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</cp:coreProperties>
</file>