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64" r:id="rId4"/>
    <p:sldId id="277" r:id="rId5"/>
    <p:sldId id="259" r:id="rId6"/>
    <p:sldId id="260" r:id="rId7"/>
    <p:sldId id="261" r:id="rId8"/>
    <p:sldId id="258" r:id="rId9"/>
    <p:sldId id="262" r:id="rId10"/>
    <p:sldId id="267" r:id="rId11"/>
    <p:sldId id="268" r:id="rId12"/>
    <p:sldId id="266" r:id="rId13"/>
    <p:sldId id="269" r:id="rId14"/>
    <p:sldId id="270" r:id="rId15"/>
    <p:sldId id="271" r:id="rId16"/>
    <p:sldId id="272" r:id="rId17"/>
    <p:sldId id="273" r:id="rId18"/>
    <p:sldId id="274" r:id="rId19"/>
    <p:sldId id="275" r:id="rId20"/>
    <p:sldId id="279" r:id="rId21"/>
    <p:sldId id="280" r:id="rId22"/>
    <p:sldId id="278" r:id="rId23"/>
    <p:sldId id="281" r:id="rId2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76975" autoAdjust="0"/>
  </p:normalViewPr>
  <p:slideViewPr>
    <p:cSldViewPr snapToGrid="0">
      <p:cViewPr varScale="1">
        <p:scale>
          <a:sx n="52" d="100"/>
          <a:sy n="52"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DF2C0D-9F33-4566-AA79-D48423860284}" type="datetimeFigureOut">
              <a:rPr lang="ru-RU" smtClean="0"/>
              <a:t>02.08.2021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63582-4832-4872-BACF-889E34B7ACB6}" type="slidenum">
              <a:rPr lang="ru-RU" smtClean="0"/>
              <a:t>‹#›</a:t>
            </a:fld>
            <a:endParaRPr lang="ru-RU"/>
          </a:p>
        </p:txBody>
      </p:sp>
    </p:spTree>
    <p:extLst>
      <p:ext uri="{BB962C8B-B14F-4D97-AF65-F5344CB8AC3E}">
        <p14:creationId xmlns:p14="http://schemas.microsoft.com/office/powerpoint/2010/main" val="3336898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l"/>
            <a:r>
              <a:rPr lang="en-US" sz="1800" b="0" i="0" u="none" strike="noStrike" baseline="0" dirty="0">
                <a:latin typeface="Minion3-Regular"/>
              </a:rPr>
              <a:t>Thus, we first annotate the texts according to functional-pragmatic criteria (see Sections 3.2 and 3.3), and then use this basis to train machine learning algorithms that learn similarities of the (linguistic) surface of the annotated sentences represented as word embeddings.</a:t>
            </a:r>
            <a:endParaRPr lang="ru-RU" dirty="0"/>
          </a:p>
        </p:txBody>
      </p:sp>
      <p:sp>
        <p:nvSpPr>
          <p:cNvPr id="4" name="Номер слайда 3"/>
          <p:cNvSpPr>
            <a:spLocks noGrp="1"/>
          </p:cNvSpPr>
          <p:nvPr>
            <p:ph type="sldNum" sz="quarter" idx="5"/>
          </p:nvPr>
        </p:nvSpPr>
        <p:spPr/>
        <p:txBody>
          <a:bodyPr/>
          <a:lstStyle/>
          <a:p>
            <a:fld id="{44E63582-4832-4872-BACF-889E34B7ACB6}" type="slidenum">
              <a:rPr lang="ru-RU" smtClean="0"/>
              <a:t>8</a:t>
            </a:fld>
            <a:endParaRPr lang="ru-RU"/>
          </a:p>
        </p:txBody>
      </p:sp>
    </p:spTree>
    <p:extLst>
      <p:ext uri="{BB962C8B-B14F-4D97-AF65-F5344CB8AC3E}">
        <p14:creationId xmlns:p14="http://schemas.microsoft.com/office/powerpoint/2010/main" val="288327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 </a:t>
            </a:r>
            <a:r>
              <a:rPr lang="ru-RU" dirty="0"/>
              <a:t>страница 13 </a:t>
            </a:r>
            <a:r>
              <a:rPr lang="ru-RU" dirty="0" err="1"/>
              <a:t>пдф</a:t>
            </a:r>
            <a:r>
              <a:rPr lang="ru-RU" dirty="0"/>
              <a:t> </a:t>
            </a:r>
          </a:p>
        </p:txBody>
      </p:sp>
      <p:sp>
        <p:nvSpPr>
          <p:cNvPr id="4" name="Номер слайда 3"/>
          <p:cNvSpPr>
            <a:spLocks noGrp="1"/>
          </p:cNvSpPr>
          <p:nvPr>
            <p:ph type="sldNum" sz="quarter" idx="5"/>
          </p:nvPr>
        </p:nvSpPr>
        <p:spPr/>
        <p:txBody>
          <a:bodyPr/>
          <a:lstStyle/>
          <a:p>
            <a:fld id="{44E63582-4832-4872-BACF-889E34B7ACB6}" type="slidenum">
              <a:rPr lang="ru-RU" smtClean="0"/>
              <a:t>13</a:t>
            </a:fld>
            <a:endParaRPr lang="ru-RU"/>
          </a:p>
        </p:txBody>
      </p:sp>
    </p:spTree>
    <p:extLst>
      <p:ext uri="{BB962C8B-B14F-4D97-AF65-F5344CB8AC3E}">
        <p14:creationId xmlns:p14="http://schemas.microsoft.com/office/powerpoint/2010/main" val="2023602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44E63582-4832-4872-BACF-889E34B7ACB6}" type="slidenum">
              <a:rPr lang="ru-RU" smtClean="0"/>
              <a:t>23</a:t>
            </a:fld>
            <a:endParaRPr lang="ru-RU"/>
          </a:p>
        </p:txBody>
      </p:sp>
    </p:spTree>
    <p:extLst>
      <p:ext uri="{BB962C8B-B14F-4D97-AF65-F5344CB8AC3E}">
        <p14:creationId xmlns:p14="http://schemas.microsoft.com/office/powerpoint/2010/main" val="673242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F2E5EF-8E3E-4B3F-BE4D-8ECB0ACDCDD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5124D3D-82C9-42CE-A06D-B8C3195D85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81B3D43F-E76F-4C59-93B2-012FD0D3530C}"/>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5" name="Нижний колонтитул 4">
            <a:extLst>
              <a:ext uri="{FF2B5EF4-FFF2-40B4-BE49-F238E27FC236}">
                <a16:creationId xmlns:a16="http://schemas.microsoft.com/office/drawing/2014/main" id="{DDD1A837-5D0C-4DC2-A08A-92C592B10C3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12BF3ED-3CA4-48C5-9440-F3B2B30C0321}"/>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4204391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25EB4E-1C2C-4DBA-8CAF-27F12F439D9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11A4CB-6EAD-43A2-8C22-7AD40FE5E77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1747CFC-CA01-4397-8786-DDE003322C1A}"/>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5" name="Нижний колонтитул 4">
            <a:extLst>
              <a:ext uri="{FF2B5EF4-FFF2-40B4-BE49-F238E27FC236}">
                <a16:creationId xmlns:a16="http://schemas.microsoft.com/office/drawing/2014/main" id="{15228F5D-B6E0-49C9-B93F-BCB4AD720D5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1DF734F-7FDB-4374-B01D-C90C056CFCF3}"/>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207186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6143281-9B27-4277-9521-D033DC41C1BD}"/>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E2A5BA92-7BAD-4663-A9CC-E429A900ADA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CFFBE9-9D51-4DA6-ACFD-A329ADDA8721}"/>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5" name="Нижний колонтитул 4">
            <a:extLst>
              <a:ext uri="{FF2B5EF4-FFF2-40B4-BE49-F238E27FC236}">
                <a16:creationId xmlns:a16="http://schemas.microsoft.com/office/drawing/2014/main" id="{2B78F4B3-65E5-4BD0-8C19-DBA4C07A90E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5C2C998-8F2C-41B5-8E60-04F7C37C0C07}"/>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353565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189DCF-E443-4D08-8F62-9655F5D7D1F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8E42952-5099-4644-9701-571FF809DE8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DB476C-ADD9-4F22-A338-B66D7AD001E6}"/>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5" name="Нижний колонтитул 4">
            <a:extLst>
              <a:ext uri="{FF2B5EF4-FFF2-40B4-BE49-F238E27FC236}">
                <a16:creationId xmlns:a16="http://schemas.microsoft.com/office/drawing/2014/main" id="{A4F75E08-6BB2-4351-B7FD-13B182AD6C5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DBACC23-4166-4B96-99C1-2E83FBF6BD73}"/>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186887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8D785D-FAB9-4111-8026-B83CC571469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43CFA3E9-E952-4844-84AC-3C8C348B5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6BE0A34-767A-48E6-9D4A-170DCF64261A}"/>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5" name="Нижний колонтитул 4">
            <a:extLst>
              <a:ext uri="{FF2B5EF4-FFF2-40B4-BE49-F238E27FC236}">
                <a16:creationId xmlns:a16="http://schemas.microsoft.com/office/drawing/2014/main" id="{55177A27-266E-4134-B406-E7573279520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ADFBCA1-0B90-4293-B809-47B7CE8766D0}"/>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14316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621F77-8C15-4683-B90D-18B8B2E209A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93EF0F5-007F-44A4-94C9-3FF53FA7DC7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BD67F24-5FC9-4FDE-94EA-736B8F8B345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3E6834D4-F943-4616-A700-7E9D788BD4F7}"/>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6" name="Нижний колонтитул 5">
            <a:extLst>
              <a:ext uri="{FF2B5EF4-FFF2-40B4-BE49-F238E27FC236}">
                <a16:creationId xmlns:a16="http://schemas.microsoft.com/office/drawing/2014/main" id="{FDD4902A-AFEE-4839-BCE3-FCC0997899A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AB34912-DA06-4EE6-8E7D-29B02563AB66}"/>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4292608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383825-3B37-479A-819A-393ADABCEAAA}"/>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F5F27FD8-699D-4E7D-8F66-D30E077DE0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A3E47E10-FCBD-40D9-AA38-CE01AC88B85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571E4EC1-B90D-4613-8B81-CB1DA19F9E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7BA8EB6-70B8-4B4E-ACA7-2584E746FD9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3A26E48B-E155-4319-AEB7-007C8FC8D7FA}"/>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8" name="Нижний колонтитул 7">
            <a:extLst>
              <a:ext uri="{FF2B5EF4-FFF2-40B4-BE49-F238E27FC236}">
                <a16:creationId xmlns:a16="http://schemas.microsoft.com/office/drawing/2014/main" id="{6459C4DF-6668-44FC-8171-35A5DA2A5772}"/>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C32B911C-EAC6-430D-A62D-3CBB44B331A6}"/>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3938290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5DF0CE-9EF9-44A0-B8EF-16708273B9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3AE6E2B-1801-4C85-B3FF-178F09852D2C}"/>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4" name="Нижний колонтитул 3">
            <a:extLst>
              <a:ext uri="{FF2B5EF4-FFF2-40B4-BE49-F238E27FC236}">
                <a16:creationId xmlns:a16="http://schemas.microsoft.com/office/drawing/2014/main" id="{B1BECBC9-AD9A-4EA7-9DF1-26624C475C03}"/>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DF07C50-2AEC-4F17-800C-F572B614259D}"/>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3848240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83AEA9D-6CC4-4BD6-B0D6-C6DF9FE90E9C}"/>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3" name="Нижний колонтитул 2">
            <a:extLst>
              <a:ext uri="{FF2B5EF4-FFF2-40B4-BE49-F238E27FC236}">
                <a16:creationId xmlns:a16="http://schemas.microsoft.com/office/drawing/2014/main" id="{36083C38-50A0-4754-A6E2-62B7A2E704E7}"/>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0320C7D0-10D0-464A-A959-1BEC5FCF4307}"/>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118581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C9F228-105C-4402-BD35-6F0501336C3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0BAE3D7-85A4-447E-83BC-FC2EAC305B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CCFABAED-C1C0-4EE4-8359-335E1E78B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940C193-2BDB-4430-A49A-9659FEC48871}"/>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6" name="Нижний колонтитул 5">
            <a:extLst>
              <a:ext uri="{FF2B5EF4-FFF2-40B4-BE49-F238E27FC236}">
                <a16:creationId xmlns:a16="http://schemas.microsoft.com/office/drawing/2014/main" id="{F0172359-807D-455B-B923-E5A210A44E9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CECBBF1-CD6C-43EB-8199-CDCDC4DC8047}"/>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3845801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70D844-008C-4AEE-BD3F-D382F76BEFE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D39D9138-01BB-4EB3-8978-363F68B125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0608188-5F31-4948-877A-9F95E80643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8295086-CB99-4E1D-A9B1-211E90BBA44F}"/>
              </a:ext>
            </a:extLst>
          </p:cNvPr>
          <p:cNvSpPr>
            <a:spLocks noGrp="1"/>
          </p:cNvSpPr>
          <p:nvPr>
            <p:ph type="dt" sz="half" idx="10"/>
          </p:nvPr>
        </p:nvSpPr>
        <p:spPr/>
        <p:txBody>
          <a:bodyPr/>
          <a:lstStyle/>
          <a:p>
            <a:fld id="{A0D1AE80-732C-4C6A-BA51-8B0C1A8F11ED}" type="datetimeFigureOut">
              <a:rPr lang="ru-RU" smtClean="0"/>
              <a:t>02.08.2021</a:t>
            </a:fld>
            <a:endParaRPr lang="ru-RU"/>
          </a:p>
        </p:txBody>
      </p:sp>
      <p:sp>
        <p:nvSpPr>
          <p:cNvPr id="6" name="Нижний колонтитул 5">
            <a:extLst>
              <a:ext uri="{FF2B5EF4-FFF2-40B4-BE49-F238E27FC236}">
                <a16:creationId xmlns:a16="http://schemas.microsoft.com/office/drawing/2014/main" id="{BE82CB82-067A-4161-BD81-FD9568D2F1A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E065648-EA65-4713-94F3-15ADF4071194}"/>
              </a:ext>
            </a:extLst>
          </p:cNvPr>
          <p:cNvSpPr>
            <a:spLocks noGrp="1"/>
          </p:cNvSpPr>
          <p:nvPr>
            <p:ph type="sldNum" sz="quarter" idx="12"/>
          </p:nvPr>
        </p:nvSpPr>
        <p:spPr/>
        <p:txBody>
          <a:bodyPr/>
          <a:lstStyle/>
          <a:p>
            <a:fld id="{7C69FAC0-F3C9-4F99-8996-E883C3D3099D}" type="slidenum">
              <a:rPr lang="ru-RU" smtClean="0"/>
              <a:t>‹#›</a:t>
            </a:fld>
            <a:endParaRPr lang="ru-RU"/>
          </a:p>
        </p:txBody>
      </p:sp>
    </p:spTree>
    <p:extLst>
      <p:ext uri="{BB962C8B-B14F-4D97-AF65-F5344CB8AC3E}">
        <p14:creationId xmlns:p14="http://schemas.microsoft.com/office/powerpoint/2010/main" val="2585299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0572FE-DACB-4CA3-9B4F-E440C4574D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5D4EA3E-A017-4EFD-BACD-7971D2E070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2BF3C2B-7A8B-4E0E-BA54-83004718B4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1AE80-732C-4C6A-BA51-8B0C1A8F11ED}" type="datetimeFigureOut">
              <a:rPr lang="ru-RU" smtClean="0"/>
              <a:t>02.08.2021</a:t>
            </a:fld>
            <a:endParaRPr lang="ru-RU"/>
          </a:p>
        </p:txBody>
      </p:sp>
      <p:sp>
        <p:nvSpPr>
          <p:cNvPr id="5" name="Нижний колонтитул 4">
            <a:extLst>
              <a:ext uri="{FF2B5EF4-FFF2-40B4-BE49-F238E27FC236}">
                <a16:creationId xmlns:a16="http://schemas.microsoft.com/office/drawing/2014/main" id="{21654CCE-B164-4980-ADA8-84297BA9BE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54579097-05DD-4166-87C1-59C45458D0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69FAC0-F3C9-4F99-8996-E883C3D3099D}" type="slidenum">
              <a:rPr lang="ru-RU" smtClean="0"/>
              <a:t>‹#›</a:t>
            </a:fld>
            <a:endParaRPr lang="ru-RU"/>
          </a:p>
        </p:txBody>
      </p:sp>
    </p:spTree>
    <p:extLst>
      <p:ext uri="{BB962C8B-B14F-4D97-AF65-F5344CB8AC3E}">
        <p14:creationId xmlns:p14="http://schemas.microsoft.com/office/powerpoint/2010/main" val="129849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sciencedirect.com/science/article/pii/S1532046409000069"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cs.google.com/document/d/1FWiLnvIKYgQLEr0aqg1rWjRgmwCKBwkS/edi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atma.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8CC7B6-F783-4443-A2E7-8257519D5DBA}"/>
              </a:ext>
            </a:extLst>
          </p:cNvPr>
          <p:cNvSpPr>
            <a:spLocks noGrp="1"/>
          </p:cNvSpPr>
          <p:nvPr>
            <p:ph type="ctrTitle"/>
          </p:nvPr>
        </p:nvSpPr>
        <p:spPr>
          <a:xfrm>
            <a:off x="1615440" y="1742123"/>
            <a:ext cx="9144000" cy="2387600"/>
          </a:xfrm>
        </p:spPr>
        <p:txBody>
          <a:bodyPr>
            <a:normAutofit/>
          </a:bodyPr>
          <a:lstStyle/>
          <a:p>
            <a:r>
              <a:rPr lang="en-US" sz="4400" b="1" i="0" u="none" strike="noStrike" baseline="0" dirty="0">
                <a:latin typeface="Minion3-Semibold"/>
              </a:rPr>
              <a:t>Classifying heuristic textual practices </a:t>
            </a:r>
            <a:br>
              <a:rPr lang="en-US" sz="4400" b="1" i="0" u="none" strike="noStrike" baseline="0" dirty="0">
                <a:latin typeface="Minion3-Semibold"/>
              </a:rPr>
            </a:br>
            <a:r>
              <a:rPr lang="en-US" sz="4400" b="1" i="0" u="none" strike="noStrike" baseline="0" dirty="0">
                <a:latin typeface="Minion3-Semibold"/>
              </a:rPr>
              <a:t>in academic discourse</a:t>
            </a:r>
            <a:br>
              <a:rPr lang="en-US" sz="3600" b="1" i="0" u="none" strike="noStrike" baseline="0" dirty="0">
                <a:latin typeface="Minion3-Semibold"/>
              </a:rPr>
            </a:br>
            <a:br>
              <a:rPr lang="en-US" sz="3600" b="1" i="0" u="none" strike="noStrike" baseline="0" dirty="0">
                <a:latin typeface="Minion3-Semibold"/>
              </a:rPr>
            </a:br>
            <a:r>
              <a:rPr lang="en-US" sz="3200" i="0" u="none" strike="noStrike" baseline="0" dirty="0">
                <a:latin typeface="Minion3-Regular"/>
              </a:rPr>
              <a:t>A deep learning approach to pragmatics</a:t>
            </a:r>
            <a:endParaRPr lang="ru-RU" sz="9600" dirty="0"/>
          </a:p>
        </p:txBody>
      </p:sp>
      <p:sp>
        <p:nvSpPr>
          <p:cNvPr id="3" name="Подзаголовок 2">
            <a:extLst>
              <a:ext uri="{FF2B5EF4-FFF2-40B4-BE49-F238E27FC236}">
                <a16:creationId xmlns:a16="http://schemas.microsoft.com/office/drawing/2014/main" id="{72345F5F-BF55-4A80-B72F-2CD2A1382F53}"/>
              </a:ext>
            </a:extLst>
          </p:cNvPr>
          <p:cNvSpPr>
            <a:spLocks noGrp="1"/>
          </p:cNvSpPr>
          <p:nvPr>
            <p:ph type="subTitle" idx="1"/>
          </p:nvPr>
        </p:nvSpPr>
        <p:spPr>
          <a:xfrm>
            <a:off x="2865120" y="5761354"/>
            <a:ext cx="9144000" cy="594042"/>
          </a:xfrm>
        </p:spPr>
        <p:txBody>
          <a:bodyPr>
            <a:normAutofit/>
          </a:bodyPr>
          <a:lstStyle/>
          <a:p>
            <a:pPr algn="r"/>
            <a:r>
              <a:rPr lang="sv-SE" b="0" i="0" u="none" strike="noStrike" baseline="0" dirty="0">
                <a:latin typeface="Minion3-Regular"/>
              </a:rPr>
              <a:t>Maria Becker, Michael Bender, and Marcus Muller</a:t>
            </a:r>
            <a:endParaRPr lang="ru-RU" sz="3200" dirty="0"/>
          </a:p>
        </p:txBody>
      </p:sp>
    </p:spTree>
    <p:extLst>
      <p:ext uri="{BB962C8B-B14F-4D97-AF65-F5344CB8AC3E}">
        <p14:creationId xmlns:p14="http://schemas.microsoft.com/office/powerpoint/2010/main" val="1270549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C04DD3-763B-46C9-9E43-9A57D9549320}"/>
              </a:ext>
            </a:extLst>
          </p:cNvPr>
          <p:cNvSpPr>
            <a:spLocks noGrp="1"/>
          </p:cNvSpPr>
          <p:nvPr>
            <p:ph type="title"/>
          </p:nvPr>
        </p:nvSpPr>
        <p:spPr/>
        <p:txBody>
          <a:bodyPr/>
          <a:lstStyle/>
          <a:p>
            <a:r>
              <a:rPr lang="en-US" dirty="0"/>
              <a:t>Data and annotation process: corpus </a:t>
            </a:r>
            <a:endParaRPr lang="ru-RU" dirty="0"/>
          </a:p>
        </p:txBody>
      </p:sp>
      <p:sp>
        <p:nvSpPr>
          <p:cNvPr id="3" name="Объект 2">
            <a:extLst>
              <a:ext uri="{FF2B5EF4-FFF2-40B4-BE49-F238E27FC236}">
                <a16:creationId xmlns:a16="http://schemas.microsoft.com/office/drawing/2014/main" id="{5F4EC8D4-C7F6-48D4-A3AD-226D8E9212C9}"/>
              </a:ext>
            </a:extLst>
          </p:cNvPr>
          <p:cNvSpPr>
            <a:spLocks noGrp="1"/>
          </p:cNvSpPr>
          <p:nvPr>
            <p:ph idx="1"/>
          </p:nvPr>
        </p:nvSpPr>
        <p:spPr/>
        <p:txBody>
          <a:bodyPr/>
          <a:lstStyle/>
          <a:p>
            <a:r>
              <a:rPr lang="en-US" dirty="0"/>
              <a:t>Introductions of 65 doctoral theses from 13 different faculties </a:t>
            </a:r>
          </a:p>
          <a:p>
            <a:r>
              <a:rPr lang="en-US" dirty="0"/>
              <a:t>Segmented into sentences + annotated to their heuristic textual practice </a:t>
            </a:r>
          </a:p>
          <a:p>
            <a:r>
              <a:rPr lang="en-US" dirty="0"/>
              <a:t>3362 sentences </a:t>
            </a:r>
          </a:p>
          <a:p>
            <a:r>
              <a:rPr lang="en-US" dirty="0"/>
              <a:t>the chapter structure is not uniform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9776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82DFC7-BBD6-4F07-AD81-3FAA98745A45}"/>
              </a:ext>
            </a:extLst>
          </p:cNvPr>
          <p:cNvSpPr>
            <a:spLocks noGrp="1"/>
          </p:cNvSpPr>
          <p:nvPr>
            <p:ph type="title"/>
          </p:nvPr>
        </p:nvSpPr>
        <p:spPr/>
        <p:txBody>
          <a:bodyPr/>
          <a:lstStyle/>
          <a:p>
            <a:r>
              <a:rPr lang="en-US" dirty="0"/>
              <a:t>Data and annotation process: segmentation </a:t>
            </a:r>
            <a:endParaRPr lang="ru-RU" dirty="0"/>
          </a:p>
        </p:txBody>
      </p:sp>
      <p:sp>
        <p:nvSpPr>
          <p:cNvPr id="3" name="Объект 2">
            <a:extLst>
              <a:ext uri="{FF2B5EF4-FFF2-40B4-BE49-F238E27FC236}">
                <a16:creationId xmlns:a16="http://schemas.microsoft.com/office/drawing/2014/main" id="{20626E84-DC10-4335-8F69-A01AA89C3D1A}"/>
              </a:ext>
            </a:extLst>
          </p:cNvPr>
          <p:cNvSpPr>
            <a:spLocks noGrp="1"/>
          </p:cNvSpPr>
          <p:nvPr>
            <p:ph idx="1"/>
          </p:nvPr>
        </p:nvSpPr>
        <p:spPr/>
        <p:txBody>
          <a:bodyPr/>
          <a:lstStyle/>
          <a:p>
            <a:r>
              <a:rPr lang="en-US" dirty="0"/>
              <a:t>Units which are tagged – sentences </a:t>
            </a:r>
          </a:p>
          <a:p>
            <a:r>
              <a:rPr lang="en-US" dirty="0"/>
              <a:t>Simple &amp; compound sentences </a:t>
            </a:r>
          </a:p>
          <a:p>
            <a:r>
              <a:rPr lang="en-US" dirty="0"/>
              <a:t>Each sentence – a single annotation category </a:t>
            </a:r>
          </a:p>
          <a:p>
            <a:pPr marL="0" indent="0">
              <a:buNone/>
            </a:pPr>
            <a:r>
              <a:rPr lang="en-US" dirty="0">
                <a:sym typeface="Wingdings" panose="05000000000000000000" pitchFamily="2" charset="2"/>
              </a:rPr>
              <a:t> Annotation classifies complete sentences </a:t>
            </a:r>
            <a:endParaRPr lang="ru-RU" dirty="0"/>
          </a:p>
        </p:txBody>
      </p:sp>
    </p:spTree>
    <p:extLst>
      <p:ext uri="{BB962C8B-B14F-4D97-AF65-F5344CB8AC3E}">
        <p14:creationId xmlns:p14="http://schemas.microsoft.com/office/powerpoint/2010/main" val="1776067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D75601-E077-4AD9-BBAE-3F9904AA26DD}"/>
              </a:ext>
            </a:extLst>
          </p:cNvPr>
          <p:cNvSpPr>
            <a:spLocks noGrp="1"/>
          </p:cNvSpPr>
          <p:nvPr>
            <p:ph type="title"/>
          </p:nvPr>
        </p:nvSpPr>
        <p:spPr>
          <a:xfrm>
            <a:off x="838200" y="0"/>
            <a:ext cx="10515600" cy="1325563"/>
          </a:xfrm>
        </p:spPr>
        <p:txBody>
          <a:bodyPr>
            <a:normAutofit/>
          </a:bodyPr>
          <a:lstStyle/>
          <a:p>
            <a:pPr algn="ctr"/>
            <a:r>
              <a:rPr lang="en-US" sz="3200" b="0" i="0" u="none" strike="noStrike" baseline="0" dirty="0">
                <a:latin typeface="Minion3-Regular"/>
              </a:rPr>
              <a:t>“Relevance Marking by the Description of Subject”</a:t>
            </a:r>
            <a:endParaRPr lang="ru-RU" sz="6600" dirty="0"/>
          </a:p>
        </p:txBody>
      </p:sp>
      <p:pic>
        <p:nvPicPr>
          <p:cNvPr id="5" name="Объект 4">
            <a:extLst>
              <a:ext uri="{FF2B5EF4-FFF2-40B4-BE49-F238E27FC236}">
                <a16:creationId xmlns:a16="http://schemas.microsoft.com/office/drawing/2014/main" id="{4ECB7E3D-E7FA-45F8-AAEB-AE5ED8069184}"/>
              </a:ext>
            </a:extLst>
          </p:cNvPr>
          <p:cNvPicPr>
            <a:picLocks noGrp="1" noChangeAspect="1"/>
          </p:cNvPicPr>
          <p:nvPr>
            <p:ph idx="1"/>
          </p:nvPr>
        </p:nvPicPr>
        <p:blipFill>
          <a:blip r:embed="rId2"/>
          <a:stretch>
            <a:fillRect/>
          </a:stretch>
        </p:blipFill>
        <p:spPr>
          <a:xfrm>
            <a:off x="276225" y="1138238"/>
            <a:ext cx="11430000" cy="1616703"/>
          </a:xfrm>
        </p:spPr>
      </p:pic>
      <p:sp>
        <p:nvSpPr>
          <p:cNvPr id="6" name="Объект 2">
            <a:extLst>
              <a:ext uri="{FF2B5EF4-FFF2-40B4-BE49-F238E27FC236}">
                <a16:creationId xmlns:a16="http://schemas.microsoft.com/office/drawing/2014/main" id="{42A684D8-BFA1-4C96-8179-2732E5F1EA11}"/>
              </a:ext>
            </a:extLst>
          </p:cNvPr>
          <p:cNvSpPr txBox="1">
            <a:spLocks/>
          </p:cNvSpPr>
          <p:nvPr/>
        </p:nvSpPr>
        <p:spPr>
          <a:xfrm>
            <a:off x="666750" y="3521075"/>
            <a:ext cx="10515600" cy="23653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Minion3-Regular"/>
              </a:rPr>
              <a:t>not a genre-specific rhetorical structure, but at pragmatic practices with an epistemic function.  The textual practices annotated here are not regarded as ‘moves’ and ‘steps’ constituting a genre </a:t>
            </a:r>
            <a:r>
              <a:rPr lang="en-US" sz="2400" b="1" dirty="0">
                <a:latin typeface="Minion3-Regular"/>
              </a:rPr>
              <a:t>but as linguistic ways of reducing complexity</a:t>
            </a:r>
            <a:r>
              <a:rPr lang="en-US" sz="2400" dirty="0">
                <a:latin typeface="Minion3-Regular"/>
              </a:rPr>
              <a:t>.</a:t>
            </a:r>
          </a:p>
          <a:p>
            <a:pPr marL="0" indent="0">
              <a:buFont typeface="Arial" panose="020B0604020202020204" pitchFamily="34" charset="0"/>
              <a:buNone/>
            </a:pPr>
            <a:endParaRPr lang="en-US" sz="2400" dirty="0">
              <a:latin typeface="Minion3-Regular"/>
            </a:endParaRPr>
          </a:p>
          <a:p>
            <a:r>
              <a:rPr lang="en-US" sz="2400" dirty="0">
                <a:latin typeface="Minion3-Regular"/>
              </a:rPr>
              <a:t>these </a:t>
            </a:r>
            <a:r>
              <a:rPr lang="en-US" sz="2400" b="1" dirty="0">
                <a:latin typeface="Minion3-Regular"/>
              </a:rPr>
              <a:t>textual practices differ from discipline to discipline </a:t>
            </a:r>
            <a:r>
              <a:rPr lang="en-US" sz="2400" dirty="0">
                <a:latin typeface="Minion3-Regular"/>
              </a:rPr>
              <a:t>in the order, density and combination in which they are carried out. The target of our study, hence, is not ‘genre’ but </a:t>
            </a:r>
            <a:r>
              <a:rPr lang="en-US" sz="2400" b="1" dirty="0">
                <a:latin typeface="Minion3-Regular"/>
              </a:rPr>
              <a:t>‘epistemic culture’.</a:t>
            </a:r>
          </a:p>
          <a:p>
            <a:pPr marL="0" indent="0">
              <a:buFont typeface="Arial" panose="020B0604020202020204" pitchFamily="34" charset="0"/>
              <a:buNone/>
            </a:pPr>
            <a:endParaRPr lang="en-US" sz="2400" dirty="0">
              <a:latin typeface="Minion3-Regular"/>
            </a:endParaRPr>
          </a:p>
        </p:txBody>
      </p:sp>
    </p:spTree>
    <p:extLst>
      <p:ext uri="{BB962C8B-B14F-4D97-AF65-F5344CB8AC3E}">
        <p14:creationId xmlns:p14="http://schemas.microsoft.com/office/powerpoint/2010/main" val="364572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DB758C-D0AF-40E7-8033-04A9721DF10F}"/>
              </a:ext>
            </a:extLst>
          </p:cNvPr>
          <p:cNvSpPr>
            <a:spLocks noGrp="1"/>
          </p:cNvSpPr>
          <p:nvPr>
            <p:ph type="title"/>
          </p:nvPr>
        </p:nvSpPr>
        <p:spPr>
          <a:xfrm>
            <a:off x="266700" y="88900"/>
            <a:ext cx="11801475" cy="1325563"/>
          </a:xfrm>
        </p:spPr>
        <p:txBody>
          <a:bodyPr/>
          <a:lstStyle/>
          <a:p>
            <a:r>
              <a:rPr lang="en-US" dirty="0"/>
              <a:t>Data and annotation process: annotation scheme </a:t>
            </a:r>
            <a:endParaRPr lang="ru-RU" dirty="0"/>
          </a:p>
        </p:txBody>
      </p:sp>
      <p:sp>
        <p:nvSpPr>
          <p:cNvPr id="3" name="Объект 2">
            <a:extLst>
              <a:ext uri="{FF2B5EF4-FFF2-40B4-BE49-F238E27FC236}">
                <a16:creationId xmlns:a16="http://schemas.microsoft.com/office/drawing/2014/main" id="{FC28AB1C-EF0C-4AD4-8D1A-97ABC5DD29E5}"/>
              </a:ext>
            </a:extLst>
          </p:cNvPr>
          <p:cNvSpPr>
            <a:spLocks noGrp="1"/>
          </p:cNvSpPr>
          <p:nvPr>
            <p:ph idx="1"/>
          </p:nvPr>
        </p:nvSpPr>
        <p:spPr>
          <a:xfrm>
            <a:off x="266700" y="1606551"/>
            <a:ext cx="11534775" cy="4919662"/>
          </a:xfrm>
        </p:spPr>
        <p:txBody>
          <a:bodyPr>
            <a:normAutofit/>
          </a:bodyPr>
          <a:lstStyle/>
          <a:p>
            <a:pPr marL="0" indent="0" algn="l">
              <a:lnSpc>
                <a:spcPct val="150000"/>
              </a:lnSpc>
              <a:buNone/>
            </a:pPr>
            <a:r>
              <a:rPr lang="en-US" sz="2000" b="0" i="0" u="none" strike="noStrike" baseline="0" dirty="0">
                <a:latin typeface="Minion3-Regular"/>
              </a:rPr>
              <a:t>Under the term ‘heuristic text practices’, we subsume linguistic practices with which scientists and scholars:</a:t>
            </a:r>
          </a:p>
          <a:p>
            <a:pPr marL="0" indent="0" algn="l">
              <a:lnSpc>
                <a:spcPct val="150000"/>
              </a:lnSpc>
              <a:buNone/>
            </a:pPr>
            <a:r>
              <a:rPr lang="en-US" sz="2000" b="0" i="0" u="none" strike="noStrike" baseline="0" dirty="0" err="1">
                <a:latin typeface="Minion3-Regular"/>
              </a:rPr>
              <a:t>i</a:t>
            </a:r>
            <a:r>
              <a:rPr lang="en-US" sz="2000" b="0" i="0" u="none" strike="noStrike" baseline="0" dirty="0">
                <a:latin typeface="Minion3-Regular"/>
              </a:rPr>
              <a:t>. Mark the necessity of studying an object of investigation (“Relevance Marking”);</a:t>
            </a:r>
          </a:p>
          <a:p>
            <a:pPr marL="0" indent="0" algn="l">
              <a:lnSpc>
                <a:spcPct val="150000"/>
              </a:lnSpc>
              <a:buNone/>
            </a:pPr>
            <a:r>
              <a:rPr lang="en-US" sz="2000" b="0" i="0" u="none" strike="noStrike" baseline="0" dirty="0">
                <a:latin typeface="Minion3-Regular"/>
              </a:rPr>
              <a:t>ii. Describe their research objective (“Objective”);</a:t>
            </a:r>
          </a:p>
          <a:p>
            <a:pPr marL="0" indent="0" algn="l">
              <a:lnSpc>
                <a:spcPct val="150000"/>
              </a:lnSpc>
              <a:buNone/>
            </a:pPr>
            <a:r>
              <a:rPr lang="en-US" sz="2000" b="0" i="0" u="none" strike="noStrike" baseline="0" dirty="0">
                <a:latin typeface="Minion3-Regular"/>
              </a:rPr>
              <a:t>iii. Formulate a thesis (“Thesis Formulation”);</a:t>
            </a:r>
          </a:p>
          <a:p>
            <a:pPr marL="0" indent="0" algn="l">
              <a:lnSpc>
                <a:spcPct val="150000"/>
              </a:lnSpc>
              <a:buNone/>
            </a:pPr>
            <a:r>
              <a:rPr lang="en-US" sz="2000" b="0" i="0" u="none" strike="noStrike" baseline="0" dirty="0">
                <a:latin typeface="Minion3-Regular"/>
              </a:rPr>
              <a:t>iv. Define terms (“Definition”);</a:t>
            </a:r>
          </a:p>
          <a:p>
            <a:pPr marL="0" indent="0" algn="l">
              <a:lnSpc>
                <a:spcPct val="150000"/>
              </a:lnSpc>
              <a:buNone/>
            </a:pPr>
            <a:r>
              <a:rPr lang="en-US" sz="2000" b="0" i="0" u="none" strike="noStrike" baseline="0" dirty="0">
                <a:latin typeface="Minion3-Regular"/>
              </a:rPr>
              <a:t>v. Establish causalities and backing assertions by</a:t>
            </a:r>
          </a:p>
          <a:p>
            <a:pPr marL="0" indent="0" algn="l">
              <a:lnSpc>
                <a:spcPct val="150000"/>
              </a:lnSpc>
              <a:buNone/>
            </a:pPr>
            <a:r>
              <a:rPr lang="en-US" sz="2000" b="0" i="0" u="none" strike="noStrike" baseline="0" dirty="0">
                <a:latin typeface="Minion3-Regular"/>
              </a:rPr>
              <a:t>	a. Substantiating a fact (“Reasoning”) or</a:t>
            </a:r>
          </a:p>
          <a:p>
            <a:pPr marL="0" indent="0" algn="l">
              <a:lnSpc>
                <a:spcPct val="150000"/>
              </a:lnSpc>
              <a:buNone/>
            </a:pPr>
            <a:r>
              <a:rPr lang="en-US" sz="2000" b="0" i="0" u="none" strike="noStrike" baseline="0" dirty="0">
                <a:latin typeface="Minion3-Regular"/>
              </a:rPr>
              <a:t>	b. Relying on consensual knowledge with an argument (“Argumentation”).</a:t>
            </a:r>
            <a:endParaRPr lang="ru-RU" sz="3200" dirty="0"/>
          </a:p>
        </p:txBody>
      </p:sp>
    </p:spTree>
    <p:extLst>
      <p:ext uri="{BB962C8B-B14F-4D97-AF65-F5344CB8AC3E}">
        <p14:creationId xmlns:p14="http://schemas.microsoft.com/office/powerpoint/2010/main" val="2181313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016555-68B0-4C47-B7E7-FD38BAD4C2A3}"/>
              </a:ext>
            </a:extLst>
          </p:cNvPr>
          <p:cNvSpPr>
            <a:spLocks noGrp="1"/>
          </p:cNvSpPr>
          <p:nvPr>
            <p:ph type="title"/>
          </p:nvPr>
        </p:nvSpPr>
        <p:spPr>
          <a:xfrm>
            <a:off x="123825" y="365125"/>
            <a:ext cx="11229975" cy="1325563"/>
          </a:xfrm>
        </p:spPr>
        <p:txBody>
          <a:bodyPr/>
          <a:lstStyle/>
          <a:p>
            <a:r>
              <a:rPr lang="en-US" dirty="0"/>
              <a:t>Data and annotation process:</a:t>
            </a:r>
            <a:r>
              <a:rPr lang="ru-RU" dirty="0"/>
              <a:t> </a:t>
            </a:r>
            <a:r>
              <a:rPr lang="en-US" dirty="0"/>
              <a:t>annotation process </a:t>
            </a:r>
            <a:endParaRPr lang="ru-RU" dirty="0"/>
          </a:p>
        </p:txBody>
      </p:sp>
      <p:sp>
        <p:nvSpPr>
          <p:cNvPr id="3" name="Объект 2">
            <a:extLst>
              <a:ext uri="{FF2B5EF4-FFF2-40B4-BE49-F238E27FC236}">
                <a16:creationId xmlns:a16="http://schemas.microsoft.com/office/drawing/2014/main" id="{B829C354-2C9E-4000-8C17-80815FFDA24F}"/>
              </a:ext>
            </a:extLst>
          </p:cNvPr>
          <p:cNvSpPr>
            <a:spLocks noGrp="1"/>
          </p:cNvSpPr>
          <p:nvPr>
            <p:ph idx="1"/>
          </p:nvPr>
        </p:nvSpPr>
        <p:spPr/>
        <p:txBody>
          <a:bodyPr>
            <a:normAutofit lnSpcReduction="10000"/>
          </a:bodyPr>
          <a:lstStyle/>
          <a:p>
            <a:r>
              <a:rPr lang="en-US" dirty="0"/>
              <a:t>Preliminary annotation scheme (optimized during the course of project);</a:t>
            </a:r>
          </a:p>
          <a:p>
            <a:r>
              <a:rPr lang="en-US" dirty="0"/>
              <a:t>1</a:t>
            </a:r>
            <a:r>
              <a:rPr lang="en-US" baseline="30000" dirty="0"/>
              <a:t>st</a:t>
            </a:r>
            <a:r>
              <a:rPr lang="en-US" dirty="0"/>
              <a:t> annotation by the authors, then – 3 trained student assistants annotated the entire pilot corpus; </a:t>
            </a:r>
          </a:p>
          <a:p>
            <a:r>
              <a:rPr lang="en-US" dirty="0"/>
              <a:t>Double annotation of some of the texts; other texts – by 1 or 3 expert annotators;</a:t>
            </a:r>
          </a:p>
          <a:p>
            <a:pPr algn="l"/>
            <a:r>
              <a:rPr lang="en-US" b="0" i="0" u="none" strike="noStrike" baseline="0" dirty="0">
                <a:latin typeface="Minion3-Regular"/>
              </a:rPr>
              <a:t>Cases of doubt and differentiations of categories were discussed at regular team meetings; </a:t>
            </a:r>
          </a:p>
          <a:p>
            <a:pPr algn="l"/>
            <a:r>
              <a:rPr lang="en-US" dirty="0">
                <a:latin typeface="Minion3-Regular"/>
              </a:rPr>
              <a:t>Last version of the annotations – controlled and corrected by the authors </a:t>
            </a:r>
            <a:endParaRPr lang="ru-RU" dirty="0"/>
          </a:p>
        </p:txBody>
      </p:sp>
    </p:spTree>
    <p:extLst>
      <p:ext uri="{BB962C8B-B14F-4D97-AF65-F5344CB8AC3E}">
        <p14:creationId xmlns:p14="http://schemas.microsoft.com/office/powerpoint/2010/main" val="2085963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C84618-0C6A-4072-9924-F3A5009920DA}"/>
              </a:ext>
            </a:extLst>
          </p:cNvPr>
          <p:cNvSpPr>
            <a:spLocks noGrp="1"/>
          </p:cNvSpPr>
          <p:nvPr>
            <p:ph type="title"/>
          </p:nvPr>
        </p:nvSpPr>
        <p:spPr>
          <a:xfrm>
            <a:off x="123825" y="365125"/>
            <a:ext cx="11906250" cy="1325563"/>
          </a:xfrm>
        </p:spPr>
        <p:txBody>
          <a:bodyPr/>
          <a:lstStyle/>
          <a:p>
            <a:r>
              <a:rPr lang="en-US" dirty="0"/>
              <a:t>Data and annotation process: inter-annotator agreement </a:t>
            </a:r>
            <a:endParaRPr lang="ru-RU" dirty="0"/>
          </a:p>
        </p:txBody>
      </p:sp>
      <p:sp>
        <p:nvSpPr>
          <p:cNvPr id="3" name="Объект 2">
            <a:extLst>
              <a:ext uri="{FF2B5EF4-FFF2-40B4-BE49-F238E27FC236}">
                <a16:creationId xmlns:a16="http://schemas.microsoft.com/office/drawing/2014/main" id="{D759C8C4-ABED-4274-80BE-B663C483EDCE}"/>
              </a:ext>
            </a:extLst>
          </p:cNvPr>
          <p:cNvSpPr>
            <a:spLocks noGrp="1"/>
          </p:cNvSpPr>
          <p:nvPr>
            <p:ph idx="1"/>
          </p:nvPr>
        </p:nvSpPr>
        <p:spPr>
          <a:xfrm>
            <a:off x="476250" y="2035175"/>
            <a:ext cx="10515600" cy="4351338"/>
          </a:xfrm>
        </p:spPr>
        <p:txBody>
          <a:bodyPr>
            <a:normAutofit/>
          </a:bodyPr>
          <a:lstStyle/>
          <a:p>
            <a:pPr marL="0" indent="0" algn="l">
              <a:buNone/>
            </a:pPr>
            <a:r>
              <a:rPr lang="en-US" b="0" i="0" u="none" strike="noStrike" baseline="0" dirty="0">
                <a:latin typeface="Minion3-Regular"/>
              </a:rPr>
              <a:t>Based on the 26 documents that were annotated twice, we measure inter</a:t>
            </a:r>
            <a:r>
              <a:rPr lang="ru-RU" b="0" i="0" u="none" strike="noStrike" baseline="0" dirty="0">
                <a:latin typeface="Minion3-Regular"/>
              </a:rPr>
              <a:t>-</a:t>
            </a:r>
            <a:r>
              <a:rPr lang="en-US" b="0" i="0" u="none" strike="noStrike" baseline="0" dirty="0">
                <a:latin typeface="Minion3-Regular"/>
              </a:rPr>
              <a:t>annotator</a:t>
            </a:r>
            <a:r>
              <a:rPr lang="en-US" dirty="0">
                <a:latin typeface="Minion3-Regular"/>
              </a:rPr>
              <a:t> </a:t>
            </a:r>
            <a:r>
              <a:rPr lang="en-US" b="0" i="0" u="none" strike="noStrike" baseline="0" dirty="0">
                <a:latin typeface="Minion3-Regular"/>
              </a:rPr>
              <a:t>agreement using </a:t>
            </a:r>
            <a:r>
              <a:rPr lang="en-US" b="1" i="0" u="sng" strike="noStrike" baseline="0" dirty="0">
                <a:latin typeface="Minion3-Regular"/>
              </a:rPr>
              <a:t>Cohen’s Kappa</a:t>
            </a:r>
            <a:r>
              <a:rPr lang="en-US" b="0" i="0" u="none" strike="noStrike" baseline="0" dirty="0">
                <a:latin typeface="Minion3-Regular"/>
              </a:rPr>
              <a:t>. </a:t>
            </a:r>
          </a:p>
          <a:p>
            <a:pPr marL="0" indent="0" algn="l">
              <a:buNone/>
            </a:pPr>
            <a:endParaRPr lang="en-US" sz="4000" dirty="0">
              <a:latin typeface="Minion3-Regular"/>
            </a:endParaRPr>
          </a:p>
          <a:p>
            <a:pPr marL="0" indent="0" algn="l">
              <a:buNone/>
            </a:pPr>
            <a:r>
              <a:rPr lang="en-US" sz="2400" b="0" i="0" u="none" strike="noStrike" baseline="0" dirty="0">
                <a:solidFill>
                  <a:schemeClr val="bg2">
                    <a:lumMod val="75000"/>
                  </a:schemeClr>
                </a:solidFill>
                <a:latin typeface="Minion3-Regular"/>
              </a:rPr>
              <a:t>Cohen’s Kappa (ĸ) is an evaluation measure of annotator agreement which expresses a relationship between the expected coincidence and the actual observed match.</a:t>
            </a:r>
            <a:endParaRPr lang="ru-RU" sz="4800" dirty="0">
              <a:solidFill>
                <a:schemeClr val="bg2">
                  <a:lumMod val="75000"/>
                </a:schemeClr>
              </a:solidFill>
            </a:endParaRPr>
          </a:p>
        </p:txBody>
      </p:sp>
    </p:spTree>
    <p:extLst>
      <p:ext uri="{BB962C8B-B14F-4D97-AF65-F5344CB8AC3E}">
        <p14:creationId xmlns:p14="http://schemas.microsoft.com/office/powerpoint/2010/main" val="4071590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F62042-A0AD-4D05-A64B-7A42F30B0D9E}"/>
              </a:ext>
            </a:extLst>
          </p:cNvPr>
          <p:cNvSpPr>
            <a:spLocks noGrp="1"/>
          </p:cNvSpPr>
          <p:nvPr>
            <p:ph type="title"/>
          </p:nvPr>
        </p:nvSpPr>
        <p:spPr>
          <a:xfrm>
            <a:off x="1266825" y="0"/>
            <a:ext cx="10515600" cy="1325563"/>
          </a:xfrm>
        </p:spPr>
        <p:txBody>
          <a:bodyPr/>
          <a:lstStyle/>
          <a:p>
            <a:r>
              <a:rPr lang="en-US" dirty="0"/>
              <a:t>Distributions: general observations </a:t>
            </a:r>
            <a:endParaRPr lang="ru-RU" dirty="0"/>
          </a:p>
        </p:txBody>
      </p:sp>
      <p:pic>
        <p:nvPicPr>
          <p:cNvPr id="5" name="Рисунок 4">
            <a:extLst>
              <a:ext uri="{FF2B5EF4-FFF2-40B4-BE49-F238E27FC236}">
                <a16:creationId xmlns:a16="http://schemas.microsoft.com/office/drawing/2014/main" id="{12BEB44A-FFCE-475F-A22F-254139C27D81}"/>
              </a:ext>
            </a:extLst>
          </p:cNvPr>
          <p:cNvPicPr>
            <a:picLocks noChangeAspect="1"/>
          </p:cNvPicPr>
          <p:nvPr/>
        </p:nvPicPr>
        <p:blipFill>
          <a:blip r:embed="rId2"/>
          <a:stretch>
            <a:fillRect/>
          </a:stretch>
        </p:blipFill>
        <p:spPr>
          <a:xfrm>
            <a:off x="219076" y="1160199"/>
            <a:ext cx="8582975" cy="5354902"/>
          </a:xfrm>
          <a:prstGeom prst="rect">
            <a:avLst/>
          </a:prstGeom>
        </p:spPr>
      </p:pic>
      <p:sp>
        <p:nvSpPr>
          <p:cNvPr id="6" name="TextBox 5">
            <a:extLst>
              <a:ext uri="{FF2B5EF4-FFF2-40B4-BE49-F238E27FC236}">
                <a16:creationId xmlns:a16="http://schemas.microsoft.com/office/drawing/2014/main" id="{8C374EB2-FAE4-4B04-AFFD-A72DE9EF845B}"/>
              </a:ext>
            </a:extLst>
          </p:cNvPr>
          <p:cNvSpPr txBox="1"/>
          <p:nvPr/>
        </p:nvSpPr>
        <p:spPr>
          <a:xfrm>
            <a:off x="8802051" y="5097636"/>
            <a:ext cx="3390899" cy="1200329"/>
          </a:xfrm>
          <a:prstGeom prst="rect">
            <a:avLst/>
          </a:prstGeom>
          <a:noFill/>
        </p:spPr>
        <p:txBody>
          <a:bodyPr wrap="square" rtlCol="0">
            <a:spAutoFit/>
          </a:bodyPr>
          <a:lstStyle/>
          <a:p>
            <a:pPr algn="l"/>
            <a:r>
              <a:rPr lang="en-US" sz="1800" b="0" i="0" u="none" strike="noStrike" baseline="0" dirty="0">
                <a:latin typeface="Minion3-Regular"/>
              </a:rPr>
              <a:t>Distribution of labels within the different faculties </a:t>
            </a:r>
          </a:p>
          <a:p>
            <a:pPr algn="l"/>
            <a:r>
              <a:rPr lang="en-US" sz="1800" b="0" i="0" u="none" strike="noStrike" baseline="0" dirty="0">
                <a:latin typeface="Minion3-Regular"/>
              </a:rPr>
              <a:t>(complete dataset) </a:t>
            </a:r>
          </a:p>
          <a:p>
            <a:pPr algn="l"/>
            <a:r>
              <a:rPr lang="en-US" sz="1800" b="0" i="0" u="none" strike="noStrike" baseline="0" dirty="0">
                <a:latin typeface="Minion3-Regular"/>
              </a:rPr>
              <a:t>In</a:t>
            </a:r>
            <a:r>
              <a:rPr lang="en-US" dirty="0">
                <a:latin typeface="Minion3-Regular"/>
              </a:rPr>
              <a:t> </a:t>
            </a:r>
            <a:r>
              <a:rPr lang="en-US" sz="1800" b="0" i="0" u="none" strike="noStrike" baseline="0" dirty="0">
                <a:latin typeface="Minion3-Regular"/>
              </a:rPr>
              <a:t>percentage, annotation level 0</a:t>
            </a:r>
            <a:endParaRPr lang="ru-RU" dirty="0"/>
          </a:p>
        </p:txBody>
      </p:sp>
    </p:spTree>
    <p:extLst>
      <p:ext uri="{BB962C8B-B14F-4D97-AF65-F5344CB8AC3E}">
        <p14:creationId xmlns:p14="http://schemas.microsoft.com/office/powerpoint/2010/main" val="1583000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44F517-490F-4A0D-8F89-003BFA8B8D67}"/>
              </a:ext>
            </a:extLst>
          </p:cNvPr>
          <p:cNvSpPr>
            <a:spLocks noGrp="1"/>
          </p:cNvSpPr>
          <p:nvPr>
            <p:ph type="title"/>
          </p:nvPr>
        </p:nvSpPr>
        <p:spPr/>
        <p:txBody>
          <a:bodyPr/>
          <a:lstStyle/>
          <a:p>
            <a:r>
              <a:rPr lang="en-US" dirty="0"/>
              <a:t>Distributions: general observations </a:t>
            </a:r>
            <a:endParaRPr lang="ru-RU" dirty="0"/>
          </a:p>
        </p:txBody>
      </p:sp>
      <p:sp>
        <p:nvSpPr>
          <p:cNvPr id="3" name="Объект 2">
            <a:extLst>
              <a:ext uri="{FF2B5EF4-FFF2-40B4-BE49-F238E27FC236}">
                <a16:creationId xmlns:a16="http://schemas.microsoft.com/office/drawing/2014/main" id="{C98C56B4-5F10-40F5-86C8-D49D6788355A}"/>
              </a:ext>
            </a:extLst>
          </p:cNvPr>
          <p:cNvSpPr>
            <a:spLocks noGrp="1"/>
          </p:cNvSpPr>
          <p:nvPr>
            <p:ph idx="1"/>
          </p:nvPr>
        </p:nvSpPr>
        <p:spPr>
          <a:xfrm>
            <a:off x="838200" y="1856105"/>
            <a:ext cx="10515600" cy="4351338"/>
          </a:xfrm>
        </p:spPr>
        <p:txBody>
          <a:bodyPr>
            <a:normAutofit/>
          </a:bodyPr>
          <a:lstStyle/>
          <a:p>
            <a:r>
              <a:rPr lang="en-US" sz="2400" b="0" i="0" u="none" strike="noStrike" baseline="0" dirty="0">
                <a:latin typeface="Minion3-Regular"/>
              </a:rPr>
              <a:t>The main text routines have the function of marking the relevance of the research topic and giving an outlook on the approach and the associated objectives.</a:t>
            </a:r>
            <a:br>
              <a:rPr lang="en-US" sz="2400" b="0" i="0" u="none" strike="noStrike" baseline="0" dirty="0">
                <a:latin typeface="Minion3-Regular"/>
              </a:rPr>
            </a:br>
            <a:endParaRPr lang="en-US" sz="2400" b="0" i="0" u="none" strike="noStrike" baseline="0" dirty="0">
              <a:latin typeface="Minion3-Regular"/>
            </a:endParaRPr>
          </a:p>
          <a:p>
            <a:pPr algn="l"/>
            <a:r>
              <a:rPr lang="en-US" sz="2400" b="0" i="0" u="none" strike="noStrike" baseline="0" dirty="0">
                <a:latin typeface="Minion3-Regular"/>
              </a:rPr>
              <a:t>thesis formulations, definitions, and backings of assertions are often to be found only at one single point in the introduction, to which the relevance marking leads or which is the starting point for the formulation of objectives.</a:t>
            </a:r>
            <a:endParaRPr lang="ru-RU" sz="4400" dirty="0"/>
          </a:p>
        </p:txBody>
      </p:sp>
    </p:spTree>
    <p:extLst>
      <p:ext uri="{BB962C8B-B14F-4D97-AF65-F5344CB8AC3E}">
        <p14:creationId xmlns:p14="http://schemas.microsoft.com/office/powerpoint/2010/main" val="16216778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CB8379AB-00E2-4577-8A04-F119B2C583B1}"/>
              </a:ext>
            </a:extLst>
          </p:cNvPr>
          <p:cNvPicPr>
            <a:picLocks noChangeAspect="1"/>
          </p:cNvPicPr>
          <p:nvPr/>
        </p:nvPicPr>
        <p:blipFill>
          <a:blip r:embed="rId2"/>
          <a:stretch>
            <a:fillRect/>
          </a:stretch>
        </p:blipFill>
        <p:spPr>
          <a:xfrm>
            <a:off x="1085850" y="261937"/>
            <a:ext cx="10020300" cy="6334125"/>
          </a:xfrm>
          <a:prstGeom prst="rect">
            <a:avLst/>
          </a:prstGeom>
        </p:spPr>
      </p:pic>
    </p:spTree>
    <p:extLst>
      <p:ext uri="{BB962C8B-B14F-4D97-AF65-F5344CB8AC3E}">
        <p14:creationId xmlns:p14="http://schemas.microsoft.com/office/powerpoint/2010/main" val="28818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5F2A5699-276A-42E8-8B8A-5EDF6D1482CB}"/>
              </a:ext>
            </a:extLst>
          </p:cNvPr>
          <p:cNvPicPr>
            <a:picLocks noChangeAspect="1"/>
          </p:cNvPicPr>
          <p:nvPr/>
        </p:nvPicPr>
        <p:blipFill>
          <a:blip r:embed="rId2"/>
          <a:stretch>
            <a:fillRect/>
          </a:stretch>
        </p:blipFill>
        <p:spPr>
          <a:xfrm>
            <a:off x="1062037" y="123825"/>
            <a:ext cx="10067925" cy="6610350"/>
          </a:xfrm>
          <a:prstGeom prst="rect">
            <a:avLst/>
          </a:prstGeom>
        </p:spPr>
      </p:pic>
    </p:spTree>
    <p:extLst>
      <p:ext uri="{BB962C8B-B14F-4D97-AF65-F5344CB8AC3E}">
        <p14:creationId xmlns:p14="http://schemas.microsoft.com/office/powerpoint/2010/main" val="273001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40FE34-8039-4B7B-9FE0-1E6B2A822886}"/>
              </a:ext>
            </a:extLst>
          </p:cNvPr>
          <p:cNvSpPr>
            <a:spLocks noGrp="1"/>
          </p:cNvSpPr>
          <p:nvPr>
            <p:ph type="title"/>
          </p:nvPr>
        </p:nvSpPr>
        <p:spPr/>
        <p:txBody>
          <a:bodyPr/>
          <a:lstStyle/>
          <a:p>
            <a:r>
              <a:rPr lang="en-US" dirty="0"/>
              <a:t>Aim of this paper </a:t>
            </a:r>
            <a:endParaRPr lang="ru-RU" dirty="0"/>
          </a:p>
        </p:txBody>
      </p:sp>
      <p:sp>
        <p:nvSpPr>
          <p:cNvPr id="3" name="Объект 2">
            <a:extLst>
              <a:ext uri="{FF2B5EF4-FFF2-40B4-BE49-F238E27FC236}">
                <a16:creationId xmlns:a16="http://schemas.microsoft.com/office/drawing/2014/main" id="{3B698E76-9F08-4562-8659-0BFC29E134FD}"/>
              </a:ext>
            </a:extLst>
          </p:cNvPr>
          <p:cNvSpPr>
            <a:spLocks noGrp="1"/>
          </p:cNvSpPr>
          <p:nvPr>
            <p:ph idx="1"/>
          </p:nvPr>
        </p:nvSpPr>
        <p:spPr/>
        <p:txBody>
          <a:bodyPr>
            <a:normAutofit lnSpcReduction="10000"/>
          </a:bodyPr>
          <a:lstStyle/>
          <a:p>
            <a:pPr algn="l">
              <a:buFontTx/>
              <a:buChar char="-"/>
            </a:pPr>
            <a:r>
              <a:rPr lang="en-US" sz="3200" b="0" i="0" u="none" strike="noStrike" baseline="0" dirty="0">
                <a:latin typeface="Minion3-Regular"/>
              </a:rPr>
              <a:t>to detect heuristic textual practices in academic discourse across various scientific disciplines</a:t>
            </a:r>
          </a:p>
          <a:p>
            <a:pPr marL="0" indent="0" algn="l">
              <a:buNone/>
            </a:pPr>
            <a:endParaRPr lang="en-US" sz="1800" dirty="0">
              <a:latin typeface="Minion3-Regular"/>
            </a:endParaRPr>
          </a:p>
          <a:p>
            <a:pPr marL="0" indent="0" algn="l">
              <a:buNone/>
            </a:pPr>
            <a:endParaRPr lang="en-US" b="0" i="0" u="none" strike="noStrike" baseline="0" dirty="0">
              <a:solidFill>
                <a:schemeClr val="bg2">
                  <a:lumMod val="75000"/>
                </a:schemeClr>
              </a:solidFill>
              <a:latin typeface="Minion3-Regular"/>
            </a:endParaRPr>
          </a:p>
          <a:p>
            <a:pPr marL="0" indent="0" algn="l">
              <a:buNone/>
            </a:pPr>
            <a:r>
              <a:rPr lang="en-US" b="0" i="0" u="none" strike="noStrike" baseline="0" dirty="0">
                <a:solidFill>
                  <a:schemeClr val="bg2">
                    <a:lumMod val="75000"/>
                  </a:schemeClr>
                </a:solidFill>
                <a:latin typeface="Minion3-Regular"/>
              </a:rPr>
              <a:t>Heuristic textual practices are linguistic implementations of decision routines in research processes</a:t>
            </a:r>
            <a:r>
              <a:rPr lang="en-US" dirty="0">
                <a:solidFill>
                  <a:schemeClr val="bg2">
                    <a:lumMod val="75000"/>
                  </a:schemeClr>
                </a:solidFill>
                <a:latin typeface="Minion3-Regular"/>
              </a:rPr>
              <a:t> (reduce complexity, conceptually shape a research topic, contextualize it in academic discourse): </a:t>
            </a:r>
          </a:p>
          <a:p>
            <a:pPr marL="0" indent="0" algn="l">
              <a:buNone/>
            </a:pPr>
            <a:r>
              <a:rPr lang="en-US" dirty="0">
                <a:solidFill>
                  <a:schemeClr val="bg2">
                    <a:lumMod val="75000"/>
                  </a:schemeClr>
                </a:solidFill>
                <a:latin typeface="Minion3-Regular"/>
              </a:rPr>
              <a:t>“highlighting the relevance of a research topic”</a:t>
            </a:r>
          </a:p>
          <a:p>
            <a:pPr marL="0" indent="0" algn="l">
              <a:buNone/>
            </a:pPr>
            <a:r>
              <a:rPr lang="en-US" dirty="0">
                <a:solidFill>
                  <a:schemeClr val="bg2">
                    <a:lumMod val="75000"/>
                  </a:schemeClr>
                </a:solidFill>
                <a:latin typeface="Minion3-Regular"/>
              </a:rPr>
              <a:t>“defining a concept”</a:t>
            </a:r>
          </a:p>
          <a:p>
            <a:pPr marL="0" indent="0" algn="l">
              <a:buNone/>
            </a:pPr>
            <a:r>
              <a:rPr lang="en-US" dirty="0">
                <a:solidFill>
                  <a:schemeClr val="bg2">
                    <a:lumMod val="75000"/>
                  </a:schemeClr>
                </a:solidFill>
                <a:latin typeface="Minion3-Regular"/>
              </a:rPr>
              <a:t>“supporting a statement argumentatively” </a:t>
            </a:r>
            <a:endParaRPr lang="en-US" dirty="0">
              <a:latin typeface="Minion3-Regular"/>
            </a:endParaRPr>
          </a:p>
        </p:txBody>
      </p:sp>
    </p:spTree>
    <p:extLst>
      <p:ext uri="{BB962C8B-B14F-4D97-AF65-F5344CB8AC3E}">
        <p14:creationId xmlns:p14="http://schemas.microsoft.com/office/powerpoint/2010/main" val="1434828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5E4F7D-C63F-4954-AE26-B73D4BF310FF}"/>
              </a:ext>
            </a:extLst>
          </p:cNvPr>
          <p:cNvSpPr>
            <a:spLocks noGrp="1"/>
          </p:cNvSpPr>
          <p:nvPr>
            <p:ph type="title"/>
          </p:nvPr>
        </p:nvSpPr>
        <p:spPr/>
        <p:txBody>
          <a:bodyPr/>
          <a:lstStyle/>
          <a:p>
            <a:r>
              <a:rPr lang="en-US" dirty="0"/>
              <a:t>Corpus approaches to academic discourse: </a:t>
            </a:r>
            <a:r>
              <a:rPr lang="ru-RU" dirty="0"/>
              <a:t>библиография </a:t>
            </a:r>
          </a:p>
        </p:txBody>
      </p:sp>
      <p:sp>
        <p:nvSpPr>
          <p:cNvPr id="3" name="Объект 2">
            <a:extLst>
              <a:ext uri="{FF2B5EF4-FFF2-40B4-BE49-F238E27FC236}">
                <a16:creationId xmlns:a16="http://schemas.microsoft.com/office/drawing/2014/main" id="{FCC4ED32-B063-40C6-9BDD-9CD2D55BB582}"/>
              </a:ext>
            </a:extLst>
          </p:cNvPr>
          <p:cNvSpPr>
            <a:spLocks noGrp="1"/>
          </p:cNvSpPr>
          <p:nvPr>
            <p:ph idx="1"/>
          </p:nvPr>
        </p:nvSpPr>
        <p:spPr/>
        <p:txBody>
          <a:bodyPr>
            <a:normAutofit lnSpcReduction="10000"/>
          </a:bodyPr>
          <a:lstStyle/>
          <a:p>
            <a:r>
              <a:rPr lang="en-US" dirty="0"/>
              <a:t>CARS model (Create a Research Space) of Swales (Swales 1990:141, originally published in 1981) – the definition of “moves”</a:t>
            </a:r>
            <a:r>
              <a:rPr lang="ru-RU" dirty="0"/>
              <a:t> (</a:t>
            </a:r>
            <a:r>
              <a:rPr lang="en-US" dirty="0"/>
              <a:t>content-related &amp; functional elements of the introduction) </a:t>
            </a:r>
          </a:p>
          <a:p>
            <a:r>
              <a:rPr lang="en-US" dirty="0" err="1"/>
              <a:t>Cotos</a:t>
            </a:r>
            <a:r>
              <a:rPr lang="en-US" dirty="0"/>
              <a:t> et. al.(2017:90-106): a model for rhetorical composition of research article methods sections </a:t>
            </a:r>
          </a:p>
          <a:p>
            <a:r>
              <a:rPr lang="en-US" dirty="0" err="1"/>
              <a:t>Kanoksilapatham</a:t>
            </a:r>
            <a:r>
              <a:rPr lang="en-US" dirty="0"/>
              <a:t> (2005, 2007): a coding-</a:t>
            </a:r>
            <a:r>
              <a:rPr lang="en-US" dirty="0" err="1"/>
              <a:t>sheme</a:t>
            </a:r>
            <a:r>
              <a:rPr lang="en-US" dirty="0"/>
              <a:t> of moves and steps representing the rhetorical structure of four sections – introduction, methods, results and discussion  - in biochemistry research articles </a:t>
            </a:r>
          </a:p>
          <a:p>
            <a:r>
              <a:rPr lang="en-US" dirty="0"/>
              <a:t>Burton (2002): further differentiates the categories of the CARS model and follow-on models, supplementing them with further categories + he examines these ‘moves’ not only in introduction</a:t>
            </a:r>
          </a:p>
        </p:txBody>
      </p:sp>
    </p:spTree>
    <p:extLst>
      <p:ext uri="{BB962C8B-B14F-4D97-AF65-F5344CB8AC3E}">
        <p14:creationId xmlns:p14="http://schemas.microsoft.com/office/powerpoint/2010/main" val="1634733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D7EDA5-B028-4560-8618-3CF02F1D27D0}"/>
              </a:ext>
            </a:extLst>
          </p:cNvPr>
          <p:cNvSpPr>
            <a:spLocks noGrp="1"/>
          </p:cNvSpPr>
          <p:nvPr>
            <p:ph type="title"/>
          </p:nvPr>
        </p:nvSpPr>
        <p:spPr/>
        <p:txBody>
          <a:bodyPr/>
          <a:lstStyle/>
          <a:p>
            <a:r>
              <a:rPr lang="en-US" dirty="0"/>
              <a:t>Corpus approaches to academic discourse: </a:t>
            </a:r>
            <a:r>
              <a:rPr lang="ru-RU" dirty="0"/>
              <a:t>библиография </a:t>
            </a:r>
          </a:p>
        </p:txBody>
      </p:sp>
      <p:sp>
        <p:nvSpPr>
          <p:cNvPr id="3" name="Объект 2">
            <a:extLst>
              <a:ext uri="{FF2B5EF4-FFF2-40B4-BE49-F238E27FC236}">
                <a16:creationId xmlns:a16="http://schemas.microsoft.com/office/drawing/2014/main" id="{C86EAFF2-61FC-433A-A055-51EC140F4DA9}"/>
              </a:ext>
            </a:extLst>
          </p:cNvPr>
          <p:cNvSpPr>
            <a:spLocks noGrp="1"/>
          </p:cNvSpPr>
          <p:nvPr>
            <p:ph idx="1"/>
          </p:nvPr>
        </p:nvSpPr>
        <p:spPr/>
        <p:txBody>
          <a:bodyPr/>
          <a:lstStyle/>
          <a:p>
            <a:r>
              <a:rPr lang="en-US" dirty="0"/>
              <a:t>Bhatia (2002:21): describes genres as “reflections of disciplinary cultures” </a:t>
            </a:r>
          </a:p>
          <a:p>
            <a:r>
              <a:rPr lang="en-US" dirty="0"/>
              <a:t>Thompson (2016): analyses the use of certain types of words in academic discourse, such as modal verbs or abstract nouns</a:t>
            </a:r>
          </a:p>
          <a:p>
            <a:pPr marL="0" indent="0">
              <a:buNone/>
            </a:pPr>
            <a:r>
              <a:rPr lang="en-US" dirty="0"/>
              <a:t> </a:t>
            </a:r>
            <a:endParaRPr lang="ru-RU" dirty="0"/>
          </a:p>
        </p:txBody>
      </p:sp>
    </p:spTree>
    <p:extLst>
      <p:ext uri="{BB962C8B-B14F-4D97-AF65-F5344CB8AC3E}">
        <p14:creationId xmlns:p14="http://schemas.microsoft.com/office/powerpoint/2010/main" val="3288561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4009EE-C579-4A04-ADAF-48338887FCA3}"/>
              </a:ext>
            </a:extLst>
          </p:cNvPr>
          <p:cNvSpPr>
            <a:spLocks noGrp="1"/>
          </p:cNvSpPr>
          <p:nvPr>
            <p:ph type="title"/>
          </p:nvPr>
        </p:nvSpPr>
        <p:spPr>
          <a:xfrm>
            <a:off x="909320" y="2766218"/>
            <a:ext cx="10515600" cy="1325563"/>
          </a:xfrm>
        </p:spPr>
        <p:txBody>
          <a:bodyPr>
            <a:normAutofit fontScale="90000"/>
          </a:bodyPr>
          <a:lstStyle/>
          <a:p>
            <a:pPr algn="ctr"/>
            <a:r>
              <a:rPr lang="en-US" b="0" i="0" dirty="0">
                <a:solidFill>
                  <a:srgbClr val="505050"/>
                </a:solidFill>
                <a:effectLst/>
                <a:latin typeface="NexusSerif"/>
              </a:rPr>
              <a:t>Building a semantically annotated corpus </a:t>
            </a:r>
            <a:br>
              <a:rPr lang="en-US" b="0" i="0" dirty="0">
                <a:solidFill>
                  <a:srgbClr val="505050"/>
                </a:solidFill>
                <a:effectLst/>
                <a:latin typeface="NexusSerif"/>
              </a:rPr>
            </a:br>
            <a:r>
              <a:rPr lang="en-US" b="0" i="0" dirty="0">
                <a:solidFill>
                  <a:srgbClr val="505050"/>
                </a:solidFill>
                <a:effectLst/>
                <a:latin typeface="NexusSerif"/>
              </a:rPr>
              <a:t>of clinical texts</a:t>
            </a:r>
            <a:br>
              <a:rPr lang="en-US" b="0" i="0" dirty="0">
                <a:solidFill>
                  <a:srgbClr val="505050"/>
                </a:solidFill>
                <a:effectLst/>
                <a:latin typeface="NexusSerif"/>
              </a:rPr>
            </a:br>
            <a:endParaRPr lang="ru-RU" dirty="0"/>
          </a:p>
        </p:txBody>
      </p:sp>
      <p:sp>
        <p:nvSpPr>
          <p:cNvPr id="3" name="Объект 2">
            <a:extLst>
              <a:ext uri="{FF2B5EF4-FFF2-40B4-BE49-F238E27FC236}">
                <a16:creationId xmlns:a16="http://schemas.microsoft.com/office/drawing/2014/main" id="{98DD37AF-A964-4389-8C7C-142B090168E2}"/>
              </a:ext>
            </a:extLst>
          </p:cNvPr>
          <p:cNvSpPr>
            <a:spLocks noGrp="1"/>
          </p:cNvSpPr>
          <p:nvPr>
            <p:ph idx="1"/>
          </p:nvPr>
        </p:nvSpPr>
        <p:spPr>
          <a:xfrm>
            <a:off x="1010920" y="4941888"/>
            <a:ext cx="10515600" cy="1204912"/>
          </a:xfrm>
        </p:spPr>
        <p:txBody>
          <a:bodyPr/>
          <a:lstStyle/>
          <a:p>
            <a:pPr marL="0" indent="0">
              <a:buNone/>
            </a:pPr>
            <a:r>
              <a:rPr lang="en-US" dirty="0">
                <a:hlinkClick r:id="rId2"/>
              </a:rPr>
              <a:t>https://www.sciencedirect.com/science/article/pii/S1532046409000069</a:t>
            </a:r>
            <a:r>
              <a:rPr lang="en-US" dirty="0"/>
              <a:t> </a:t>
            </a:r>
            <a:endParaRPr lang="ru-RU" dirty="0"/>
          </a:p>
        </p:txBody>
      </p:sp>
    </p:spTree>
    <p:extLst>
      <p:ext uri="{BB962C8B-B14F-4D97-AF65-F5344CB8AC3E}">
        <p14:creationId xmlns:p14="http://schemas.microsoft.com/office/powerpoint/2010/main" val="1550813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4B752E-7437-4D95-8F36-4D7F62AC93BF}"/>
              </a:ext>
            </a:extLst>
          </p:cNvPr>
          <p:cNvSpPr>
            <a:spLocks noGrp="1"/>
          </p:cNvSpPr>
          <p:nvPr>
            <p:ph type="title"/>
          </p:nvPr>
        </p:nvSpPr>
        <p:spPr>
          <a:xfrm>
            <a:off x="267335" y="18255"/>
            <a:ext cx="10515600" cy="1325563"/>
          </a:xfrm>
        </p:spPr>
        <p:txBody>
          <a:bodyPr/>
          <a:lstStyle/>
          <a:p>
            <a:r>
              <a:rPr lang="ru-RU" dirty="0"/>
              <a:t>Давайте посмотрим на наши теги </a:t>
            </a:r>
          </a:p>
        </p:txBody>
      </p:sp>
      <p:sp>
        <p:nvSpPr>
          <p:cNvPr id="3" name="Объект 2">
            <a:extLst>
              <a:ext uri="{FF2B5EF4-FFF2-40B4-BE49-F238E27FC236}">
                <a16:creationId xmlns:a16="http://schemas.microsoft.com/office/drawing/2014/main" id="{F1FADB41-3161-4C39-A51D-0BF17438E310}"/>
              </a:ext>
            </a:extLst>
          </p:cNvPr>
          <p:cNvSpPr>
            <a:spLocks noGrp="1"/>
          </p:cNvSpPr>
          <p:nvPr>
            <p:ph idx="1"/>
          </p:nvPr>
        </p:nvSpPr>
        <p:spPr>
          <a:xfrm>
            <a:off x="267335" y="1343818"/>
            <a:ext cx="11657330" cy="5402422"/>
          </a:xfrm>
        </p:spPr>
        <p:txBody>
          <a:bodyPr>
            <a:normAutofit/>
          </a:bodyPr>
          <a:lstStyle/>
          <a:p>
            <a:pPr marL="0" indent="0">
              <a:buNone/>
            </a:pPr>
            <a:r>
              <a:rPr lang="en-US" dirty="0">
                <a:hlinkClick r:id="rId3"/>
              </a:rPr>
              <a:t>https://docs.google.com/document/d/1FWiLnvIKYgQLEr0aqg1rWjRgmwCKBwkS/edit</a:t>
            </a:r>
            <a:r>
              <a:rPr lang="ru-RU" dirty="0"/>
              <a:t> </a:t>
            </a:r>
          </a:p>
          <a:p>
            <a:pPr marL="0" indent="0">
              <a:buNone/>
            </a:pPr>
            <a:endParaRPr lang="ru-RU" dirty="0"/>
          </a:p>
          <a:p>
            <a:pPr marL="514350" indent="-514350">
              <a:buAutoNum type="arabicParenR"/>
            </a:pPr>
            <a:r>
              <a:rPr lang="ru-RU" dirty="0"/>
              <a:t>Чем наша разметка/наши теги отличаются от того, что было ранее предложено? </a:t>
            </a:r>
          </a:p>
          <a:p>
            <a:pPr marL="514350" indent="-514350">
              <a:buAutoNum type="arabicParenR"/>
            </a:pPr>
            <a:r>
              <a:rPr lang="ru-RU" dirty="0"/>
              <a:t>Для какой цели мы размечали тексты именно так? </a:t>
            </a:r>
          </a:p>
          <a:p>
            <a:pPr marL="514350" indent="-514350">
              <a:buAutoNum type="arabicParenR"/>
            </a:pPr>
            <a:r>
              <a:rPr lang="ru-RU" dirty="0"/>
              <a:t>Какую функцию выполняют наши теги? </a:t>
            </a:r>
          </a:p>
          <a:p>
            <a:pPr marL="514350" indent="-514350">
              <a:buAutoNum type="arabicParenR"/>
            </a:pPr>
            <a:r>
              <a:rPr lang="ru-RU" dirty="0"/>
              <a:t>Нет ли у нас пересечений в тегах? Все ли теги мы можем четко описать? </a:t>
            </a:r>
          </a:p>
          <a:p>
            <a:pPr marL="514350" indent="-514350">
              <a:buAutoNum type="arabicParenR"/>
            </a:pPr>
            <a:r>
              <a:rPr lang="ru-RU" dirty="0"/>
              <a:t>Смогла ли нейросеть обучиться по нашей системе тегов? </a:t>
            </a:r>
          </a:p>
          <a:p>
            <a:pPr marL="0" indent="0">
              <a:buNone/>
            </a:pPr>
            <a:endParaRPr lang="ru-RU" dirty="0"/>
          </a:p>
        </p:txBody>
      </p:sp>
    </p:spTree>
    <p:extLst>
      <p:ext uri="{BB962C8B-B14F-4D97-AF65-F5344CB8AC3E}">
        <p14:creationId xmlns:p14="http://schemas.microsoft.com/office/powerpoint/2010/main" val="164754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0B57769-F76F-4DCE-922E-BFE615124F4C}"/>
              </a:ext>
            </a:extLst>
          </p:cNvPr>
          <p:cNvSpPr>
            <a:spLocks noGrp="1"/>
          </p:cNvSpPr>
          <p:nvPr>
            <p:ph idx="1"/>
          </p:nvPr>
        </p:nvSpPr>
        <p:spPr>
          <a:xfrm>
            <a:off x="439420" y="1274128"/>
            <a:ext cx="11313160" cy="5014912"/>
          </a:xfrm>
        </p:spPr>
        <p:txBody>
          <a:bodyPr>
            <a:normAutofit/>
          </a:bodyPr>
          <a:lstStyle/>
          <a:p>
            <a:r>
              <a:rPr lang="en-US" sz="3200" b="0" i="0" u="none" strike="noStrike" baseline="0" dirty="0">
                <a:latin typeface="Minion3-Regular"/>
              </a:rPr>
              <a:t>to investigate which linguistic features are characteristic of these practices,</a:t>
            </a:r>
            <a:endParaRPr lang="ru-RU" sz="3200" b="0" i="0" u="none" strike="noStrike" baseline="0" dirty="0">
              <a:latin typeface="Minion3-Regular"/>
            </a:endParaRPr>
          </a:p>
          <a:p>
            <a:pPr algn="l"/>
            <a:r>
              <a:rPr lang="en-US" sz="3200" b="0" i="0" u="none" strike="noStrike" baseline="0" dirty="0">
                <a:latin typeface="Minion3-Regular"/>
              </a:rPr>
              <a:t> to what extent such textual practices occur in different scientific disciplines, </a:t>
            </a:r>
            <a:endParaRPr lang="ru-RU" sz="3200" b="0" i="0" u="none" strike="noStrike" baseline="0" dirty="0">
              <a:latin typeface="Minion3-Regular"/>
            </a:endParaRPr>
          </a:p>
          <a:p>
            <a:pPr algn="l"/>
            <a:r>
              <a:rPr lang="en-US" sz="3200" b="0" i="0" u="none" strike="noStrike" baseline="0" dirty="0">
                <a:latin typeface="Minion3-Regular"/>
              </a:rPr>
              <a:t>and how they are distributed and combined. </a:t>
            </a:r>
            <a:endParaRPr lang="ru-RU" sz="3200" b="0" i="0" u="none" strike="noStrike" baseline="0" dirty="0">
              <a:latin typeface="Minion3-Regular"/>
            </a:endParaRPr>
          </a:p>
          <a:p>
            <a:pPr algn="l"/>
            <a:r>
              <a:rPr lang="en-US" sz="3200" b="0" i="0" u="none" strike="noStrike" baseline="0" dirty="0">
                <a:latin typeface="Minion3-Regular"/>
              </a:rPr>
              <a:t>To study the effects that domain-specific contexts have on heuristic textual practices. </a:t>
            </a:r>
            <a:endParaRPr lang="ru-RU" sz="3200" b="0" i="0" u="none" strike="noStrike" baseline="0" dirty="0">
              <a:latin typeface="Minion3-Regular"/>
            </a:endParaRPr>
          </a:p>
          <a:p>
            <a:pPr marL="0" indent="0" algn="l">
              <a:buNone/>
            </a:pPr>
            <a:endParaRPr lang="en-US" sz="3200" dirty="0">
              <a:latin typeface="Minion3-Regular"/>
            </a:endParaRPr>
          </a:p>
        </p:txBody>
      </p:sp>
      <p:sp>
        <p:nvSpPr>
          <p:cNvPr id="4" name="Заголовок 1">
            <a:extLst>
              <a:ext uri="{FF2B5EF4-FFF2-40B4-BE49-F238E27FC236}">
                <a16:creationId xmlns:a16="http://schemas.microsoft.com/office/drawing/2014/main" id="{F1306CD7-25DA-4626-A66D-24067E5C418E}"/>
              </a:ext>
            </a:extLst>
          </p:cNvPr>
          <p:cNvSpPr txBox="1">
            <a:spLocks/>
          </p:cNvSpPr>
          <p:nvPr/>
        </p:nvSpPr>
        <p:spPr>
          <a:xfrm>
            <a:off x="10668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Aim of this paper </a:t>
            </a:r>
            <a:endParaRPr lang="ru-RU" dirty="0"/>
          </a:p>
        </p:txBody>
      </p:sp>
    </p:spTree>
    <p:extLst>
      <p:ext uri="{BB962C8B-B14F-4D97-AF65-F5344CB8AC3E}">
        <p14:creationId xmlns:p14="http://schemas.microsoft.com/office/powerpoint/2010/main" val="409793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6543AF-677D-4C4C-AED5-07EB4D9ED25E}"/>
              </a:ext>
            </a:extLst>
          </p:cNvPr>
          <p:cNvSpPr>
            <a:spLocks noGrp="1"/>
          </p:cNvSpPr>
          <p:nvPr>
            <p:ph type="title"/>
          </p:nvPr>
        </p:nvSpPr>
        <p:spPr/>
        <p:txBody>
          <a:bodyPr/>
          <a:lstStyle/>
          <a:p>
            <a:r>
              <a:rPr lang="ru-RU" dirty="0"/>
              <a:t>Почему именно такие категории</a:t>
            </a:r>
          </a:p>
        </p:txBody>
      </p:sp>
      <p:sp>
        <p:nvSpPr>
          <p:cNvPr id="3" name="Объект 2">
            <a:extLst>
              <a:ext uri="{FF2B5EF4-FFF2-40B4-BE49-F238E27FC236}">
                <a16:creationId xmlns:a16="http://schemas.microsoft.com/office/drawing/2014/main" id="{3712961A-68E2-42D5-853D-4A3C3FFA884B}"/>
              </a:ext>
            </a:extLst>
          </p:cNvPr>
          <p:cNvSpPr>
            <a:spLocks noGrp="1"/>
          </p:cNvSpPr>
          <p:nvPr>
            <p:ph idx="1"/>
          </p:nvPr>
        </p:nvSpPr>
        <p:spPr/>
        <p:txBody>
          <a:bodyPr/>
          <a:lstStyle/>
          <a:p>
            <a:pPr algn="l"/>
            <a:r>
              <a:rPr lang="en-US" sz="2800" b="0" i="0" u="none" strike="noStrike" baseline="0" dirty="0">
                <a:latin typeface="Minion3-Regular"/>
              </a:rPr>
              <a:t>There are patterns on the linguistic surface of utterances that could be used as indicators for detecting pragmatic categories.</a:t>
            </a:r>
            <a:br>
              <a:rPr lang="en-US" sz="2800" b="0" i="0" u="none" strike="noStrike" baseline="0" dirty="0">
                <a:latin typeface="Minion3-Regular"/>
              </a:rPr>
            </a:br>
            <a:endParaRPr lang="en-US" sz="2800" b="0" i="0" u="none" strike="noStrike" baseline="0" dirty="0">
              <a:latin typeface="Minion3-Regular"/>
            </a:endParaRPr>
          </a:p>
          <a:p>
            <a:pPr algn="l"/>
            <a:r>
              <a:rPr lang="en-US" sz="2800" b="0" i="0" u="none" strike="noStrike" baseline="0" dirty="0">
                <a:latin typeface="Minion3-Regular"/>
              </a:rPr>
              <a:t>linguistic patterns may give hints about the heuristic function of utterances (the relevance of the particular approach is claimed, among others, with the expressions </a:t>
            </a:r>
            <a:r>
              <a:rPr lang="en-US" sz="2800" b="0" i="1" u="none" strike="noStrike" baseline="0" dirty="0">
                <a:latin typeface="Minion3-Italic"/>
              </a:rPr>
              <a:t>von </a:t>
            </a:r>
            <a:r>
              <a:rPr lang="en-US" sz="2800" b="0" i="1" u="none" strike="noStrike" baseline="0" dirty="0" err="1">
                <a:latin typeface="Minion3-Italic"/>
              </a:rPr>
              <a:t>besonderer</a:t>
            </a:r>
            <a:r>
              <a:rPr lang="en-US" sz="2800" b="0" i="1" u="none" strike="noStrike" baseline="0" dirty="0">
                <a:latin typeface="Minion3-Italic"/>
              </a:rPr>
              <a:t> </a:t>
            </a:r>
            <a:r>
              <a:rPr lang="en-US" sz="2800" b="0" i="1" u="none" strike="noStrike" baseline="0" dirty="0" err="1">
                <a:latin typeface="Minion3-Italic"/>
              </a:rPr>
              <a:t>Bedeutung</a:t>
            </a:r>
            <a:r>
              <a:rPr lang="en-US" sz="2800" b="0" i="1" u="none" strike="noStrike" baseline="0" dirty="0">
                <a:latin typeface="Minion3-Italic"/>
              </a:rPr>
              <a:t> </a:t>
            </a:r>
            <a:r>
              <a:rPr lang="en-US" sz="2800" b="0" i="0" u="none" strike="noStrike" baseline="0" dirty="0">
                <a:latin typeface="Minion3-Regular"/>
              </a:rPr>
              <a:t>(“of special importance”, used in 11 out of 65 doctoral theses introductions) and </a:t>
            </a:r>
            <a:r>
              <a:rPr lang="en-US" sz="2800" b="0" i="1" u="none" strike="noStrike" baseline="0" dirty="0" err="1">
                <a:latin typeface="Minion3-Italic"/>
              </a:rPr>
              <a:t>besonders</a:t>
            </a:r>
            <a:r>
              <a:rPr lang="en-US" sz="2800" b="0" i="1" u="none" strike="noStrike" baseline="0" dirty="0">
                <a:latin typeface="Minion3-Italic"/>
              </a:rPr>
              <a:t> </a:t>
            </a:r>
            <a:r>
              <a:rPr lang="en-US" sz="2800" b="0" i="1" u="none" strike="noStrike" baseline="0" dirty="0" err="1">
                <a:latin typeface="Minion3-Italic"/>
              </a:rPr>
              <a:t>wichtig</a:t>
            </a:r>
            <a:r>
              <a:rPr lang="en-US" sz="2800" b="0" i="1" u="none" strike="noStrike" baseline="0" dirty="0">
                <a:latin typeface="Minion3-Italic"/>
              </a:rPr>
              <a:t> </a:t>
            </a:r>
            <a:r>
              <a:rPr lang="en-US" sz="2800" b="0" i="0" u="none" strike="noStrike" baseline="0" dirty="0">
                <a:latin typeface="Minion3-Regular"/>
              </a:rPr>
              <a:t>(“particularly important”, used in 20 introductions).</a:t>
            </a:r>
            <a:endParaRPr lang="ru-RU" sz="4000" dirty="0"/>
          </a:p>
          <a:p>
            <a:pPr marL="0" indent="0">
              <a:buNone/>
            </a:pPr>
            <a:endParaRPr lang="ru-RU" dirty="0"/>
          </a:p>
        </p:txBody>
      </p:sp>
    </p:spTree>
    <p:extLst>
      <p:ext uri="{BB962C8B-B14F-4D97-AF65-F5344CB8AC3E}">
        <p14:creationId xmlns:p14="http://schemas.microsoft.com/office/powerpoint/2010/main" val="218992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BFFCC6-24AC-4810-9351-E0369FA48464}"/>
              </a:ext>
            </a:extLst>
          </p:cNvPr>
          <p:cNvSpPr>
            <a:spLocks noGrp="1"/>
          </p:cNvSpPr>
          <p:nvPr>
            <p:ph type="title"/>
          </p:nvPr>
        </p:nvSpPr>
        <p:spPr>
          <a:xfrm>
            <a:off x="0" y="28415"/>
            <a:ext cx="10515600" cy="1325563"/>
          </a:xfrm>
        </p:spPr>
        <p:txBody>
          <a:bodyPr/>
          <a:lstStyle/>
          <a:p>
            <a:r>
              <a:rPr lang="en-US" dirty="0"/>
              <a:t>Challenge (theoretical questions) </a:t>
            </a:r>
            <a:endParaRPr lang="ru-RU" dirty="0"/>
          </a:p>
        </p:txBody>
      </p:sp>
      <p:sp>
        <p:nvSpPr>
          <p:cNvPr id="3" name="Объект 2">
            <a:extLst>
              <a:ext uri="{FF2B5EF4-FFF2-40B4-BE49-F238E27FC236}">
                <a16:creationId xmlns:a16="http://schemas.microsoft.com/office/drawing/2014/main" id="{CA1E872C-EFBA-4DD4-94BD-51CA390C6451}"/>
              </a:ext>
            </a:extLst>
          </p:cNvPr>
          <p:cNvSpPr>
            <a:spLocks noGrp="1"/>
          </p:cNvSpPr>
          <p:nvPr>
            <p:ph idx="1"/>
          </p:nvPr>
        </p:nvSpPr>
        <p:spPr>
          <a:xfrm>
            <a:off x="208280" y="1253330"/>
            <a:ext cx="11597640" cy="5411629"/>
          </a:xfrm>
        </p:spPr>
        <p:txBody>
          <a:bodyPr>
            <a:normAutofit/>
          </a:bodyPr>
          <a:lstStyle/>
          <a:p>
            <a:r>
              <a:rPr lang="en-US" sz="2400" b="0" i="0" u="none" strike="noStrike" baseline="0" dirty="0">
                <a:latin typeface="Minion3-Regular"/>
              </a:rPr>
              <a:t>“Pragmatic meaning has even less predictability than, say, semantic meaning, and this in turn presents a particular challenge for computational corpus analysis, where (usually) manual- or semi-automated annotation is the only route for comprehensive pragmatic research” (Archer et al., 2008:615). </a:t>
            </a:r>
            <a:r>
              <a:rPr lang="en-US" sz="2400" dirty="0">
                <a:latin typeface="Minion3-Regular"/>
                <a:sym typeface="Wingdings" panose="05000000000000000000" pitchFamily="2" charset="2"/>
              </a:rPr>
              <a:t> </a:t>
            </a:r>
            <a:r>
              <a:rPr lang="en-US" sz="2400" b="1" dirty="0">
                <a:latin typeface="Minion3-Regular"/>
                <a:sym typeface="Wingdings" panose="05000000000000000000" pitchFamily="2" charset="2"/>
              </a:rPr>
              <a:t>pragmatic tagging  - hermeneutical manual task </a:t>
            </a:r>
          </a:p>
          <a:p>
            <a:pPr marL="0" indent="0">
              <a:buNone/>
            </a:pPr>
            <a:endParaRPr lang="en-US" sz="2400" b="1" dirty="0">
              <a:latin typeface="Minion3-Regular"/>
              <a:sym typeface="Wingdings" panose="05000000000000000000" pitchFamily="2" charset="2"/>
            </a:endParaRPr>
          </a:p>
          <a:p>
            <a:pPr algn="l"/>
            <a:r>
              <a:rPr lang="en-US" sz="2400" i="0" u="none" strike="noStrike" baseline="0" dirty="0">
                <a:latin typeface="Minion3-Regular"/>
              </a:rPr>
              <a:t>have to deal with small corpora; large corpora are preferred over small datasets </a:t>
            </a:r>
            <a:r>
              <a:rPr lang="en-US" sz="2400" i="0" u="none" strike="noStrike" baseline="0" dirty="0">
                <a:latin typeface="Minion3-Regular"/>
                <a:sym typeface="Wingdings" panose="05000000000000000000" pitchFamily="2" charset="2"/>
              </a:rPr>
              <a:t> </a:t>
            </a:r>
            <a:r>
              <a:rPr lang="en-US" sz="2400" b="1" i="0" u="none" strike="noStrike" baseline="0" dirty="0">
                <a:latin typeface="Minion3-Regular"/>
              </a:rPr>
              <a:t>large datasets with annotations of questionable reliability are not helpful when </a:t>
            </a:r>
            <a:r>
              <a:rPr lang="en-US" sz="2400" b="1" i="0" u="none" strike="noStrike" baseline="0" dirty="0" err="1">
                <a:latin typeface="Minion3-Regular"/>
              </a:rPr>
              <a:t>analysing</a:t>
            </a:r>
            <a:r>
              <a:rPr lang="en-US" sz="2400" b="1" i="0" u="none" strike="noStrike" baseline="0" dirty="0">
                <a:latin typeface="Minion3-Regular"/>
              </a:rPr>
              <a:t> complex pragmatic phenomena.</a:t>
            </a:r>
          </a:p>
          <a:p>
            <a:pPr marL="0" indent="0" algn="l">
              <a:buNone/>
            </a:pPr>
            <a:endParaRPr lang="en-US" sz="2400" b="1" i="0" u="none" strike="noStrike" baseline="0" dirty="0">
              <a:latin typeface="Minion3-Regular"/>
            </a:endParaRPr>
          </a:p>
          <a:p>
            <a:pPr algn="l"/>
            <a:r>
              <a:rPr lang="en-US" sz="2400" b="0" i="0" u="none" strike="noStrike" baseline="0" dirty="0">
                <a:latin typeface="Minion3-Regular"/>
              </a:rPr>
              <a:t>Heuristic textual practices can only be clearly classified by “close reading” and individual hermeneutic analyses </a:t>
            </a:r>
            <a:r>
              <a:rPr lang="en-US" sz="2400" b="1" i="0" u="none" strike="noStrike" baseline="0" dirty="0">
                <a:latin typeface="Minion3-Regular"/>
              </a:rPr>
              <a:t>by human annotators </a:t>
            </a:r>
            <a:r>
              <a:rPr lang="en-US" sz="2400" b="0" i="0" u="none" strike="noStrike" baseline="0" dirty="0">
                <a:latin typeface="Minion3-Regular"/>
              </a:rPr>
              <a:t>trained in </a:t>
            </a:r>
            <a:r>
              <a:rPr lang="en-US" sz="2400" b="0" i="0" u="none" strike="noStrike" baseline="0" dirty="0" err="1">
                <a:latin typeface="Minion3-Regular"/>
              </a:rPr>
              <a:t>pragmalinguistics</a:t>
            </a:r>
            <a:r>
              <a:rPr lang="en-US" sz="2400" b="0" i="0" u="none" strike="noStrike" baseline="0" dirty="0">
                <a:latin typeface="Minion3-Regular"/>
              </a:rPr>
              <a:t>.</a:t>
            </a:r>
            <a:endParaRPr lang="en-US" sz="2400" b="1" dirty="0">
              <a:latin typeface="Minion3-Regular"/>
              <a:sym typeface="Wingdings" panose="05000000000000000000" pitchFamily="2" charset="2"/>
            </a:endParaRPr>
          </a:p>
        </p:txBody>
      </p:sp>
    </p:spTree>
    <p:extLst>
      <p:ext uri="{BB962C8B-B14F-4D97-AF65-F5344CB8AC3E}">
        <p14:creationId xmlns:p14="http://schemas.microsoft.com/office/powerpoint/2010/main" val="421424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F6C6F2-4819-4A80-8772-38EAB72187A5}"/>
              </a:ext>
            </a:extLst>
          </p:cNvPr>
          <p:cNvSpPr>
            <a:spLocks noGrp="1"/>
          </p:cNvSpPr>
          <p:nvPr>
            <p:ph type="title"/>
          </p:nvPr>
        </p:nvSpPr>
        <p:spPr>
          <a:xfrm>
            <a:off x="106680" y="222885"/>
            <a:ext cx="10515600" cy="1325563"/>
          </a:xfrm>
        </p:spPr>
        <p:txBody>
          <a:bodyPr>
            <a:normAutofit/>
          </a:bodyPr>
          <a:lstStyle/>
          <a:p>
            <a:r>
              <a:rPr lang="en-US" sz="3600" b="1" i="0" u="none" strike="noStrike" baseline="0" dirty="0">
                <a:latin typeface="Minion3-Regular"/>
              </a:rPr>
              <a:t>The central research questions of this article are:</a:t>
            </a:r>
            <a:endParaRPr lang="ru-RU" sz="7200" b="1" dirty="0"/>
          </a:p>
        </p:txBody>
      </p:sp>
      <p:sp>
        <p:nvSpPr>
          <p:cNvPr id="3" name="Объект 2">
            <a:extLst>
              <a:ext uri="{FF2B5EF4-FFF2-40B4-BE49-F238E27FC236}">
                <a16:creationId xmlns:a16="http://schemas.microsoft.com/office/drawing/2014/main" id="{1D4193F6-82D6-455F-BC07-35EA13E79462}"/>
              </a:ext>
            </a:extLst>
          </p:cNvPr>
          <p:cNvSpPr>
            <a:spLocks noGrp="1"/>
          </p:cNvSpPr>
          <p:nvPr>
            <p:ph idx="1"/>
          </p:nvPr>
        </p:nvSpPr>
        <p:spPr>
          <a:xfrm>
            <a:off x="106680" y="1815464"/>
            <a:ext cx="11932920" cy="3924935"/>
          </a:xfrm>
        </p:spPr>
        <p:txBody>
          <a:bodyPr>
            <a:normAutofit/>
          </a:bodyPr>
          <a:lstStyle/>
          <a:p>
            <a:pPr marL="0" indent="0" algn="l">
              <a:buNone/>
            </a:pPr>
            <a:r>
              <a:rPr lang="en-US" sz="3200" b="0" i="0" u="none" strike="noStrike" baseline="0" dirty="0" err="1">
                <a:latin typeface="Minion3-Regular"/>
              </a:rPr>
              <a:t>i</a:t>
            </a:r>
            <a:r>
              <a:rPr lang="en-US" sz="3200" b="0" i="0" u="none" strike="noStrike" baseline="0" dirty="0">
                <a:latin typeface="Minion3-Regular"/>
              </a:rPr>
              <a:t>. To what degree can the algorithm learn to assign pragmatic categories of a complex annotation scheme?</a:t>
            </a:r>
            <a:br>
              <a:rPr lang="en-US" sz="3200" b="0" i="0" u="none" strike="noStrike" baseline="0" dirty="0">
                <a:latin typeface="Minion3-Regular"/>
              </a:rPr>
            </a:br>
            <a:endParaRPr lang="en-US" sz="3200" b="0" i="0" u="none" strike="noStrike" baseline="0" dirty="0">
              <a:latin typeface="Minion3-Regular"/>
            </a:endParaRPr>
          </a:p>
          <a:p>
            <a:pPr marL="0" indent="0" algn="l">
              <a:buNone/>
            </a:pPr>
            <a:r>
              <a:rPr lang="en-US" sz="3200" b="0" i="0" u="none" strike="noStrike" baseline="0" dirty="0">
                <a:latin typeface="Minion3-Regular"/>
              </a:rPr>
              <a:t>ii. Are our annotation categories robust enough to be learned by data-hungry neural networks?</a:t>
            </a:r>
            <a:br>
              <a:rPr lang="en-US" sz="3200" b="0" i="0" u="none" strike="noStrike" baseline="0" dirty="0">
                <a:latin typeface="Minion3-Regular"/>
              </a:rPr>
            </a:br>
            <a:endParaRPr lang="en-US" sz="3200" b="0" i="0" u="none" strike="noStrike" baseline="0" dirty="0">
              <a:latin typeface="Minion3-Regular"/>
            </a:endParaRPr>
          </a:p>
          <a:p>
            <a:pPr marL="0" indent="0" algn="l">
              <a:buNone/>
            </a:pPr>
            <a:r>
              <a:rPr lang="en-US" sz="3200" b="0" i="0" u="none" strike="noStrike" baseline="0" dirty="0">
                <a:latin typeface="Minion3-Regular"/>
              </a:rPr>
              <a:t>iii. What granularity of annotations can be captured by neural approaches?</a:t>
            </a:r>
            <a:endParaRPr lang="ru-RU" sz="4400" dirty="0"/>
          </a:p>
        </p:txBody>
      </p:sp>
    </p:spTree>
    <p:extLst>
      <p:ext uri="{BB962C8B-B14F-4D97-AF65-F5344CB8AC3E}">
        <p14:creationId xmlns:p14="http://schemas.microsoft.com/office/powerpoint/2010/main" val="3020832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CD8509-CBD4-4BA0-AA7A-5B23D9E872D9}"/>
              </a:ext>
            </a:extLst>
          </p:cNvPr>
          <p:cNvSpPr>
            <a:spLocks noGrp="1"/>
          </p:cNvSpPr>
          <p:nvPr>
            <p:ph type="title"/>
          </p:nvPr>
        </p:nvSpPr>
        <p:spPr/>
        <p:txBody>
          <a:bodyPr/>
          <a:lstStyle/>
          <a:p>
            <a:r>
              <a:rPr lang="en-US" dirty="0"/>
              <a:t>Materials </a:t>
            </a:r>
            <a:endParaRPr lang="ru-RU" dirty="0"/>
          </a:p>
        </p:txBody>
      </p:sp>
      <p:sp>
        <p:nvSpPr>
          <p:cNvPr id="3" name="Объект 2">
            <a:extLst>
              <a:ext uri="{FF2B5EF4-FFF2-40B4-BE49-F238E27FC236}">
                <a16:creationId xmlns:a16="http://schemas.microsoft.com/office/drawing/2014/main" id="{1CE09A42-DD07-4226-99D4-0D8997BD22FC}"/>
              </a:ext>
            </a:extLst>
          </p:cNvPr>
          <p:cNvSpPr>
            <a:spLocks noGrp="1"/>
          </p:cNvSpPr>
          <p:nvPr>
            <p:ph idx="1"/>
          </p:nvPr>
        </p:nvSpPr>
        <p:spPr/>
        <p:txBody>
          <a:bodyPr/>
          <a:lstStyle/>
          <a:p>
            <a:r>
              <a:rPr lang="en-US" dirty="0"/>
              <a:t>65 doctoral dissertations (introductions) </a:t>
            </a:r>
          </a:p>
          <a:p>
            <a:r>
              <a:rPr lang="en-US" dirty="0"/>
              <a:t>Humanities, natural sciences, social sciences  </a:t>
            </a:r>
          </a:p>
          <a:p>
            <a:r>
              <a:rPr lang="en-US" dirty="0"/>
              <a:t>German (translated into English by authors) </a:t>
            </a:r>
            <a:endParaRPr lang="ru-RU" dirty="0"/>
          </a:p>
        </p:txBody>
      </p:sp>
    </p:spTree>
    <p:extLst>
      <p:ext uri="{BB962C8B-B14F-4D97-AF65-F5344CB8AC3E}">
        <p14:creationId xmlns:p14="http://schemas.microsoft.com/office/powerpoint/2010/main" val="2160608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4D5A18-7831-470D-8900-C3681EEF5979}"/>
              </a:ext>
            </a:extLst>
          </p:cNvPr>
          <p:cNvSpPr>
            <a:spLocks noGrp="1"/>
          </p:cNvSpPr>
          <p:nvPr>
            <p:ph type="title"/>
          </p:nvPr>
        </p:nvSpPr>
        <p:spPr>
          <a:xfrm>
            <a:off x="0" y="151765"/>
            <a:ext cx="10515600" cy="1325563"/>
          </a:xfrm>
        </p:spPr>
        <p:txBody>
          <a:bodyPr/>
          <a:lstStyle/>
          <a:p>
            <a:r>
              <a:rPr lang="en-US" dirty="0"/>
              <a:t>Annotation scheme </a:t>
            </a:r>
            <a:endParaRPr lang="ru-RU" dirty="0"/>
          </a:p>
        </p:txBody>
      </p:sp>
      <p:sp>
        <p:nvSpPr>
          <p:cNvPr id="3" name="Объект 2">
            <a:extLst>
              <a:ext uri="{FF2B5EF4-FFF2-40B4-BE49-F238E27FC236}">
                <a16:creationId xmlns:a16="http://schemas.microsoft.com/office/drawing/2014/main" id="{699D2FA0-54BE-4071-A465-68CA8284C802}"/>
              </a:ext>
            </a:extLst>
          </p:cNvPr>
          <p:cNvSpPr>
            <a:spLocks noGrp="1"/>
          </p:cNvSpPr>
          <p:nvPr>
            <p:ph idx="1"/>
          </p:nvPr>
        </p:nvSpPr>
        <p:spPr>
          <a:xfrm>
            <a:off x="137160" y="1398905"/>
            <a:ext cx="10515600" cy="4351338"/>
          </a:xfrm>
        </p:spPr>
        <p:txBody>
          <a:bodyPr>
            <a:normAutofit fontScale="92500" lnSpcReduction="10000"/>
          </a:bodyPr>
          <a:lstStyle/>
          <a:p>
            <a:pPr marL="0" indent="0">
              <a:buNone/>
            </a:pPr>
            <a:r>
              <a:rPr lang="en-US" dirty="0" err="1"/>
              <a:t>Pragmalinguistic</a:t>
            </a:r>
            <a:r>
              <a:rPr lang="en-US" dirty="0"/>
              <a:t> categories + deep-learning architectures </a:t>
            </a:r>
          </a:p>
          <a:p>
            <a:pPr>
              <a:buFont typeface="Wingdings" panose="05000000000000000000" pitchFamily="2" charset="2"/>
              <a:buChar char="à"/>
            </a:pPr>
            <a:r>
              <a:rPr lang="en-US" dirty="0">
                <a:sym typeface="Wingdings" panose="05000000000000000000" pitchFamily="2" charset="2"/>
              </a:rPr>
              <a:t>automatically classify these categories </a:t>
            </a:r>
          </a:p>
          <a:p>
            <a:pPr>
              <a:buFont typeface="Wingdings" panose="05000000000000000000" pitchFamily="2" charset="2"/>
              <a:buChar char="à"/>
            </a:pPr>
            <a:endParaRPr lang="en-US" dirty="0">
              <a:sym typeface="Wingdings" panose="05000000000000000000" pitchFamily="2" charset="2"/>
            </a:endParaRPr>
          </a:p>
          <a:p>
            <a:pPr marL="514350" indent="-514350">
              <a:buAutoNum type="arabicParenR"/>
            </a:pPr>
            <a:r>
              <a:rPr lang="en-US" dirty="0">
                <a:sym typeface="Wingdings" panose="05000000000000000000" pitchFamily="2" charset="2"/>
              </a:rPr>
              <a:t>Annotate the texts in corpus manually (</a:t>
            </a:r>
            <a:r>
              <a:rPr lang="en-US" dirty="0" err="1">
                <a:sym typeface="Wingdings" panose="05000000000000000000" pitchFamily="2" charset="2"/>
              </a:rPr>
              <a:t>Catma</a:t>
            </a:r>
            <a:r>
              <a:rPr lang="en-US" dirty="0">
                <a:sym typeface="Wingdings" panose="05000000000000000000" pitchFamily="2" charset="2"/>
              </a:rPr>
              <a:t>) by trained experts </a:t>
            </a:r>
          </a:p>
          <a:p>
            <a:pPr marL="514350" indent="-514350">
              <a:buAutoNum type="arabicParenR"/>
            </a:pPr>
            <a:r>
              <a:rPr lang="en-US" dirty="0">
                <a:sym typeface="Wingdings" panose="05000000000000000000" pitchFamily="2" charset="2"/>
              </a:rPr>
              <a:t>Develop annotation guidelines (examples + linguistic indicators for each category) </a:t>
            </a:r>
          </a:p>
          <a:p>
            <a:pPr marL="514350" indent="-514350">
              <a:buAutoNum type="arabicParenR"/>
            </a:pPr>
            <a:r>
              <a:rPr lang="en-US" dirty="0">
                <a:sym typeface="Wingdings" panose="05000000000000000000" pitchFamily="2" charset="2"/>
              </a:rPr>
              <a:t>Train a machine learning processes (!on small dataset) </a:t>
            </a:r>
          </a:p>
          <a:p>
            <a:pPr marL="514350" indent="-514350">
              <a:buAutoNum type="arabicParenR"/>
            </a:pPr>
            <a:endParaRPr lang="en-US" dirty="0">
              <a:sym typeface="Wingdings" panose="05000000000000000000" pitchFamily="2" charset="2"/>
            </a:endParaRPr>
          </a:p>
          <a:p>
            <a:pPr marL="0" indent="0" algn="ctr">
              <a:buNone/>
            </a:pPr>
            <a:r>
              <a:rPr lang="en-US" b="1" dirty="0"/>
              <a:t>the manually developed annotation categories are robust enough to be </a:t>
            </a:r>
            <a:r>
              <a:rPr lang="en-US" b="1" dirty="0" err="1"/>
              <a:t>recognised</a:t>
            </a:r>
            <a:r>
              <a:rPr lang="en-US" b="1" dirty="0"/>
              <a:t> by RNNs with the required accuracy</a:t>
            </a:r>
            <a:endParaRPr lang="ru-RU" b="1" dirty="0"/>
          </a:p>
        </p:txBody>
      </p:sp>
    </p:spTree>
    <p:extLst>
      <p:ext uri="{BB962C8B-B14F-4D97-AF65-F5344CB8AC3E}">
        <p14:creationId xmlns:p14="http://schemas.microsoft.com/office/powerpoint/2010/main" val="2470849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6BD3AA-F8D4-45DB-BD55-9204D512108F}"/>
              </a:ext>
            </a:extLst>
          </p:cNvPr>
          <p:cNvSpPr>
            <a:spLocks noGrp="1"/>
          </p:cNvSpPr>
          <p:nvPr>
            <p:ph type="title"/>
          </p:nvPr>
        </p:nvSpPr>
        <p:spPr>
          <a:xfrm>
            <a:off x="137160" y="18255"/>
            <a:ext cx="10515600" cy="1325563"/>
          </a:xfrm>
        </p:spPr>
        <p:txBody>
          <a:bodyPr/>
          <a:lstStyle/>
          <a:p>
            <a:r>
              <a:rPr lang="en-US" dirty="0" err="1">
                <a:hlinkClick r:id="rId2"/>
              </a:rPr>
              <a:t>Catma</a:t>
            </a:r>
            <a:r>
              <a:rPr lang="en-US" dirty="0">
                <a:hlinkClick r:id="rId2"/>
              </a:rPr>
              <a:t> </a:t>
            </a:r>
            <a:endParaRPr lang="ru-RU" dirty="0"/>
          </a:p>
        </p:txBody>
      </p:sp>
      <p:pic>
        <p:nvPicPr>
          <p:cNvPr id="5" name="Рисунок 4">
            <a:extLst>
              <a:ext uri="{FF2B5EF4-FFF2-40B4-BE49-F238E27FC236}">
                <a16:creationId xmlns:a16="http://schemas.microsoft.com/office/drawing/2014/main" id="{15677514-72BA-4803-9401-DB5AD4C02414}"/>
              </a:ext>
            </a:extLst>
          </p:cNvPr>
          <p:cNvPicPr>
            <a:picLocks noChangeAspect="1"/>
          </p:cNvPicPr>
          <p:nvPr/>
        </p:nvPicPr>
        <p:blipFill>
          <a:blip r:embed="rId3"/>
          <a:stretch>
            <a:fillRect/>
          </a:stretch>
        </p:blipFill>
        <p:spPr>
          <a:xfrm>
            <a:off x="0" y="1265956"/>
            <a:ext cx="12192000" cy="4976327"/>
          </a:xfrm>
          <a:prstGeom prst="rect">
            <a:avLst/>
          </a:prstGeom>
        </p:spPr>
      </p:pic>
    </p:spTree>
    <p:extLst>
      <p:ext uri="{BB962C8B-B14F-4D97-AF65-F5344CB8AC3E}">
        <p14:creationId xmlns:p14="http://schemas.microsoft.com/office/powerpoint/2010/main" val="12243562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1277</Words>
  <Application>Microsoft Office PowerPoint</Application>
  <PresentationFormat>Широкоэкранный</PresentationFormat>
  <Paragraphs>106</Paragraphs>
  <Slides>23</Slides>
  <Notes>3</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23</vt:i4>
      </vt:variant>
    </vt:vector>
  </HeadingPairs>
  <TitlesOfParts>
    <vt:vector size="32" baseType="lpstr">
      <vt:lpstr>Arial</vt:lpstr>
      <vt:lpstr>Calibri</vt:lpstr>
      <vt:lpstr>Calibri Light</vt:lpstr>
      <vt:lpstr>Minion3-Italic</vt:lpstr>
      <vt:lpstr>Minion3-Regular</vt:lpstr>
      <vt:lpstr>Minion3-Semibold</vt:lpstr>
      <vt:lpstr>NexusSerif</vt:lpstr>
      <vt:lpstr>Wingdings</vt:lpstr>
      <vt:lpstr>Тема Office</vt:lpstr>
      <vt:lpstr>Classifying heuristic textual practices  in academic discourse  A deep learning approach to pragmatics</vt:lpstr>
      <vt:lpstr>Aim of this paper </vt:lpstr>
      <vt:lpstr>Презентация PowerPoint</vt:lpstr>
      <vt:lpstr>Почему именно такие категории</vt:lpstr>
      <vt:lpstr>Challenge (theoretical questions) </vt:lpstr>
      <vt:lpstr>The central research questions of this article are:</vt:lpstr>
      <vt:lpstr>Materials </vt:lpstr>
      <vt:lpstr>Annotation scheme </vt:lpstr>
      <vt:lpstr>Catma </vt:lpstr>
      <vt:lpstr>Data and annotation process: corpus </vt:lpstr>
      <vt:lpstr>Data and annotation process: segmentation </vt:lpstr>
      <vt:lpstr>“Relevance Marking by the Description of Subject”</vt:lpstr>
      <vt:lpstr>Data and annotation process: annotation scheme </vt:lpstr>
      <vt:lpstr>Data and annotation process: annotation process </vt:lpstr>
      <vt:lpstr>Data and annotation process: inter-annotator agreement </vt:lpstr>
      <vt:lpstr>Distributions: general observations </vt:lpstr>
      <vt:lpstr>Distributions: general observations </vt:lpstr>
      <vt:lpstr>Презентация PowerPoint</vt:lpstr>
      <vt:lpstr>Презентация PowerPoint</vt:lpstr>
      <vt:lpstr>Corpus approaches to academic discourse: библиография </vt:lpstr>
      <vt:lpstr>Corpus approaches to academic discourse: библиография </vt:lpstr>
      <vt:lpstr>Building a semantically annotated corpus  of clinical texts </vt:lpstr>
      <vt:lpstr>Давайте посмотрим на наши теги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Classifying heuristic textual practices  in academic discourse  A deep learning approach to pragmatics</dc:title>
  <dc:creator>Алина Алина</dc:creator>
  <cp:lastModifiedBy>Алина Алина</cp:lastModifiedBy>
  <cp:revision>65</cp:revision>
  <dcterms:created xsi:type="dcterms:W3CDTF">2021-08-02T06:04:01Z</dcterms:created>
  <dcterms:modified xsi:type="dcterms:W3CDTF">2021-08-02T15:42:40Z</dcterms:modified>
</cp:coreProperties>
</file>