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13716000" cx="24384000"/>
  <p:notesSz cx="6858000" cy="9144000"/>
  <p:embeddedFontLst>
    <p:embeddedFont>
      <p:font typeface="Arial Narrow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g/2Ak9XgeWd5LWtcM/nc3WMJ4k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32" Type="http://schemas.openxmlformats.org/officeDocument/2006/relationships/font" Target="fonts/ArialNarrow-bold.fntdata"/><Relationship Id="rId13" Type="http://schemas.openxmlformats.org/officeDocument/2006/relationships/slide" Target="slides/slide8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34" Type="http://schemas.openxmlformats.org/officeDocument/2006/relationships/font" Target="fonts/ArialNarrow-bold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230254" y="-37339"/>
            <a:ext cx="19217709" cy="13716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/>
          <p:nvPr>
            <p:ph idx="2" type="pic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3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 type="tx">
  <p:cSld name="TITLE_AND_BODY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>
  <p:cSld name="Фото — горизонтально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>
            <p:ph idx="2" type="pic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9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body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>
            <p:ph idx="2" type="pic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0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" type="body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/>
          <p:nvPr>
            <p:ph idx="2" type="pic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2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0957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indent="-40957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indent="-40957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indent="-40957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indent="-40957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3 шт.">
  <p:cSld name="Фото — 3 шт.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4"/>
          <p:cNvSpPr/>
          <p:nvPr>
            <p:ph idx="3" type="pic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4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95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66725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6725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6725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6725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6725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66725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66725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66725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66725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"/>
          <p:cNvCxnSpPr/>
          <p:nvPr/>
        </p:nvCxnSpPr>
        <p:spPr>
          <a:xfrm flipH="1" rot="10800000">
            <a:off x="10370343" y="1604166"/>
            <a:ext cx="1" cy="277734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5" name="Google Shape;55;p1"/>
          <p:cNvSpPr txBox="1"/>
          <p:nvPr/>
        </p:nvSpPr>
        <p:spPr>
          <a:xfrm>
            <a:off x="7116914" y="3934663"/>
            <a:ext cx="15732270" cy="4156092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000"/>
              <a:buFont typeface="Arial Narrow"/>
              <a:buNone/>
            </a:pPr>
            <a:r>
              <a:rPr b="1" i="0" lang="ru-RU" sz="6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ИССЛЕДОВАНИЕ ВОЗМОЖНОСТИ ПРИМЕНЕНИЯ МЕТОДОВ МАШИННОГО ОБУЧЕНИЯ ДЛЯ АВТОМАТИЧЕСКОЙ РАЗМЕТКИ ТЕКСТА ПО РИТОРИЧЕСКИМ </a:t>
            </a:r>
            <a:r>
              <a:rPr b="1" lang="ru-RU" sz="6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ПАРАМЕТРАМ</a:t>
            </a:r>
            <a:endParaRPr b="0" i="0" sz="6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ru-RU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Сидоров Никита Рихардович, МСУ201</a:t>
            </a:r>
            <a:endParaRPr b="0" i="0" sz="4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7116915" y="1201117"/>
            <a:ext cx="16452350" cy="2083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ru-RU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Национальный Исследовательский Университет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ru-RU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«Высшая школа экономики»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ru-RU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800"/>
              <a:buFont typeface="Arial Narrow"/>
              <a:buNone/>
            </a:pPr>
            <a:r>
              <a:rPr b="0" i="0" lang="ru-RU" sz="28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Москва, 2021</a:t>
            </a:r>
            <a:endParaRPr b="0" i="0" sz="28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970" y="1330739"/>
            <a:ext cx="2736119" cy="264554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7119890" y="10114522"/>
            <a:ext cx="16449373" cy="1777994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ru-RU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Научный руководитель: доцент ДПМ МИЭМ НИУ ВШЭ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ru-RU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Сластников Сергей Александрович</a:t>
            </a:r>
            <a:endParaRPr b="0" i="0" sz="4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0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64" name="Google Shape;164;p10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8" name="Google Shape;168;p1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1209449" y="2972787"/>
            <a:ext cx="16073440" cy="155462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ТРИВИАЛЬНЫЕ КЛАССИФИКАТОРЫ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1259680" y="4527416"/>
            <a:ext cx="21523142" cy="758716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Случайное угадывание: f1 = 0,02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Предсказывать самый частый класс: f1 = 0,04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11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77" name="Google Shape;177;p11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p1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1209449" y="2972787"/>
            <a:ext cx="16073440" cy="155462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МЕТОД K БЛИЖАЙШИХ СОСЕДЕЙ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259680" y="4527415"/>
            <a:ext cx="19501272" cy="814858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Объект – слово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Признаковое описание объекта – эмбеддинг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Ответ – один из 24 классов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 пространстве признаков ищем K ближайших векторов выборки.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Ответ – самый частый класс среди соседей.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https://upload.wikimedia.org/wikipedia/commons/thumb/e/e7/KnnClassification.svg/1200px-KnnClassification.svg.png"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67567" y="2794545"/>
            <a:ext cx="6597590" cy="59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/>
          <p:nvPr/>
        </p:nvSpPr>
        <p:spPr>
          <a:xfrm>
            <a:off x="18219788" y="11149274"/>
            <a:ext cx="3475899" cy="117533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F1 = 0,08</a:t>
            </a:r>
            <a:endParaRPr b="1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12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92" name="Google Shape;192;p12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93" name="Google Shape;1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259680" y="5286012"/>
            <a:ext cx="14887430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196;p1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1209449" y="2972787"/>
            <a:ext cx="16073440" cy="155462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СЛУЧАЙНЫЙ ЛЕС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1259680" y="4527415"/>
            <a:ext cx="19501272" cy="814858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Объект – слово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Признаковое описание объекта – эмбеддинг 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Ответ – один из 24 классов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Ансамбль деревьев решений.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18219788" y="11149274"/>
            <a:ext cx="3475899" cy="117533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F1 = 0,10</a:t>
            </a:r>
            <a:endParaRPr b="1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18704333" y="4192860"/>
            <a:ext cx="3352764" cy="1093151"/>
          </a:xfrm>
          <a:prstGeom prst="flowChartAlternateProcess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18704333" y="4271666"/>
            <a:ext cx="3352764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X[15] &lt; 0,2</a:t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16777648" y="6278367"/>
            <a:ext cx="3352764" cy="1093151"/>
          </a:xfrm>
          <a:prstGeom prst="flowChartAlternateProcess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16777648" y="6357173"/>
            <a:ext cx="3352764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X[92] &gt; 7,8</a:t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20954041" y="6278367"/>
            <a:ext cx="3352764" cy="109315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20954041" y="6357173"/>
            <a:ext cx="3352764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QUANTITY</a:t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07" name="Google Shape;207;p12"/>
          <p:cNvCxnSpPr>
            <a:stCxn id="201" idx="2"/>
            <a:endCxn id="204" idx="0"/>
          </p:cNvCxnSpPr>
          <p:nvPr/>
        </p:nvCxnSpPr>
        <p:spPr>
          <a:xfrm flipH="1">
            <a:off x="18454115" y="5286011"/>
            <a:ext cx="1926600" cy="1071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08" name="Google Shape;208;p12"/>
          <p:cNvCxnSpPr>
            <a:stCxn id="201" idx="2"/>
            <a:endCxn id="206" idx="0"/>
          </p:cNvCxnSpPr>
          <p:nvPr/>
        </p:nvCxnSpPr>
        <p:spPr>
          <a:xfrm>
            <a:off x="20380715" y="5286011"/>
            <a:ext cx="2249700" cy="1071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209" name="Google Shape;209;p12"/>
          <p:cNvSpPr/>
          <p:nvPr/>
        </p:nvSpPr>
        <p:spPr>
          <a:xfrm>
            <a:off x="14867023" y="8370168"/>
            <a:ext cx="3352764" cy="109315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4867023" y="8448974"/>
            <a:ext cx="3352764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EVAL</a:t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18704333" y="8370168"/>
            <a:ext cx="3352764" cy="109315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704333" y="8448974"/>
            <a:ext cx="3352764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CHANGE</a:t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13" name="Google Shape;213;p12"/>
          <p:cNvCxnSpPr/>
          <p:nvPr/>
        </p:nvCxnSpPr>
        <p:spPr>
          <a:xfrm flipH="1">
            <a:off x="16485702" y="7376220"/>
            <a:ext cx="1926684" cy="1071162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14" name="Google Shape;214;p12"/>
          <p:cNvCxnSpPr/>
          <p:nvPr/>
        </p:nvCxnSpPr>
        <p:spPr>
          <a:xfrm>
            <a:off x="18412386" y="7376220"/>
            <a:ext cx="2249707" cy="1071162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13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0" name="Google Shape;220;p13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СВЁРТОЧНАЯ НЕЙРОННАЯ СЕТЬ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22" name="Google Shape;2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/>
          <p:nvPr/>
        </p:nvSpPr>
        <p:spPr>
          <a:xfrm>
            <a:off x="1107280" y="7680918"/>
            <a:ext cx="21957928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728" y="4231473"/>
            <a:ext cx="21710078" cy="853560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/>
          <p:nvPr/>
        </p:nvSpPr>
        <p:spPr>
          <a:xfrm>
            <a:off x="14244363" y="3850870"/>
            <a:ext cx="98526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0" i="1" lang="ru-RU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Kim Y. Convolutional neural networks for sentence classification </a:t>
            </a:r>
            <a:endParaRPr b="0" i="1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14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32" name="Google Shape;232;p14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СВЁРТОЧНАЯ НЕЙРОННАЯ СЕТЬ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34" name="Google Shape;2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4"/>
          <p:cNvSpPr txBox="1"/>
          <p:nvPr/>
        </p:nvSpPr>
        <p:spPr>
          <a:xfrm>
            <a:off x="1107280" y="7680918"/>
            <a:ext cx="21957928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6" name="Google Shape;236;p1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17282889" y="9400501"/>
            <a:ext cx="4991200" cy="211046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F1 = 0,20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1259679" y="4527415"/>
            <a:ext cx="20748057" cy="814858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Объект – слово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Признаковое описание объекта – матрица из эмбеддингов слова и его соседей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Ответ – один из 24 классов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15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44" name="Google Shape;244;p15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LSTM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46" name="Google Shape;2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1107280" y="10053656"/>
            <a:ext cx="22678009" cy="2469944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Сохраняет информацию о предыдущих элементах последовательности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9" name="Google Shape;249;p1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https://www.mdpi.com/energies/energies-12-03271/article_deploy/html/images/energies-12-03271-g006.png" id="250" name="Google Shape;2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8236" y="3850870"/>
            <a:ext cx="15031759" cy="571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6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56" name="Google Shape;256;p16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LSTM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58" name="Google Shape;2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6"/>
          <p:cNvSpPr txBox="1"/>
          <p:nvPr/>
        </p:nvSpPr>
        <p:spPr>
          <a:xfrm>
            <a:off x="1107280" y="7680918"/>
            <a:ext cx="21957928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0" name="Google Shape;260;p1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1259679" y="4527415"/>
            <a:ext cx="21013441" cy="814858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Объект – предложение (список токенов)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Признаковое описание объекта – матрица из эмбеддингов всех слов предложения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Ответ – последовательность тэгов, один из 24 классов для каждого токена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Двунаправленная LSTM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17282889" y="10102259"/>
            <a:ext cx="3731088" cy="149498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F1 = 0,38</a:t>
            </a:r>
            <a:endParaRPr b="1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Google Shape;267;p17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68" name="Google Shape;268;p17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LSTM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/>
        </p:nvSpPr>
        <p:spPr>
          <a:xfrm>
            <a:off x="2093128" y="4625752"/>
            <a:ext cx="7488832" cy="982496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Точность предсказаний для каждого класса в отдельности и общая точность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2" name="Google Shape;272;p1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0494" y="2251903"/>
            <a:ext cx="8393090" cy="103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/>
          <p:nvPr/>
        </p:nvSpPr>
        <p:spPr>
          <a:xfrm>
            <a:off x="17952641" y="11870851"/>
            <a:ext cx="864096" cy="432048"/>
          </a:xfrm>
          <a:prstGeom prst="rect">
            <a:avLst/>
          </a:prstGeom>
          <a:solidFill>
            <a:srgbClr val="024B90">
              <a:alpha val="32941"/>
            </a:srgbClr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18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80" name="Google Shape;280;p18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ТАКЖЕ ПРОВЕРЯЛИСЬ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82" name="Google Shape;2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/>
        </p:nvSpPr>
        <p:spPr>
          <a:xfrm>
            <a:off x="1226606" y="4625752"/>
            <a:ext cx="21262537" cy="982496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LSTM для групп из трёх предложений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LSTM для предложений произвольной длины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Encoder-decoder на основе LSTM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Attention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Encoder-decoder на основе Attention (Transformer)</a:t>
            </a:r>
            <a:endParaRPr b="0" i="0" sz="54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Добавление информации о частях речи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4" name="Google Shape;284;p1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19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90" name="Google Shape;290;p19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ПРИМЕРЫ РАБОТЫ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292" name="Google Shape;2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4" name="Google Shape;29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6184" y="4409728"/>
            <a:ext cx="5505270" cy="860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78863" y="4412997"/>
            <a:ext cx="6231256" cy="859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97498" y="3321186"/>
            <a:ext cx="5639803" cy="968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" name="Google Shape;66;p2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 РАБОТЫ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Создание открытого лингвистического корпуса, содержащего эталонные русскоязычные академические тексты, размеченные по риторическим </a:t>
            </a:r>
            <a:r>
              <a:rPr lang="ru-RU" sz="5400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параметрам</a:t>
            </a: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b="0" i="0" sz="80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" name="Google Shape;71;p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Google Shape;301;p20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02" name="Google Shape;302;p20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ПРИМЕРЫ РАБОТЫ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04" name="Google Shape;3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6550" y="4841776"/>
            <a:ext cx="5996151" cy="73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1225" y="3951527"/>
            <a:ext cx="5593143" cy="834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85998" y="4841775"/>
            <a:ext cx="6571981" cy="730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21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14" name="Google Shape;314;p21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5" name="Google Shape;315;p21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16" name="Google Shape;3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1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Язык: Python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Библиотеки:</a:t>
            </a:r>
            <a:endParaRPr/>
          </a:p>
          <a:p>
            <a:pPr indent="-685800" lvl="8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Scikit-learn</a:t>
            </a:r>
            <a:endParaRPr/>
          </a:p>
          <a:p>
            <a:pPr indent="-685800" lvl="5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Keras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685800" lvl="5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DeepPavlov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685800" lvl="5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Pymorphy2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9" name="Google Shape;319;p2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4" name="Google Shape;324;p22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25" name="Google Shape;325;p22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ВЫВОДЫ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27" name="Google Shape;3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2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Было проведено исследование возможности применения методов машинного обучения для проведения автоматической разметки текста по риторическим структурам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Качество модели (f1-мера) – 0,38 – не является идеальным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p2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23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36" name="Google Shape;336;p23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ВАРИАНТЫ ДАЛЬНЕЙШЕЙ РАБОТЫ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7" name="Google Shape;337;p23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38" name="Google Shape;3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3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Строить модели для каждого класса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Использовать комбинации моделей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Искать другие подходы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Расширить набор данных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Более тщательная предобработка данных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1" name="Google Shape;341;p2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24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47" name="Google Shape;347;p24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ССЫЛКИ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24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49" name="Google Shape;3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"/>
              <a:buChar char="•"/>
            </a:pPr>
            <a:r>
              <a:rPr b="0" i="0" lang="ru-RU" sz="4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Hochreiter S., Schmidhuber J. Long short-term memory //Neural computation. – 1997. – Т. 9. – №. 8. – С. 1735-1780.</a:t>
            </a:r>
            <a:endParaRPr b="0" i="0" sz="4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"/>
              <a:buChar char="•"/>
            </a:pPr>
            <a:r>
              <a:rPr b="0" i="0" lang="ru-RU" sz="4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Peters M. E. et al. Deep contextualized word representations //arXiv preprint arXiv:1802.05365. – 2018.</a:t>
            </a:r>
            <a:endParaRPr b="0" i="0" sz="4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"/>
              <a:buChar char="•"/>
            </a:pPr>
            <a:r>
              <a:rPr b="0" i="0" lang="ru-RU" sz="4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Zhang Y., Wallace B. A sensitivity analysis of (and practitioners' guide to) convolutional neural networks for sentence classification //arXiv preprint arXiv:1510.03820. – 2015.</a:t>
            </a:r>
            <a:endParaRPr b="0" i="0" sz="4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"/>
              <a:buChar char="•"/>
            </a:pPr>
            <a:r>
              <a:rPr b="0" i="0" lang="ru-RU" sz="4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Vaswani A. et al. Attention is all you need //arXiv preprint arXiv:1706.03762. – 2017.</a:t>
            </a:r>
            <a:endParaRPr b="0" i="0" sz="8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2" name="Google Shape;352;p2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Google Shape;357;p25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8" name="Google Shape;358;p25"/>
          <p:cNvSpPr txBox="1"/>
          <p:nvPr/>
        </p:nvSpPr>
        <p:spPr>
          <a:xfrm>
            <a:off x="1209448" y="5849888"/>
            <a:ext cx="21495712" cy="183103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ВНИМАНИЕ!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60" name="Google Shape;3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5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2" name="Google Shape;362;p25"/>
          <p:cNvSpPr txBox="1"/>
          <p:nvPr/>
        </p:nvSpPr>
        <p:spPr>
          <a:xfrm>
            <a:off x="8625122" y="9000195"/>
            <a:ext cx="7115896" cy="106793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nrsidorov@edu.hse.ru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3" name="Google Shape;363;p2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3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" name="Google Shape;77;p3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КОМУ МОЖЕТ БЫТЬ ПОЛЕЗНО?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Лингвисты-исследователи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Лингвисты, обучающие академическому письму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Авторы научных статей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Аналитики данных, занимающиеся NLP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4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8" name="Google Shape;88;p4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ПРИМЕР 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2" name="Google Shape;92;p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39" y="4687587"/>
            <a:ext cx="18218025" cy="7836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5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9" name="Google Shape;99;p5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ПОСТАНОВКА ЗАДАЧИ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Входные данные – текст, разделённый на токены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Выходные данные – один из 24 классов для каждого токена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Примеры тэгов: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TIME – описание хронологических явлений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COMPAR – описание сходства и различий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TREND – описание крупных закономерностей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4" name="Google Shape;104;p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6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0" name="Google Shape;110;p6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НАБОР ДАННЫХ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259680" y="4625752"/>
            <a:ext cx="10676134" cy="37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23 научных статьи по социологии, вручную размеченные группой лингвистов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5" name="Google Shape;115;p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12080" y="2673374"/>
            <a:ext cx="3971867" cy="1001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69966" y="2673374"/>
            <a:ext cx="3875162" cy="1000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201065" y="8856754"/>
            <a:ext cx="10676134" cy="37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23 статьи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2903 предложения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60137 токенов</a:t>
            </a:r>
            <a:endParaRPr b="0" i="0" sz="54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7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4" name="Google Shape;124;p7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ЛЕММАТИЗАЦИЯ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259680" y="5286012"/>
            <a:ext cx="2094143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Приведение слова к нормальной форме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Продолжает – продолжать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Одной – один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Стран – страна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"/>
              <a:buChar char="•"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Крупнейших – крупный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9" name="Google Shape;129;p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8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5" name="Google Shape;135;p8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1259680" y="5286012"/>
            <a:ext cx="21523142" cy="738998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Arial Narrow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p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1209449" y="2972787"/>
            <a:ext cx="16073440" cy="155462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ЭМБЕДДИНГИ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1107280" y="7680918"/>
            <a:ext cx="21523142" cy="48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000"/>
              <a:buFont typeface="Arial Narrow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1259680" y="4527416"/>
            <a:ext cx="11796416" cy="211046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Векторное представление слов естественного языка</a:t>
            </a:r>
            <a:endParaRPr/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0152" y="3257600"/>
            <a:ext cx="9971844" cy="76965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>
            <a:off x="1226606" y="7727278"/>
            <a:ext cx="84721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семантически близкие слова</a:t>
            </a:r>
            <a:endParaRPr b="0" i="0" sz="48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4300764" y="8981005"/>
            <a:ext cx="2088232" cy="1152128"/>
          </a:xfrm>
          <a:prstGeom prst="downArrow">
            <a:avLst>
              <a:gd fmla="val 50000" name="adj1"/>
              <a:gd fmla="val 50000" name="adj2"/>
            </a:avLst>
          </a:pr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2818387" y="10519490"/>
            <a:ext cx="50529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близкие векторы</a:t>
            </a:r>
            <a:endParaRPr b="0" i="0" sz="48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9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2" name="Google Shape;152;p9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Московский институт электроники и математики им. А.Н. Тихонова</a:t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1209449" y="2972787"/>
            <a:ext cx="16073440" cy="155462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МЕТРИКИ КАЧЕСТВА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1259680" y="4527416"/>
            <a:ext cx="21523142" cy="679508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Accuracy</a:t>
            </a: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доля верных ответов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Precision</a:t>
            </a: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доля объектов, действительно относящихся к предсказанному классу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Recall</a:t>
            </a: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 доля объектов данного класса, распознанных классификатором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5400"/>
              <a:buFont typeface="Helvetica Neue Light"/>
              <a:buNone/>
            </a:pPr>
            <a:r>
              <a:rPr b="1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F1-мера </a:t>
            </a:r>
            <a:r>
              <a:rPr b="0" i="0" lang="ru-RU" sz="54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некоторое усреднение Precision и Recall</a:t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1106196" y="11154989"/>
            <a:ext cx="10677218" cy="21117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0,0,0,0,0,0,0,0,0,0,0,0,0,0,0,1,1,1,1,1</a:t>
            </a:r>
            <a:endParaRPr b="0" i="0" sz="48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0,0,0,0,0,1,0,0,0,0,0,0,0,0,0,0,0,0,0,1</a:t>
            </a:r>
            <a:endParaRPr b="0" i="0" sz="48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Arial Narrow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13200113" y="11154989"/>
            <a:ext cx="10677218" cy="21117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Accuracy = 0,75</a:t>
            </a:r>
            <a:endParaRPr b="0" i="0" sz="48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F1 = 0,29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Precision = 0,5</a:t>
            </a:r>
            <a:endParaRPr b="0" i="0" sz="4800" u="none" cap="none" strike="noStrike">
              <a:solidFill>
                <a:srgbClr val="25395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4800"/>
              <a:buFont typeface="Helvetica Neue Light"/>
              <a:buNone/>
            </a:pPr>
            <a:r>
              <a:rPr b="0" i="0" lang="ru-RU" sz="4800" u="none" cap="none" strike="noStrike">
                <a:solidFill>
                  <a:srgbClr val="25395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Recall = 0,2</a:t>
            </a:r>
            <a:endParaRPr b="0" i="0" sz="4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</cp:coreProperties>
</file>