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ixYRr9ncuuaQYI2lfuu85mqJGn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7FB7F88-3A39-4AA4-83D3-7A99D2975BAE}">
  <a:tblStyle styleId="{77FB7F88-3A39-4AA4-83D3-7A99D2975BA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76d1aa98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76d1aa98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76d1aa98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Зато мы избегаем замкнутости функции и формы. Только 6 рандомных абстрактов размечались разными людьми: исследователем и 3 профессорами. 🡪 обеспечиваем высокие показатели надежности.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Они считают и предложения, и фразы, и слова за moves, но говорят, что, в основном, это предложения. </a:t>
            </a:r>
            <a:endParaRPr/>
          </a:p>
        </p:txBody>
      </p:sp>
      <p:sp>
        <p:nvSpPr>
          <p:cNvPr id="147" name="Google Shape;147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Характеристики, которые помогают нам различить ход (move) и авторскую позицию. </a:t>
            </a:r>
            <a:endParaRPr/>
          </a:p>
        </p:txBody>
      </p:sp>
      <p:sp>
        <p:nvSpPr>
          <p:cNvPr id="154" name="Google Shape;15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Грамматические субъекты основаны на статье MacDonald (1992,1994), потому что они могут дать нам какие-то инсайты на тему того, как реализуются лингвистические ходы и авторская позиция. Phenomenal classes – то, что изучает исследователь. </a:t>
            </a:r>
            <a:r>
              <a:rPr b="0" i="0" lang="en-US" sz="1200" u="none" strike="noStrike">
                <a:latin typeface="Arial"/>
                <a:ea typeface="Arial"/>
                <a:cs typeface="Arial"/>
                <a:sym typeface="Arial"/>
              </a:rPr>
              <a:t>Объекты исследования (включая существительные, относящиеся к изучаемым людям или объектам и их ‘ атрибутам, свойствам, действиям, поведению, мотивамили мыслям’ (MacDonald, 1994: 158)). </a:t>
            </a:r>
            <a:r>
              <a:rPr b="1" i="0" lang="en-US" sz="1200" u="none" strike="noStrike">
                <a:latin typeface="Arial"/>
                <a:ea typeface="Arial"/>
                <a:cs typeface="Arial"/>
                <a:sym typeface="Arial"/>
              </a:rPr>
              <a:t>Epistemic classes </a:t>
            </a:r>
            <a:r>
              <a:rPr b="0" i="0" lang="en-US" sz="1200" u="none" strike="noStrike">
                <a:latin typeface="Arial"/>
                <a:ea typeface="Arial"/>
                <a:cs typeface="Arial"/>
                <a:sym typeface="Arial"/>
              </a:rPr>
              <a:t>(i.e. nouns ‘belonging to the researcher or referring to the reasoning of academics’ (MacDonald, 1994: 158). Класс 2: Самореференция (включая слова, относящиеся к самому автору статьи). </a:t>
            </a:r>
            <a:endParaRPr b="0" i="0" sz="1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  <a:t>Класс 4. Audience (including words involving the reader/audience): the generic ‘we’ (i.e. ‘we’ that refers to both the author and the reader), one, . . .. Класс 5. Reference to writer’s own work – macro-research outcome (including words referring to the study or the paper): this study, this research, this investigation, this paper, this article, this report, . . . Class 6: Reference to writer’s own work – micro-research outcome (referring to details of the study, research instruments, and research-related events/processes):</a:t>
            </a:r>
            <a:endParaRPr/>
          </a:p>
        </p:txBody>
      </p:sp>
      <p:sp>
        <p:nvSpPr>
          <p:cNvPr id="174" name="Google Shape;174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Результаты макроструктуры абстрактов. Авторы сравнивают свои результаты с Сантосом, у которого меньшее количество STF, обосновывают это тем, что он исследовал и эмпирические, и теоретические статья; они исследовали только эмпирические, поэтому указание результатов обязательно. Теоретические статьи гораздо реже имеют результаты в своих секциях. Маленькое количество STR и DTR в журнале CE, потому что технологии в образовании стали применяться позднее по сравнению с прикладной лингвистикой, поэтому нет необходимости в размещении обсуждения и применения результатов исследования. В общем, не видно тенденции к увеличению появления STR и DTR (по крайней мере не в CE). </a:t>
            </a:r>
            <a:endParaRPr/>
          </a:p>
        </p:txBody>
      </p:sp>
      <p:sp>
        <p:nvSpPr>
          <p:cNvPr id="186" name="Google Shape;186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Тема исследования – о чем исследование – методология – результаты – обсуждение. Было несколько исключений, когда PTR было перед STR; или вот так: DTM – PTR. Цикличность обычно в работах, где пилотное исследование – второе исследование. </a:t>
            </a:r>
            <a:endParaRPr/>
          </a:p>
        </p:txBody>
      </p:sp>
      <p:sp>
        <p:nvSpPr>
          <p:cNvPr id="193" name="Google Shape;193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Такое происходит из-за того, что абстракты по своей натуре маленькие. Такие штуки обычно встречаются с методологией, ее вставляют в результаты или итоги. </a:t>
            </a:r>
            <a:endParaRPr/>
          </a:p>
        </p:txBody>
      </p:sp>
      <p:sp>
        <p:nvSpPr>
          <p:cNvPr id="200" name="Google Shape;200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Использовали количественный подход, смотрели и считали каждый ход отдельно. Они делают упоминание о том, что длина абстрактов из всех трех журналов была примерно одинаковой, они сравнивали все пропорционально среди ходов и журналов. </a:t>
            </a:r>
            <a:endParaRPr/>
          </a:p>
        </p:txBody>
      </p:sp>
      <p:sp>
        <p:nvSpPr>
          <p:cNvPr id="207" name="Google Shape;207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Залог тоже выбирается в зависимости от субъекта. Более того, залог коррелирует с временем и аспектом. Более молодой журнал CE использует больше пассивных презент перфект (отсылаясь на предыдущие исследования). Другие журналы – активные глаголы настоящего времени, потому что могут позволить себе делать обобщения. </a:t>
            </a:r>
            <a:endParaRPr/>
          </a:p>
        </p:txBody>
      </p:sp>
      <p:sp>
        <p:nvSpPr>
          <p:cNvPr id="215" name="Google Shape;215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Can/ may снимают ответственность с авторов. Таких случаев мало </a:t>
            </a:r>
            <a:endParaRPr/>
          </a:p>
        </p:txBody>
      </p:sp>
      <p:sp>
        <p:nvSpPr>
          <p:cNvPr id="221" name="Google Shape;221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Артикл – отсылает к физическому объекту, стади – к более абстрактный концепт. This study = in this study WE … less personal more objective.  </a:t>
            </a:r>
            <a:endParaRPr/>
          </a:p>
        </p:txBody>
      </p:sp>
      <p:sp>
        <p:nvSpPr>
          <p:cNvPr id="227" name="Google Shape;227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‘This article’ or ‘This paper’ gives the sense of the immediate physical object in front of the reader and thus takes a present tense verb, whereas ‘this study’ signals a report of what the research was about and thus takes a past tense verb.</a:t>
            </a:r>
            <a:endParaRPr/>
          </a:p>
        </p:txBody>
      </p:sp>
      <p:sp>
        <p:nvSpPr>
          <p:cNvPr id="234" name="Google Shape;234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Начинается с класса 6, а потом класс 1. </a:t>
            </a:r>
            <a:endParaRPr/>
          </a:p>
        </p:txBody>
      </p:sp>
      <p:sp>
        <p:nvSpPr>
          <p:cNvPr id="246" name="Google Shape;246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  <a:t>This finding coincides with Hyland and Tse’s (2005b) observation that most of the </a:t>
            </a:r>
            <a:r>
              <a:rPr b="0" i="1" lang="en-US" sz="1800" u="none" strike="noStrike"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  <a:t>constructions in the abstract referred to the writer’s own findings. The noun clause in the </a:t>
            </a:r>
            <a:r>
              <a:rPr b="0" i="1" lang="en-US" sz="1800" u="none" strike="noStrike">
                <a:latin typeface="Arial"/>
                <a:ea typeface="Arial"/>
                <a:cs typeface="Arial"/>
                <a:sym typeface="Arial"/>
              </a:rPr>
              <a:t>STF </a:t>
            </a:r>
            <a: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  <a:t>move is controlled by a past tense reporting verb and contains a past tense verb itself.</a:t>
            </a:r>
            <a:endParaRPr/>
          </a:p>
        </p:txBody>
      </p:sp>
      <p:sp>
        <p:nvSpPr>
          <p:cNvPr id="253" name="Google Shape;253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  <a:t>As this move discusses the meaning of the results and makes generalizations based on the findings in the previous move, the use of present tense makes the sentence sound more general.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  <a:t>This finding is in line with Hyland’s (2003) observation that writers tend to use self-mention at the beginning and end of the abstract for self-promotion.</a:t>
            </a:r>
            <a:endParaRPr/>
          </a:p>
        </p:txBody>
      </p:sp>
      <p:sp>
        <p:nvSpPr>
          <p:cNvPr id="259" name="Google Shape;259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Это все только для эмпирических исследований</a:t>
            </a:r>
            <a:endParaRPr/>
          </a:p>
        </p:txBody>
      </p:sp>
      <p:sp>
        <p:nvSpPr>
          <p:cNvPr id="266" name="Google Shape;266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Все журналы в области прикладной лингвистики и образовательных технологий; взяли по 10 статей из каждого журнала; журналы выбраны, потому что у них высокий импакт-фактор, и они имеют отношение к полю исследования. В фокусе только эмпирические исследования, потому что у эмпирич. и теоретич. разные абстракты. </a:t>
            </a:r>
            <a:endParaRPr/>
          </a:p>
        </p:txBody>
      </p:sp>
      <p:sp>
        <p:nvSpPr>
          <p:cNvPr id="119" name="Google Shape;11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Bottom-up -  исследователь различает эти moves по лингвистическим характеристикам, top-down – на основе контекста, функций, смысла. Проблема предыдущих исследований заключалась в том, что авторы совмещали эти два подхода, при этом начинали с bottom-up, а к контенту относились интуитивно. В результате получалась замкнутость идентификации rhetorical moves. В этом исследовании предлагают отталкиваться от функций и контекста; а после этого уже выделяются типичные лингвистические характеристики </a:t>
            </a:r>
            <a:endParaRPr/>
          </a:p>
        </p:txBody>
      </p:sp>
      <p:sp>
        <p:nvSpPr>
          <p:cNvPr id="126" name="Google Shape;12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В качестве структуры анализа абстрактов были взяты модели, предложенные Сантосом. Почему? 1) эта модель уже применялась в области прикладной лингвистики и включает все moves, которые были предложены в предыдущих исследованиях 2) эти 5 moves более ценны, чем другие (чем, например, введение, заключение.  Отличие этого исследования от исследования Сантоса заключается в том, что мы не разделяем moves на подкатегории.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 качестве структуры анализа абстрактов были взяты модели, предложенные Сантосом. Почему? 1) эта модель уже применялась в области прикладной лингвистики и включает все moves, которые были предложены в предыдущих исследованиях 2) эти 5 moves более ценны, чем другие (чем, например, введение, заключение.  Отличие этого исследования от исследования Сантоса заключается в том, что мы не разделяем moves на подкатегории. </a:t>
            </a:r>
            <a:endParaRPr/>
          </a:p>
        </p:txBody>
      </p:sp>
      <p:sp>
        <p:nvSpPr>
          <p:cNvPr id="140" name="Google Shape;140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76d1aa984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100"/>
              <a:t>От риторических шагов</a:t>
            </a:r>
            <a:endParaRPr sz="4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100"/>
              <a:t> до лингвопрагматических категорий: регулярные дискурсивные элементы академических текстов</a:t>
            </a:r>
            <a:endParaRPr sz="4100"/>
          </a:p>
        </p:txBody>
      </p:sp>
      <p:sp>
        <p:nvSpPr>
          <p:cNvPr id="90" name="Google Shape;90;g1076d1aa984_0_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rPr lang="en-US" sz="1620"/>
              <a:t>Шерстюк Алина Юрьевна</a:t>
            </a:r>
            <a:endParaRPr sz="16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rPr lang="en-US" sz="1620"/>
              <a:t>Аспирантка Школы лингвистики</a:t>
            </a:r>
            <a:endParaRPr sz="16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rPr lang="en-US" sz="1620"/>
              <a:t>доклад в рамка рабочей научно-учебной группы</a:t>
            </a:r>
            <a:endParaRPr sz="1620"/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-US" sz="1620"/>
              <a:t>«Язык современных академических текстов в свете корпусных данных: </a:t>
            </a:r>
            <a:endParaRPr sz="1620"/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-US" sz="1620"/>
              <a:t>риторические параметры и их лингвистическое представление»</a:t>
            </a:r>
            <a:endParaRPr sz="1620"/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-US" sz="1620"/>
              <a:t>№ 21-04-059</a:t>
            </a:r>
            <a:endParaRPr sz="16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3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>
            <p:ph type="title"/>
          </p:nvPr>
        </p:nvSpPr>
        <p:spPr>
          <a:xfrm>
            <a:off x="1014608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Ответы на критику этой методологии. </a:t>
            </a:r>
            <a:endParaRPr/>
          </a:p>
        </p:txBody>
      </p:sp>
      <p:sp>
        <p:nvSpPr>
          <p:cNvPr id="150" name="Google Shape;150;p9"/>
          <p:cNvSpPr txBox="1"/>
          <p:nvPr>
            <p:ph idx="1" type="body"/>
          </p:nvPr>
        </p:nvSpPr>
        <p:spPr>
          <a:xfrm>
            <a:off x="211899" y="1253330"/>
            <a:ext cx="11980102" cy="5235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1.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Субъективность?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Мы просим разных людей размечать 1 абстракт.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2.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А что насчет сегментов текста? Если он меньше, чем клауза, то это не может быть ход!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Но ведь абстракты – это очень сжатые тексты, это не резонно исключать предложения, фразы или даже слова.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>
            <p:ph idx="1" type="body"/>
          </p:nvPr>
        </p:nvSpPr>
        <p:spPr>
          <a:xfrm>
            <a:off x="0" y="2004368"/>
            <a:ext cx="12048994" cy="4697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 sz="3200">
                <a:latin typeface="Arial"/>
                <a:ea typeface="Arial"/>
                <a:cs typeface="Arial"/>
                <a:sym typeface="Arial"/>
              </a:rPr>
              <a:t>Лингвистические характеристики: </a:t>
            </a:r>
            <a:endParaRPr b="1" i="0" sz="3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Grammatical subjects (more details of the classification will be given below)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Verb tense and aspect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Voice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Modal auxiliaries and semi-modal verbs (e.g.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should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have to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Epistemic adjectives, adverbs and nouns (e.g.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likely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possible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probably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generally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 possibility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assumption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tendency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need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i="0" sz="3200" u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0"/>
          <p:cNvSpPr txBox="1"/>
          <p:nvPr/>
        </p:nvSpPr>
        <p:spPr>
          <a:xfrm>
            <a:off x="130629" y="263249"/>
            <a:ext cx="1191836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Методология. Подход к анализу лингвистической реализации ходов и авторской позиции.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"/>
          <p:cNvSpPr txBox="1"/>
          <p:nvPr>
            <p:ph idx="1" type="body"/>
          </p:nvPr>
        </p:nvSpPr>
        <p:spPr>
          <a:xfrm>
            <a:off x="838200" y="2102660"/>
            <a:ext cx="10515600" cy="42369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Attitudinal adjectives, adverbs and nouns (e.g.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important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significant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surprisingly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curiously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importance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significance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 Self-reference words (e.g.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we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my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our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the author(s)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the researcher(s)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Reporting verbs (e.g.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suggest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That-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complement clauses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1"/>
          <p:cNvSpPr txBox="1"/>
          <p:nvPr>
            <p:ph type="title"/>
          </p:nvPr>
        </p:nvSpPr>
        <p:spPr>
          <a:xfrm>
            <a:off x="118753" y="215748"/>
            <a:ext cx="1207324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Методология. Подход к анализу лингвистической реализации ходов и авторской позиции.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>
            <p:ph type="title"/>
          </p:nvPr>
        </p:nvSpPr>
        <p:spPr>
          <a:xfrm>
            <a:off x="91858" y="18255"/>
            <a:ext cx="12100142" cy="10214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Классификация грамматических субъектов. </a:t>
            </a:r>
            <a:endParaRPr/>
          </a:p>
        </p:txBody>
      </p:sp>
      <p:sp>
        <p:nvSpPr>
          <p:cNvPr id="170" name="Google Shape;170;p12"/>
          <p:cNvSpPr txBox="1"/>
          <p:nvPr>
            <p:ph idx="1" type="body"/>
          </p:nvPr>
        </p:nvSpPr>
        <p:spPr>
          <a:xfrm>
            <a:off x="187748" y="1235076"/>
            <a:ext cx="11650249" cy="5604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0" lang="en-US" sz="3200" u="none" strike="noStrike">
                <a:latin typeface="Arial"/>
                <a:ea typeface="Arial"/>
                <a:cs typeface="Arial"/>
                <a:sym typeface="Arial"/>
              </a:rPr>
              <a:t>Phenomenal classes </a:t>
            </a:r>
            <a:endParaRPr b="1" i="0" sz="3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i="0" lang="en-US" sz="3200" u="sng" strike="noStrike">
                <a:latin typeface="Arial"/>
                <a:ea typeface="Arial"/>
                <a:cs typeface="Arial"/>
                <a:sym typeface="Arial"/>
              </a:rPr>
              <a:t>Класс 1: </a:t>
            </a:r>
            <a:r>
              <a:rPr b="1" i="0" lang="en-US" sz="3200" u="none" strike="noStrike">
                <a:latin typeface="Arial"/>
                <a:ea typeface="Arial"/>
                <a:cs typeface="Arial"/>
                <a:sym typeface="Arial"/>
              </a:rPr>
              <a:t>Объекты исследования и их атрибуты: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the participants in the study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variables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these strategies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scores for the 3-criterion variables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. . 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i="0" lang="en-US" sz="3200" u="none" strike="noStrike">
                <a:latin typeface="Arial"/>
                <a:ea typeface="Arial"/>
                <a:cs typeface="Arial"/>
                <a:sym typeface="Arial"/>
              </a:rPr>
              <a:t>Epistemic classes </a:t>
            </a:r>
            <a:endParaRPr b="1" i="0" sz="3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i="0" lang="en-US" sz="3200" u="sng" strike="noStrike">
                <a:latin typeface="Arial"/>
                <a:ea typeface="Arial"/>
                <a:cs typeface="Arial"/>
                <a:sym typeface="Arial"/>
              </a:rPr>
              <a:t>Класс 2: </a:t>
            </a:r>
            <a:r>
              <a:rPr b="1" i="0" lang="en-US" sz="3200" u="none" strike="noStrike">
                <a:latin typeface="Arial"/>
                <a:ea typeface="Arial"/>
                <a:cs typeface="Arial"/>
                <a:sym typeface="Arial"/>
              </a:rPr>
              <a:t>Самореференция</a:t>
            </a:r>
            <a:r>
              <a:rPr b="1" lang="en-US" sz="32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we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the author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the researcher</a:t>
            </a:r>
            <a:r>
              <a:rPr b="0" i="0" lang="en-US" sz="3200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. . .</a:t>
            </a:r>
            <a:endParaRPr b="0" i="1" sz="3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3200" u="sng">
                <a:latin typeface="Arial"/>
                <a:ea typeface="Arial"/>
                <a:cs typeface="Arial"/>
                <a:sym typeface="Arial"/>
              </a:rPr>
              <a:t>Класс 3. </a:t>
            </a:r>
            <a:r>
              <a:rPr b="1" lang="en-US" sz="3200">
                <a:latin typeface="Arial"/>
                <a:ea typeface="Arial"/>
                <a:cs typeface="Arial"/>
                <a:sym typeface="Arial"/>
              </a:rPr>
              <a:t>Ссылка на внешний источник: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 sz="3200">
                <a:latin typeface="Arial"/>
                <a:ea typeface="Arial"/>
                <a:cs typeface="Arial"/>
                <a:sym typeface="Arial"/>
              </a:rPr>
              <a:t>(3а)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конкретные имена других исследователей или цитирование предыдущих исследований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Swales (1985)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. . 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(3б)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предыдущие исследования, но без отсылки к конкретному человеку: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previous researchers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previous studies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research in the area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. . .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;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"/>
          <p:cNvSpPr txBox="1"/>
          <p:nvPr>
            <p:ph idx="1" type="body"/>
          </p:nvPr>
        </p:nvSpPr>
        <p:spPr>
          <a:xfrm>
            <a:off x="220771" y="91016"/>
            <a:ext cx="11750458" cy="61534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(3в)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основные темы в области: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listening comprehension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the dominant approach to second language education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educators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ESL teachers</a:t>
            </a:r>
            <a:r>
              <a:rPr b="0" i="0" lang="en-US" u="none" strike="noStrike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. . .;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(3г)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конкретные объекты исследования или результаты, упомянутые в предыдущем исследовании: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no clear definition of dropout from academic courses, . . .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Класс 4.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Аудитория: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инклюзивное «мы».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Класс 5.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Ссылка на собственную работу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– макрорезультаты исследования: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this study, this research, this investigation, this paper, this article, this report, . .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Класс 6.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Ссылка на собственную работу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– микрорезультаты исследования: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the findings, the results, the purpose of the study, pedagogical implications, test, questionnaire, survey, conclusion, discussion, argument, explanation, interpretation, comparison, analysis, 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Класс 7.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it &amp; that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>
            <p:ph type="title"/>
          </p:nvPr>
        </p:nvSpPr>
        <p:spPr>
          <a:xfrm>
            <a:off x="1146959" y="18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Результаты макроструктуры абстрактов </a:t>
            </a:r>
            <a:endParaRPr/>
          </a:p>
        </p:txBody>
      </p:sp>
      <p:sp>
        <p:nvSpPr>
          <p:cNvPr id="182" name="Google Shape;182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arenR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Частотность ходов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arenR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Последовательность и цикличность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arenR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Встраивание (одного хода в другой)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/>
          <p:nvPr>
            <p:ph type="title"/>
          </p:nvPr>
        </p:nvSpPr>
        <p:spPr>
          <a:xfrm>
            <a:off x="99164" y="18256"/>
            <a:ext cx="11863192" cy="9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Результаты исследования. Частотность ходов. </a:t>
            </a:r>
            <a:endParaRPr/>
          </a:p>
        </p:txBody>
      </p:sp>
      <p:pic>
        <p:nvPicPr>
          <p:cNvPr id="189" name="Google Shape;18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164" y="972855"/>
            <a:ext cx="11830050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"/>
          <p:cNvSpPr txBox="1"/>
          <p:nvPr>
            <p:ph type="title"/>
          </p:nvPr>
        </p:nvSpPr>
        <p:spPr>
          <a:xfrm>
            <a:off x="1027135" y="18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Последовательность и цикличность ходов</a:t>
            </a:r>
            <a:endParaRPr/>
          </a:p>
        </p:txBody>
      </p:sp>
      <p:sp>
        <p:nvSpPr>
          <p:cNvPr id="196" name="Google Shape;196;p16"/>
          <p:cNvSpPr txBox="1"/>
          <p:nvPr>
            <p:ph idx="1" type="body"/>
          </p:nvPr>
        </p:nvSpPr>
        <p:spPr>
          <a:xfrm>
            <a:off x="139874" y="1343819"/>
            <a:ext cx="11912252" cy="4819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None/>
            </a:pPr>
            <a:r>
              <a:rPr b="1" lang="en-US" sz="2400" u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STR – PTR – DTM – STF – DTR</a:t>
            </a:r>
            <a:endParaRPr b="1" sz="2400" u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Цикличность: DTM – STF – DTR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1" lang="en-US" sz="2400" u="none" strike="noStrike">
                <a:latin typeface="Arial"/>
                <a:ea typeface="Arial"/>
                <a:cs typeface="Arial"/>
                <a:sym typeface="Arial"/>
              </a:rPr>
              <a:t>&lt;PTR&gt;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This article reports on a critical discourse analysis of Japanese English as a foreign language (EFL) students’ written reflections on their experience of a simulated racial inequality exercise at a university in Japan</a:t>
            </a:r>
            <a:r>
              <a:rPr b="0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1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&lt;DTM&gt;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Initially, the reflections were compared thematically with previously published narratives . . .</a:t>
            </a:r>
            <a:r>
              <a:rPr b="1" i="1" lang="en-US" sz="2400" u="none" strike="noStrike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&lt;STF&gt;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The results showed that students engaged well with the simulation . . </a:t>
            </a:r>
            <a:r>
              <a:rPr b="0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&lt;DTR&gt;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This result suggests that, according to traditional measures, the exercise was as effective with Japanese students as it has been with white Americans in promoting awareness of racial discrimination</a:t>
            </a:r>
            <a:r>
              <a:rPr b="0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1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&lt;DTM&gt;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The written statements were reanalyzed, however, from a critical pedagogical perspective . . . </a:t>
            </a:r>
            <a:r>
              <a:rPr b="1" i="1" lang="en-US" sz="2400" u="none" strike="noStrike">
                <a:latin typeface="Arial"/>
                <a:ea typeface="Arial"/>
                <a:cs typeface="Arial"/>
                <a:sym typeface="Arial"/>
              </a:rPr>
              <a:t>&lt;STF&gt;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This analysis revealed that the students’ written reflections contained a discourse of diversion from racism. </a:t>
            </a:r>
            <a:r>
              <a:rPr b="1" i="1" lang="en-US" sz="24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&lt;DTR&gt; </a:t>
            </a:r>
            <a:r>
              <a:rPr b="0" i="1" lang="en-US" sz="2400" u="none" strike="noStrike">
                <a:latin typeface="Arial"/>
                <a:ea typeface="Arial"/>
                <a:cs typeface="Arial"/>
                <a:sym typeface="Arial"/>
              </a:rPr>
              <a:t>The findings suggest that language teachers need to be more critical . </a:t>
            </a:r>
            <a:endParaRPr i="1"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/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Вложенность </a:t>
            </a:r>
            <a:endParaRPr/>
          </a:p>
        </p:txBody>
      </p:sp>
      <p:sp>
        <p:nvSpPr>
          <p:cNvPr id="203" name="Google Shape;203;p17"/>
          <p:cNvSpPr txBox="1"/>
          <p:nvPr>
            <p:ph idx="1" type="body"/>
          </p:nvPr>
        </p:nvSpPr>
        <p:spPr>
          <a:xfrm>
            <a:off x="737991" y="178804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i="1" lang="en-US" sz="3600" u="none" strike="noStrike">
                <a:latin typeface="Arial"/>
                <a:ea typeface="Arial"/>
                <a:cs typeface="Arial"/>
                <a:sym typeface="Arial"/>
              </a:rPr>
              <a:t>&lt;PTR&gt; </a:t>
            </a:r>
            <a:r>
              <a:rPr b="0" i="1" lang="en-US" sz="3600" u="none" strike="noStrike">
                <a:latin typeface="Arial"/>
                <a:ea typeface="Arial"/>
                <a:cs typeface="Arial"/>
                <a:sym typeface="Arial"/>
              </a:rPr>
              <a:t>This study investigates the effectiveness of {DTM} three methods of learning vocabulary among 778 beginning second language (L2) learners</a:t>
            </a:r>
            <a:r>
              <a:rPr i="1" lang="en-US" sz="36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3600" u="none" strike="noStrike">
                <a:latin typeface="Arial"/>
                <a:ea typeface="Arial"/>
                <a:cs typeface="Arial"/>
                <a:sym typeface="Arial"/>
              </a:rPr>
              <a:t>{/DTM}. [MLJ8]</a:t>
            </a:r>
            <a:endParaRPr i="1" sz="4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/>
          <p:nvPr>
            <p:ph type="title"/>
          </p:nvPr>
        </p:nvSpPr>
        <p:spPr>
          <a:xfrm>
            <a:off x="0" y="1825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Лингвистические характеристики</a:t>
            </a:r>
            <a:endParaRPr/>
          </a:p>
        </p:txBody>
      </p:sp>
      <p:sp>
        <p:nvSpPr>
          <p:cNvPr id="210" name="Google Shape;210;p18"/>
          <p:cNvSpPr txBox="1"/>
          <p:nvPr>
            <p:ph idx="1" type="body"/>
          </p:nvPr>
        </p:nvSpPr>
        <p:spPr>
          <a:xfrm>
            <a:off x="149268" y="1253330"/>
            <a:ext cx="11938348" cy="5235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Move 1 – Situational research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20/23 абстрактов начинались с класса 3 (ссылка на внешний источник):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i="1" lang="en-US" u="none" strike="noStrike">
                <a:latin typeface="Arial"/>
                <a:ea typeface="Arial"/>
                <a:cs typeface="Arial"/>
                <a:sym typeface="Arial"/>
              </a:rPr>
              <a:t>&lt;STR&gt; </a:t>
            </a:r>
            <a:r>
              <a:rPr b="0" i="1" lang="en-US" u="sng" strike="noStrike">
                <a:latin typeface="Arial"/>
                <a:ea typeface="Arial"/>
                <a:cs typeface="Arial"/>
                <a:sym typeface="Arial"/>
              </a:rPr>
              <a:t>Swain (1985) </a:t>
            </a:r>
            <a:r>
              <a:rPr b="0" i="1" lang="en-US" u="none" strike="noStrike">
                <a:latin typeface="Arial"/>
                <a:ea typeface="Arial"/>
                <a:cs typeface="Arial"/>
                <a:sym typeface="Arial"/>
              </a:rPr>
              <a:t>pointed out the need for increased modified output in the classroom in order to encourage learners to engage in more syntactic processing [MLJ4]</a:t>
            </a:r>
            <a:endParaRPr b="0" i="1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Время, аспект и залог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1" name="Google Shape;211;p18"/>
          <p:cNvGraphicFramePr/>
          <p:nvPr/>
        </p:nvGraphicFramePr>
        <p:xfrm>
          <a:off x="1931791" y="45365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{77FB7F88-3A39-4AA4-83D3-7A99D2975BAE}</a:tableStyleId>
              </a:tblPr>
              <a:tblGrid>
                <a:gridCol w="3051250"/>
                <a:gridCol w="3051250"/>
                <a:gridCol w="3051250"/>
              </a:tblGrid>
              <a:tr h="534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Present Simple (%)</a:t>
                      </a:r>
                      <a:endParaRPr b="1"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Present Perfect (%)</a:t>
                      </a:r>
                      <a:endParaRPr b="1"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MLJ</a:t>
                      </a:r>
                      <a:endParaRPr b="1"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 b="1" sz="24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TQ</a:t>
                      </a:r>
                      <a:endParaRPr b="1"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</a:t>
                      </a:r>
                      <a:endParaRPr b="1" sz="24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CE</a:t>
                      </a:r>
                      <a:endParaRPr b="1"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 sz="2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</a:t>
                      </a:r>
                      <a:endParaRPr b="1" sz="24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2468880" y="455215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Phuong Dzung Pho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Monash university, Australia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>
            <p:ph type="ctrTitle"/>
          </p:nvPr>
        </p:nvSpPr>
        <p:spPr>
          <a:xfrm>
            <a:off x="345440" y="1406843"/>
            <a:ext cx="1150112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Research article abstracts in applied linguistics and educational technology: </a:t>
            </a:r>
            <a:br>
              <a:rPr lang="en-US" sz="4800">
                <a:latin typeface="Arial"/>
                <a:ea typeface="Arial"/>
                <a:cs typeface="Arial"/>
                <a:sym typeface="Arial"/>
              </a:rPr>
            </a:br>
            <a:r>
              <a:rPr lang="en-US" sz="4800">
                <a:latin typeface="Arial"/>
                <a:ea typeface="Arial"/>
                <a:cs typeface="Arial"/>
                <a:sym typeface="Arial"/>
              </a:rPr>
              <a:t>a study of linguistic realizations of rhetorical structure and authorial stance </a:t>
            </a:r>
            <a:endParaRPr sz="4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9"/>
          <p:cNvSpPr txBox="1"/>
          <p:nvPr>
            <p:ph idx="1" type="body"/>
          </p:nvPr>
        </p:nvSpPr>
        <p:spPr>
          <a:xfrm>
            <a:off x="387262" y="510391"/>
            <a:ext cx="11612672" cy="6191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Время, аспект и залог: зависят от грамматического субъекта.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Present simple + класс 3в (основные темы изучаемой области)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Past tense + класс 3а (конкретный исследователь)/ класс 3г (конкретные результаты предыдущих исследований) 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Present perfect + класс 3б (отсылка к предыдущим исследованиям)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i="1" lang="en-US">
                <a:latin typeface="Arial"/>
                <a:ea typeface="Arial"/>
                <a:cs typeface="Arial"/>
                <a:sym typeface="Arial"/>
              </a:rPr>
              <a:t>&lt;STR&gt;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Listening comprehension (Class 3в) </a:t>
            </a:r>
            <a:r>
              <a:rPr i="1" lang="en-US" u="sng">
                <a:latin typeface="Arial"/>
                <a:ea typeface="Arial"/>
                <a:cs typeface="Arial"/>
                <a:sym typeface="Arial"/>
              </a:rPr>
              <a:t>is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 a difficult skill for foreign language learners to develop and for their teachers to assess. [TQ8]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Залог тоже зависит от грамматического субъекта (+ время, + аспект)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0"/>
          <p:cNvSpPr txBox="1"/>
          <p:nvPr>
            <p:ph idx="1" type="body"/>
          </p:nvPr>
        </p:nvSpPr>
        <p:spPr>
          <a:xfrm>
            <a:off x="576055" y="370249"/>
            <a:ext cx="10873636" cy="5942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использование модальных глаголов: can/ may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 i="1" sz="3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i="1" lang="en-US" sz="3200" u="none" strike="noStrike">
                <a:latin typeface="Arial"/>
                <a:ea typeface="Arial"/>
                <a:cs typeface="Arial"/>
                <a:sym typeface="Arial"/>
              </a:rPr>
              <a:t>&lt;STR&gt;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. . . However, higher level processes often depend on lower level processes, such as letter and word identification, and deficient lower level processing </a:t>
            </a:r>
            <a:r>
              <a:rPr b="0" i="1" lang="en-US" sz="3200" u="sng" strike="noStrike"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b="0" i="1" lang="en-US" sz="3200" u="none" strike="noStrike">
                <a:latin typeface="Arial"/>
                <a:ea typeface="Arial"/>
                <a:cs typeface="Arial"/>
                <a:sym typeface="Arial"/>
              </a:rPr>
              <a:t>inhibit reading comprehension (Koda, 1990). [TQ6]</a:t>
            </a:r>
            <a:endParaRPr b="0" i="1" sz="3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авторская позиция не была выражена эксплицитно (attitudinal stance adj)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i="1" lang="en-US" sz="3200">
                <a:latin typeface="Arial"/>
                <a:ea typeface="Arial"/>
                <a:cs typeface="Arial"/>
                <a:sym typeface="Arial"/>
              </a:rPr>
              <a:t>&lt;STR&gt;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Language learning motivation plays an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important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 role in both research and teaching, . . . [TQ9]</a:t>
            </a:r>
            <a:endParaRPr i="1"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/>
          <p:nvPr>
            <p:ph type="title"/>
          </p:nvPr>
        </p:nvSpPr>
        <p:spPr>
          <a:xfrm>
            <a:off x="838200" y="-237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Move 2 – Presenting results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1"/>
          <p:cNvSpPr txBox="1"/>
          <p:nvPr>
            <p:ph idx="1" type="body"/>
          </p:nvPr>
        </p:nvSpPr>
        <p:spPr>
          <a:xfrm>
            <a:off x="174320" y="1512474"/>
            <a:ext cx="1156256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65% грамматических субъектов были из класса 5 – ссылка на собственную работу.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&lt;PTR&gt;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This article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reports on a study investigating English language teaching (ELT) practices in secondary-level classrooms in China. [TQ10]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&lt;PTR&gt;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This study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focused on the effect of a cooperative strategy training program on the patterns of interaction . . . [MLJ6]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/>
          <p:nvPr>
            <p:ph idx="1" type="body"/>
          </p:nvPr>
        </p:nvSpPr>
        <p:spPr>
          <a:xfrm>
            <a:off x="517567" y="448088"/>
            <a:ext cx="10515600" cy="563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Только present simple (+ немного past simple)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&lt;PTR&gt; This article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reports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 on a study investigating English language teaching practices in secondary-level classrooms in China. [TQ10]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&lt;PTR&gt; This study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investigated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 the effects of four types of listening support . . .[TQ8]</a:t>
            </a:r>
            <a:endParaRPr i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Активный залог;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Модальные слова (could, might);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Нет оценочных слов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"/>
          <p:cNvSpPr txBox="1"/>
          <p:nvPr>
            <p:ph type="title"/>
          </p:nvPr>
        </p:nvSpPr>
        <p:spPr>
          <a:xfrm>
            <a:off x="1087582" y="18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Move 3 – Describing the methodology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3"/>
          <p:cNvSpPr txBox="1"/>
          <p:nvPr>
            <p:ph idx="1" type="body"/>
          </p:nvPr>
        </p:nvSpPr>
        <p:spPr>
          <a:xfrm>
            <a:off x="458189" y="1343818"/>
            <a:ext cx="11559639" cy="5128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Класс 1 – Объекты исследования и их атрибуты.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&lt;DTM&gt; . . .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The sample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(Class 1) consisted of 275 advanced learners studying English for academic purposes prior to entering Australian universities . . . [MLJ1]</a:t>
            </a:r>
            <a:endParaRPr i="1"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Past tense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Очень много пассива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Нет модальных слов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Нет оценочных слов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"/>
          <p:cNvSpPr txBox="1"/>
          <p:nvPr>
            <p:ph type="title"/>
          </p:nvPr>
        </p:nvSpPr>
        <p:spPr>
          <a:xfrm>
            <a:off x="1111332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Move 4 – Summarizing the findings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4"/>
          <p:cNvSpPr txBox="1"/>
          <p:nvPr>
            <p:ph idx="1" type="body"/>
          </p:nvPr>
        </p:nvSpPr>
        <p:spPr>
          <a:xfrm>
            <a:off x="375062" y="1148731"/>
            <a:ext cx="11816938" cy="5311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Класс 6 ссылка на собственную работу  + класс 1 объекты исследования и их атрибуты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&lt;STF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&gt; The results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(Class 6) indicated that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English proficiency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(Class 1) accounted for a range varying between 58% and 68% of EAP reading, whereas discipline-related knowledge accounted for a range varying between 21% and 31%.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The exact levels at which the compensatory effect between the two variables takes place for successful academic reading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 (Class 1) are provided . . . [MLJ7]</a:t>
            </a:r>
            <a:endParaRPr i="1"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5"/>
          <p:cNvSpPr txBox="1"/>
          <p:nvPr>
            <p:ph idx="1" type="body"/>
          </p:nvPr>
        </p:nvSpPr>
        <p:spPr>
          <a:xfrm>
            <a:off x="208808" y="981096"/>
            <a:ext cx="11983192" cy="5134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Больше прошедшего времени, чем настоящего;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Epistemic stance words (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possible, likely, certainly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Attitudinal stance words (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successful, useful, better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Использование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that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 &lt;STF&gt; The findings revealed </a:t>
            </a:r>
            <a:r>
              <a:rPr b="1" i="1" lang="en-US" sz="3200"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 learners </a:t>
            </a:r>
            <a:r>
              <a:rPr i="1" lang="en-US" sz="3200" u="sng">
                <a:latin typeface="Arial"/>
                <a:ea typeface="Arial"/>
                <a:cs typeface="Arial"/>
                <a:sym typeface="Arial"/>
              </a:rPr>
              <a:t>made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significant improvements in both content knowledge and functional linguistic abilities. [MLJ4]</a:t>
            </a:r>
            <a:endParaRPr i="1"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6"/>
          <p:cNvSpPr txBox="1"/>
          <p:nvPr>
            <p:ph type="title"/>
          </p:nvPr>
        </p:nvSpPr>
        <p:spPr>
          <a:xfrm>
            <a:off x="961902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Move 5 – Discussing the research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6"/>
          <p:cNvSpPr txBox="1"/>
          <p:nvPr>
            <p:ph idx="1" type="body"/>
          </p:nvPr>
        </p:nvSpPr>
        <p:spPr>
          <a:xfrm>
            <a:off x="86591" y="1113104"/>
            <a:ext cx="12018818" cy="5204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Класс 6 ссылка на собственную работу  + класс 1 объекты исследования и их атрибуты;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u="sng">
                <a:latin typeface="Arial"/>
                <a:ea typeface="Arial"/>
                <a:cs typeface="Arial"/>
                <a:sym typeface="Arial"/>
              </a:rPr>
              <a:t>Настоящее время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Много модальных слов;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Stance words (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useful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);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I/we + suggest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Клаузы с that 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7"/>
          <p:cNvSpPr txBox="1"/>
          <p:nvPr>
            <p:ph type="title"/>
          </p:nvPr>
        </p:nvSpPr>
        <p:spPr>
          <a:xfrm>
            <a:off x="125680" y="18255"/>
            <a:ext cx="1191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Итоги </a:t>
            </a:r>
            <a:endParaRPr/>
          </a:p>
        </p:txBody>
      </p:sp>
      <p:sp>
        <p:nvSpPr>
          <p:cNvPr id="269" name="Google Shape;269;p27"/>
          <p:cNvSpPr txBox="1"/>
          <p:nvPr>
            <p:ph idx="1" type="body"/>
          </p:nvPr>
        </p:nvSpPr>
        <p:spPr>
          <a:xfrm>
            <a:off x="0" y="1343817"/>
            <a:ext cx="12192000" cy="5211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Разница в структуре в зависимости от журнала;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Лингвистические реализации ходов довольно похожи в разных журналах и дисциплинах;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Везде есть </a:t>
            </a:r>
            <a:r>
              <a:rPr i="1" lang="en-US" sz="3200">
                <a:latin typeface="Arial"/>
                <a:ea typeface="Arial"/>
                <a:cs typeface="Arial"/>
                <a:sym typeface="Arial"/>
              </a:rPr>
              <a:t>Presenting the research, Describing the methodology, Summarizing the findings;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Позиция в предложении и грамматический субъект помогают понять, какой ход;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В абстрактах есть авторская позиция;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Идентификация ходов в зависимости от контекста/функции;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Использование результатов в педагогике.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838200" y="1988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Почему важно изучать абстракты? 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Представлена вся суть статьи;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Во всех журналах требуются абстракты;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Нужен абстракт на английском!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Абстракт усиливает понимание статьи (Graetz 1985);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Знание организации текста и лингвистических характеристик поможет молодым исследователям.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title"/>
          </p:nvPr>
        </p:nvSpPr>
        <p:spPr>
          <a:xfrm>
            <a:off x="1170709" y="18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Предыдущие исследования </a:t>
            </a:r>
            <a:endParaRPr/>
          </a:p>
        </p:txBody>
      </p:sp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Hyland 2004: только на структуре абстракта;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Lores 2004; Salager-Meyer 1992: только определенные лингвистические характеристики;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Anderson &amp; Maclean 1997: абстракты в области медицины;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Santos 1996: только прикладная лингвистика.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1016330" y="18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Цель 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74249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Целью этого исследования является изучение не только риторических ходов абстрактов в области прикладной лингвистики и образовательных технологий, но также лингвистические реализации этих ходов и авторская позиция в разных абстрактах.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925882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Методология. Корпус. </a:t>
            </a:r>
            <a:endParaRPr/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347551" y="1690688"/>
            <a:ext cx="11231880" cy="4622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30 абстрактов из научных статей;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из журналов: The Modern Language Journal (MLJ), TESOL Quarterly (TQ) ; Captures &amp; Education (CE);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только эмпирические исследования;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все статьи датированы 2005 -2006 гг.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262002" y="227338"/>
            <a:ext cx="1192999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Методология. Подход к анализу риторической структуры. </a:t>
            </a:r>
            <a:endParaRPr/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проблема bottom-up vs top-down approach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top-down: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сначала смотрим на функции и содержание текста;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выделяем ходы;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только в конце описываем лингвистические характеристики для каждого хода. 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36" name="Google Shape;1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572" y="0"/>
            <a:ext cx="11420856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/>
          <p:nvPr>
            <p:ph type="title"/>
          </p:nvPr>
        </p:nvSpPr>
        <p:spPr>
          <a:xfrm>
            <a:off x="216724" y="-52279"/>
            <a:ext cx="11975276" cy="7006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Методология. Структура анализа абстрактов. (Сантос 1996) </a:t>
            </a:r>
            <a:endParaRPr/>
          </a:p>
        </p:txBody>
      </p:sp>
      <p:graphicFrame>
        <p:nvGraphicFramePr>
          <p:cNvPr id="143" name="Google Shape;143;p8"/>
          <p:cNvGraphicFramePr/>
          <p:nvPr/>
        </p:nvGraphicFramePr>
        <p:xfrm>
          <a:off x="126670" y="6561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{77FB7F88-3A39-4AA4-83D3-7A99D2975BAE}</a:tableStyleId>
              </a:tblPr>
              <a:tblGrid>
                <a:gridCol w="4021775"/>
                <a:gridCol w="4021775"/>
                <a:gridCol w="4021775"/>
              </a:tblGrid>
              <a:tr h="54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Moves</a:t>
                      </a:r>
                      <a:endParaRPr b="1" sz="2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Функция/описание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Вопрос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>
                          <a:solidFill>
                            <a:srgbClr val="385623"/>
                          </a:solidFill>
                        </a:rPr>
                        <a:t>Move 1: указание темы исследования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Формулирование общего контекста исследования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Что известно об области/теме исследования?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385623"/>
                          </a:solidFill>
                        </a:rPr>
                        <a:t>Move 2: представление исследования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Указание цели исследования, исследовательские вопросы, гипотезы.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О чем это исследование?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385623"/>
                          </a:solidFill>
                        </a:rPr>
                        <a:t>Move 3: описание методологии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Описание материалов, переменных, процедуры ..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Как было проведено исследование?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385623"/>
                          </a:solidFill>
                        </a:rPr>
                        <a:t>Move 4: результаты исследования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Описание основных результатов эксперимента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Что нашел исследователь?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rgbClr val="385623"/>
                          </a:solidFill>
                        </a:rPr>
                        <a:t>Move 5: обсуждение результатов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Интерпретация результатов и/или предоставление рекомендаций; значимость и актуальность результатов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Что означают результаты? Что дальше?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2021-02-11T06:43:30Z</dcterms:created>
  <dc:creator>Алина Алина</dc:creator>
</cp:coreProperties>
</file>