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3" roundtripDataSignature="AMtx7miTrQcFia6SboYYZ1x5QO+7R8iB0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Гипотезы общие:</a:t>
            </a:r>
            <a:endParaRPr/>
          </a:p>
          <a:p>
            <a:pPr indent="-171450" lvl="0" marL="171450" rtl="0" algn="l">
              <a:spcBef>
                <a:spcPts val="0"/>
              </a:spcBef>
              <a:spcAft>
                <a:spcPts val="0"/>
              </a:spcAft>
              <a:buClr>
                <a:schemeClr val="dk1"/>
              </a:buClr>
              <a:buSzPts val="1200"/>
              <a:buFont typeface="Calibri"/>
              <a:buChar char="-"/>
            </a:pPr>
            <a:r>
              <a:rPr lang="en-US"/>
              <a:t>Лиза Карпова (2-4-грамы: 2-грамы хорошо справляются с терминологией; дискурсивные единицы вида «тем самым»; 3-грамы тоже хорошо справляются с дискурсивными единицами «в первую очередь», а также с лексической фразеологией «ценности и ориентиры», «права и свободы»; 4-грамы -- с союзами «в то время как» и т.д.)</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US"/>
              <a:t>Гипотезы case study:</a:t>
            </a:r>
            <a:endParaRPr/>
          </a:p>
          <a:p>
            <a:pPr indent="-171450" lvl="0" marL="171450" rtl="0" algn="l">
              <a:spcBef>
                <a:spcPts val="0"/>
              </a:spcBef>
              <a:spcAft>
                <a:spcPts val="0"/>
              </a:spcAft>
              <a:buClr>
                <a:schemeClr val="dk1"/>
              </a:buClr>
              <a:buSzPts val="1200"/>
              <a:buFont typeface="Calibri"/>
              <a:buChar char="-"/>
            </a:pPr>
            <a:r>
              <a:rPr lang="en-US"/>
              <a:t>Pre-study для причастных оборотов в постпозиции на материале НКРЯ</a:t>
            </a:r>
            <a:endParaRPr/>
          </a:p>
          <a:p>
            <a:pPr indent="-171450" lvl="0" marL="171450" rtl="0" algn="l">
              <a:spcBef>
                <a:spcPts val="0"/>
              </a:spcBef>
              <a:spcAft>
                <a:spcPts val="0"/>
              </a:spcAft>
              <a:buClr>
                <a:schemeClr val="dk1"/>
              </a:buClr>
              <a:buSzPts val="1200"/>
              <a:buFont typeface="Calibri"/>
              <a:buChar char="-"/>
            </a:pPr>
            <a:r>
              <a:rPr lang="en-US"/>
              <a:t>Дефектность парадигмы причастий (грамматические профили 2018 Лора Янда less is more)</a:t>
            </a:r>
            <a:endParaRPr/>
          </a:p>
          <a:p>
            <a:pPr indent="-171450" lvl="0" marL="171450" rtl="0" algn="l">
              <a:spcBef>
                <a:spcPts val="0"/>
              </a:spcBef>
              <a:spcAft>
                <a:spcPts val="0"/>
              </a:spcAft>
              <a:buClr>
                <a:schemeClr val="dk1"/>
              </a:buClr>
              <a:buSzPts val="1200"/>
              <a:buFont typeface="Calibri"/>
              <a:buChar char="-"/>
            </a:pPr>
            <a:r>
              <a:rPr lang="en-US"/>
              <a:t>Частотность грамматических форм и глагольных лексем по дисциплинам (какие коллокации выходят на первый план – pre-study)</a:t>
            </a:r>
            <a:endParaRPr/>
          </a:p>
        </p:txBody>
      </p:sp>
      <p:sp>
        <p:nvSpPr>
          <p:cNvPr id="160" name="Google Shape;160;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0406df1d10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0406df1d10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g10406df1d10_0_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0406df1d10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0406df1d10_0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g10406df1d10_0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0406df1d10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0406df1d10_0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g10406df1d10_0_1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0406df1d10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10406df1d10_0_2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g10406df1d10_0_2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4"/>
          <p:cNvSpPr/>
          <p:nvPr>
            <p:ph idx="2" type="pic"/>
          </p:nvPr>
        </p:nvSpPr>
        <p:spPr>
          <a:xfrm>
            <a:off x="5183188" y="987425"/>
            <a:ext cx="6172200" cy="4873625"/>
          </a:xfrm>
          <a:prstGeom prst="rect">
            <a:avLst/>
          </a:prstGeom>
          <a:noFill/>
          <a:ln>
            <a:noFill/>
          </a:ln>
        </p:spPr>
      </p:sp>
      <p:sp>
        <p:nvSpPr>
          <p:cNvPr id="68" name="Google Shape;68;p2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sz="1500">
                <a:highlight>
                  <a:srgbClr val="FFFFFF"/>
                </a:highlight>
                <a:latin typeface="Arial"/>
                <a:ea typeface="Arial"/>
                <a:cs typeface="Arial"/>
                <a:sym typeface="Arial"/>
              </a:rPr>
              <a:t>О понятии lexical bundles и его расширениях: обзор подходов к выделению устойчивых и дискурсивно-значимых сочетаний академического текста.</a:t>
            </a:r>
            <a:endParaRPr sz="1500">
              <a:highlight>
                <a:srgbClr val="FFFFFF"/>
              </a:highlight>
              <a:latin typeface="Arial"/>
              <a:ea typeface="Arial"/>
              <a:cs typeface="Arial"/>
              <a:sym typeface="Arial"/>
            </a:endParaRPr>
          </a:p>
          <a:p>
            <a:pPr indent="0" lvl="0" marL="0" rtl="0" algn="ctr">
              <a:lnSpc>
                <a:spcPct val="90000"/>
              </a:lnSpc>
              <a:spcBef>
                <a:spcPts val="0"/>
              </a:spcBef>
              <a:spcAft>
                <a:spcPts val="0"/>
              </a:spcAft>
              <a:buClr>
                <a:schemeClr val="dk1"/>
              </a:buClr>
              <a:buSzPts val="6000"/>
              <a:buFont typeface="Calibri"/>
              <a:buNone/>
            </a:pPr>
            <a:r>
              <a:rPr lang="en-US" sz="1500">
                <a:highlight>
                  <a:srgbClr val="FFFFFF"/>
                </a:highlight>
                <a:latin typeface="Arial"/>
                <a:ea typeface="Arial"/>
                <a:cs typeface="Arial"/>
                <a:sym typeface="Arial"/>
              </a:rPr>
              <a:t>Функциональный подход (function-first approach, Durrant&amp;Mathews-Aydinli 2011).</a:t>
            </a:r>
            <a:endParaRPr sz="1500">
              <a:highlight>
                <a:srgbClr val="FFFFFF"/>
              </a:highlight>
              <a:latin typeface="Arial"/>
              <a:ea typeface="Arial"/>
              <a:cs typeface="Arial"/>
              <a:sym typeface="Arial"/>
            </a:endParaRPr>
          </a:p>
          <a:p>
            <a:pPr indent="0" lvl="0" marL="0" rtl="0" algn="ctr">
              <a:lnSpc>
                <a:spcPct val="90000"/>
              </a:lnSpc>
              <a:spcBef>
                <a:spcPts val="0"/>
              </a:spcBef>
              <a:spcAft>
                <a:spcPts val="0"/>
              </a:spcAft>
              <a:buClr>
                <a:schemeClr val="dk1"/>
              </a:buClr>
              <a:buSzPts val="6000"/>
              <a:buFont typeface="Calibri"/>
              <a:buNone/>
            </a:pPr>
            <a:r>
              <a:rPr lang="en-US" sz="1500">
                <a:highlight>
                  <a:srgbClr val="FFFFFF"/>
                </a:highlight>
                <a:latin typeface="Arial"/>
                <a:ea typeface="Arial"/>
                <a:cs typeface="Arial"/>
                <a:sym typeface="Arial"/>
              </a:rPr>
              <a:t>Корпусные подходы</a:t>
            </a:r>
            <a:endParaRPr/>
          </a:p>
        </p:txBody>
      </p:sp>
      <p:sp>
        <p:nvSpPr>
          <p:cNvPr id="89" name="Google Shape;89;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70000"/>
              </a:lnSpc>
              <a:spcBef>
                <a:spcPts val="1000"/>
              </a:spcBef>
              <a:spcAft>
                <a:spcPts val="0"/>
              </a:spcAft>
              <a:buClr>
                <a:schemeClr val="dk1"/>
              </a:buClr>
              <a:buSzPct val="37345"/>
              <a:buNone/>
            </a:pPr>
            <a:r>
              <a:t/>
            </a:r>
            <a:endParaRPr sz="1620"/>
          </a:p>
          <a:p>
            <a:pPr indent="0" lvl="0" marL="0" rtl="0" algn="ctr">
              <a:lnSpc>
                <a:spcPct val="70000"/>
              </a:lnSpc>
              <a:spcBef>
                <a:spcPts val="1000"/>
              </a:spcBef>
              <a:spcAft>
                <a:spcPts val="0"/>
              </a:spcAft>
              <a:buClr>
                <a:schemeClr val="dk1"/>
              </a:buClr>
              <a:buSzPct val="37345"/>
              <a:buNone/>
            </a:pPr>
            <a:r>
              <a:rPr lang="en-US" sz="1620"/>
              <a:t>Зевахина Н.А.</a:t>
            </a:r>
            <a:endParaRPr sz="1620"/>
          </a:p>
          <a:p>
            <a:pPr indent="0" lvl="0" marL="0" rtl="0" algn="ctr">
              <a:lnSpc>
                <a:spcPct val="70000"/>
              </a:lnSpc>
              <a:spcBef>
                <a:spcPts val="1000"/>
              </a:spcBef>
              <a:spcAft>
                <a:spcPts val="0"/>
              </a:spcAft>
              <a:buClr>
                <a:schemeClr val="dk1"/>
              </a:buClr>
              <a:buSzPct val="37345"/>
              <a:buFont typeface="Arial"/>
              <a:buNone/>
            </a:pPr>
            <a:r>
              <a:rPr lang="en-US" sz="1620"/>
              <a:t>Доклад в рамка рабочей научно-учебной группы</a:t>
            </a:r>
            <a:endParaRPr sz="1620"/>
          </a:p>
          <a:p>
            <a:pPr indent="0" lvl="0" marL="0" marR="0" rtl="0" algn="ctr">
              <a:lnSpc>
                <a:spcPct val="95000"/>
              </a:lnSpc>
              <a:spcBef>
                <a:spcPts val="0"/>
              </a:spcBef>
              <a:spcAft>
                <a:spcPts val="0"/>
              </a:spcAft>
              <a:buClr>
                <a:schemeClr val="dk1"/>
              </a:buClr>
              <a:buSzPct val="37345"/>
              <a:buFont typeface="Arial"/>
              <a:buNone/>
            </a:pPr>
            <a:r>
              <a:rPr lang="en-US" sz="1620"/>
              <a:t>«Язык современных академических текстов в свете корпусных данных: </a:t>
            </a:r>
            <a:endParaRPr sz="1620"/>
          </a:p>
          <a:p>
            <a:pPr indent="0" lvl="0" marL="0" marR="0" rtl="0" algn="ctr">
              <a:lnSpc>
                <a:spcPct val="95000"/>
              </a:lnSpc>
              <a:spcBef>
                <a:spcPts val="0"/>
              </a:spcBef>
              <a:spcAft>
                <a:spcPts val="0"/>
              </a:spcAft>
              <a:buClr>
                <a:schemeClr val="dk1"/>
              </a:buClr>
              <a:buSzPct val="37345"/>
              <a:buFont typeface="Arial"/>
              <a:buNone/>
            </a:pPr>
            <a:r>
              <a:rPr lang="en-US" sz="1620"/>
              <a:t>риторические параметры и их лингвистическое представление»</a:t>
            </a:r>
            <a:endParaRPr sz="1620"/>
          </a:p>
          <a:p>
            <a:pPr indent="0" lvl="0" marL="0" marR="0" rtl="0" algn="ctr">
              <a:lnSpc>
                <a:spcPct val="95000"/>
              </a:lnSpc>
              <a:spcBef>
                <a:spcPts val="0"/>
              </a:spcBef>
              <a:spcAft>
                <a:spcPts val="0"/>
              </a:spcAft>
              <a:buClr>
                <a:schemeClr val="dk1"/>
              </a:buClr>
              <a:buSzPct val="37345"/>
              <a:buFont typeface="Arial"/>
              <a:buNone/>
            </a:pPr>
            <a:r>
              <a:rPr lang="en-US" sz="1620"/>
              <a:t>№ 21-04-059</a:t>
            </a:r>
            <a:endParaRPr sz="1620"/>
          </a:p>
          <a:p>
            <a:pPr indent="0" lvl="0" marL="0" rtl="0" algn="ctr">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txBox="1"/>
          <p:nvPr>
            <p:ph type="title"/>
          </p:nvPr>
        </p:nvSpPr>
        <p:spPr>
          <a:xfrm>
            <a:off x="838200" y="193964"/>
            <a:ext cx="10515600" cy="101138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4. Tagging: semantic categorization</a:t>
            </a:r>
            <a:endParaRPr/>
          </a:p>
        </p:txBody>
      </p:sp>
      <p:pic>
        <p:nvPicPr>
          <p:cNvPr id="143" name="Google Shape;143;p10"/>
          <p:cNvPicPr preferRelativeResize="0"/>
          <p:nvPr/>
        </p:nvPicPr>
        <p:blipFill rotWithShape="1">
          <a:blip r:embed="rId3">
            <a:alphaModFix/>
          </a:blip>
          <a:srcRect b="0" l="0" r="0" t="0"/>
          <a:stretch/>
        </p:blipFill>
        <p:spPr>
          <a:xfrm>
            <a:off x="838200" y="1439512"/>
            <a:ext cx="8264236" cy="515412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4. Tagging: distribution of semantic categories</a:t>
            </a:r>
            <a:endParaRPr/>
          </a:p>
        </p:txBody>
      </p:sp>
      <p:pic>
        <p:nvPicPr>
          <p:cNvPr id="149" name="Google Shape;149;p11"/>
          <p:cNvPicPr preferRelativeResize="0"/>
          <p:nvPr/>
        </p:nvPicPr>
        <p:blipFill rotWithShape="1">
          <a:blip r:embed="rId3">
            <a:alphaModFix/>
          </a:blip>
          <a:srcRect b="0" l="0" r="0" t="0"/>
          <a:stretch/>
        </p:blipFill>
        <p:spPr>
          <a:xfrm>
            <a:off x="1077367" y="2266627"/>
            <a:ext cx="7377193" cy="186754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53" name="Shape 153"/>
        <p:cNvGrpSpPr/>
        <p:nvPr/>
      </p:nvGrpSpPr>
      <p:grpSpPr>
        <a:xfrm>
          <a:off x="0" y="0"/>
          <a:ext cx="0" cy="0"/>
          <a:chOff x="0" y="0"/>
          <a:chExt cx="0" cy="0"/>
        </a:xfrm>
      </p:grpSpPr>
      <p:sp>
        <p:nvSpPr>
          <p:cNvPr id="154" name="Google Shape;154;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Overview of a diachronic corpus</a:t>
            </a:r>
            <a:endParaRPr/>
          </a:p>
        </p:txBody>
      </p:sp>
      <p:pic>
        <p:nvPicPr>
          <p:cNvPr id="155" name="Google Shape;155;p12"/>
          <p:cNvPicPr preferRelativeResize="0"/>
          <p:nvPr>
            <p:ph idx="1" type="body"/>
          </p:nvPr>
        </p:nvPicPr>
        <p:blipFill rotWithShape="1">
          <a:blip r:embed="rId3">
            <a:alphaModFix/>
          </a:blip>
          <a:srcRect b="0" l="0" r="0" t="0"/>
          <a:stretch/>
        </p:blipFill>
        <p:spPr>
          <a:xfrm>
            <a:off x="778744" y="1509206"/>
            <a:ext cx="7036231" cy="2107769"/>
          </a:xfrm>
          <a:prstGeom prst="rect">
            <a:avLst/>
          </a:prstGeom>
          <a:noFill/>
          <a:ln>
            <a:noFill/>
          </a:ln>
        </p:spPr>
      </p:pic>
      <p:pic>
        <p:nvPicPr>
          <p:cNvPr id="156" name="Google Shape;156;p12"/>
          <p:cNvPicPr preferRelativeResize="0"/>
          <p:nvPr/>
        </p:nvPicPr>
        <p:blipFill rotWithShape="1">
          <a:blip r:embed="rId4">
            <a:alphaModFix/>
          </a:blip>
          <a:srcRect b="0" l="0" r="0" t="0"/>
          <a:stretch/>
        </p:blipFill>
        <p:spPr>
          <a:xfrm>
            <a:off x="688689" y="3995232"/>
            <a:ext cx="9113003" cy="208452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Theoretical settings</a:t>
            </a:r>
            <a:endParaRPr/>
          </a:p>
        </p:txBody>
      </p:sp>
      <p:sp>
        <p:nvSpPr>
          <p:cNvPr id="163" name="Google Shape;163;p13"/>
          <p:cNvSpPr txBox="1"/>
          <p:nvPr>
            <p:ph idx="1" type="body"/>
          </p:nvPr>
        </p:nvSpPr>
        <p:spPr>
          <a:xfrm>
            <a:off x="838200" y="1690688"/>
            <a:ext cx="10515600" cy="4802187"/>
          </a:xfrm>
          <a:prstGeom prst="rect">
            <a:avLst/>
          </a:prstGeom>
          <a:noFill/>
          <a:ln>
            <a:noFill/>
          </a:ln>
        </p:spPr>
        <p:txBody>
          <a:bodyPr anchorCtr="0" anchor="t" bIns="45700" lIns="91425" spcFirstLastPara="1" rIns="91425" wrap="square" tIns="45700">
            <a:normAutofit fontScale="77500" lnSpcReduction="20000"/>
          </a:bodyPr>
          <a:lstStyle/>
          <a:p>
            <a:pPr indent="-228600" lvl="0" marL="228600" rtl="0" algn="l">
              <a:lnSpc>
                <a:spcPct val="90000"/>
              </a:lnSpc>
              <a:spcBef>
                <a:spcPts val="0"/>
              </a:spcBef>
              <a:spcAft>
                <a:spcPts val="0"/>
              </a:spcAft>
              <a:buClr>
                <a:schemeClr val="dk1"/>
              </a:buClr>
              <a:buSzPct val="100000"/>
              <a:buChar char="•"/>
            </a:pPr>
            <a:r>
              <a:rPr lang="en-US"/>
              <a:t>Usage-based and corpus-driven approaches</a:t>
            </a:r>
            <a:endParaRPr/>
          </a:p>
          <a:p>
            <a:pPr indent="-228600" lvl="0" marL="228600" rtl="0" algn="l">
              <a:lnSpc>
                <a:spcPct val="90000"/>
              </a:lnSpc>
              <a:spcBef>
                <a:spcPts val="1000"/>
              </a:spcBef>
              <a:spcAft>
                <a:spcPts val="0"/>
              </a:spcAft>
              <a:buClr>
                <a:schemeClr val="dk1"/>
              </a:buClr>
              <a:buSzPct val="100000"/>
              <a:buChar char="•"/>
            </a:pPr>
            <a:r>
              <a:rPr lang="en-US"/>
              <a:t>Discourse units (“building blocks of discourse” – Biber et al. 2004) rather than grammatical or idiomatic units</a:t>
            </a:r>
            <a:endParaRPr/>
          </a:p>
          <a:p>
            <a:pPr indent="-228600" lvl="0" marL="228600" rtl="0" algn="l">
              <a:lnSpc>
                <a:spcPct val="90000"/>
              </a:lnSpc>
              <a:spcBef>
                <a:spcPts val="1000"/>
              </a:spcBef>
              <a:spcAft>
                <a:spcPts val="0"/>
              </a:spcAft>
              <a:buClr>
                <a:schemeClr val="dk1"/>
              </a:buClr>
              <a:buSzPct val="100000"/>
              <a:buChar char="•"/>
            </a:pPr>
            <a:r>
              <a:rPr lang="en-US"/>
              <a:t>Partial and indirect support of Construction Grammar</a:t>
            </a:r>
            <a:endParaRPr/>
          </a:p>
          <a:p>
            <a:pPr indent="0" lvl="0" marL="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US"/>
              <a:t>Russian: no previous literature</a:t>
            </a:r>
            <a:endParaRPr/>
          </a:p>
          <a:p>
            <a:pPr indent="-228600" lvl="0" marL="228600" rtl="0" algn="l">
              <a:lnSpc>
                <a:spcPct val="90000"/>
              </a:lnSpc>
              <a:spcBef>
                <a:spcPts val="1000"/>
              </a:spcBef>
              <a:spcAft>
                <a:spcPts val="0"/>
              </a:spcAft>
              <a:buClr>
                <a:schemeClr val="dk1"/>
              </a:buClr>
              <a:buSzPct val="100000"/>
              <a:buChar char="•"/>
            </a:pPr>
            <a:r>
              <a:rPr lang="en-US"/>
              <a:t>Hypotheses based on the previous literature: 1) n-word bundles; 2) motivation for disciplines and corpus size; 3) cross-linguistic validity of the semantic categorization and the parts of speech categorization; 4) variation of the two categorizations across disciplines (?)</a:t>
            </a:r>
            <a:endParaRPr/>
          </a:p>
          <a:p>
            <a:pPr indent="0" lvl="0" marL="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US"/>
              <a:t>Statistical analyses: distributions (tables and figures); chi-square distribution, log likelihood</a:t>
            </a:r>
            <a:endParaRPr/>
          </a:p>
          <a:p>
            <a:pPr indent="0" lvl="0" marL="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US"/>
              <a:t>Conclusions: combine introduction and results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10406df1d10_0_1"/>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Function-first approach </a:t>
            </a:r>
            <a:r>
              <a:rPr lang="en-US"/>
              <a:t>Durrant&amp;Mathews-Aydinli 2011</a:t>
            </a:r>
            <a:endParaRPr/>
          </a:p>
        </p:txBody>
      </p:sp>
      <p:sp>
        <p:nvSpPr>
          <p:cNvPr id="170" name="Google Shape;170;g10406df1d10_0_1"/>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Focus on formulaic expressions of academic texts </a:t>
            </a:r>
            <a:endParaRPr/>
          </a:p>
          <a:p>
            <a:pPr indent="0" lvl="0" marL="0" rtl="0" algn="l">
              <a:spcBef>
                <a:spcPts val="0"/>
              </a:spcBef>
              <a:spcAft>
                <a:spcPts val="0"/>
              </a:spcAft>
              <a:buNone/>
            </a:pPr>
            <a:r>
              <a:rPr lang="en-US"/>
              <a:t>What phrases constitute academic formulaicity </a:t>
            </a:r>
            <a:endParaRPr/>
          </a:p>
          <a:p>
            <a:pPr indent="0" lvl="0" marL="0" rtl="0" algn="l">
              <a:spcBef>
                <a:spcPts val="0"/>
              </a:spcBef>
              <a:spcAft>
                <a:spcPts val="0"/>
              </a:spcAft>
              <a:buNone/>
            </a:pPr>
            <a:r>
              <a:rPr lang="en-US"/>
              <a:t>(Biber, 2009; Hyland, 2008; Simpson-Vlach &amp; Ellis, 2010)</a:t>
            </a:r>
            <a:endParaRPr/>
          </a:p>
          <a:p>
            <a:pPr indent="0" lvl="0" marL="0" rtl="0" algn="l">
              <a:spcBef>
                <a:spcPts val="0"/>
              </a:spcBef>
              <a:spcAft>
                <a:spcPts val="0"/>
              </a:spcAft>
              <a:buNone/>
            </a:pPr>
            <a:r>
              <a:rPr lang="en-US"/>
              <a:t>and thanks to this work we are starting to build up a clearer picture of academic formulaicity</a:t>
            </a:r>
            <a:endParaRPr/>
          </a:p>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10406df1d10_0_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Pedagogical definition of formulas</a:t>
            </a:r>
            <a:endParaRPr/>
          </a:p>
        </p:txBody>
      </p:sp>
      <p:sp>
        <p:nvSpPr>
          <p:cNvPr id="177" name="Google Shape;177;g10406df1d10_0_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70000"/>
          </a:bodyPr>
          <a:lstStyle/>
          <a:p>
            <a:pPr indent="0" lvl="0" marL="0" rtl="0" algn="l">
              <a:lnSpc>
                <a:spcPct val="200000"/>
              </a:lnSpc>
              <a:spcBef>
                <a:spcPts val="1500"/>
              </a:spcBef>
              <a:spcAft>
                <a:spcPts val="0"/>
              </a:spcAft>
              <a:buClr>
                <a:schemeClr val="dk1"/>
              </a:buClr>
              <a:buSzPct val="39285"/>
              <a:buFont typeface="Arial"/>
              <a:buNone/>
            </a:pPr>
            <a:r>
              <a:rPr lang="en-US"/>
              <a:t>Taking these points onboard, we propose revising Palmer’s formulation to define formulas pedagogically as:</a:t>
            </a:r>
            <a:endParaRPr/>
          </a:p>
          <a:p>
            <a:pPr indent="0" lvl="0" marL="0" rtl="0" algn="l">
              <a:lnSpc>
                <a:spcPct val="200000"/>
              </a:lnSpc>
              <a:spcBef>
                <a:spcPts val="1500"/>
              </a:spcBef>
              <a:spcAft>
                <a:spcPts val="0"/>
              </a:spcAft>
              <a:buClr>
                <a:schemeClr val="dk1"/>
              </a:buClr>
              <a:buSzPct val="39285"/>
              <a:buFont typeface="Arial"/>
              <a:buNone/>
            </a:pPr>
            <a:r>
              <a:rPr lang="en-US"/>
              <a:t> successions of linguistic entities that are best learned as integral wholes or independent entities, rather than by the process of placing together their component parts, either because (a) they may not be understood or appropriately produced without specific knowledge, or (b) because they occur with sufficient frequency that their independent learning will facilitate fluency.</a:t>
            </a:r>
            <a:endParaRPr/>
          </a:p>
          <a:p>
            <a:pPr indent="0" lvl="0" marL="0" rtl="0" algn="l">
              <a:spcBef>
                <a:spcPts val="15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10406df1d10_0_1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Function-first approach</a:t>
            </a:r>
            <a:endParaRPr/>
          </a:p>
        </p:txBody>
      </p:sp>
      <p:sp>
        <p:nvSpPr>
          <p:cNvPr id="184" name="Google Shape;184;g10406df1d10_0_1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77500" lnSpcReduction="10000"/>
          </a:bodyPr>
          <a:lstStyle/>
          <a:p>
            <a:pPr indent="0" lvl="0" marL="0" rtl="0" algn="l">
              <a:lnSpc>
                <a:spcPct val="200000"/>
              </a:lnSpc>
              <a:spcBef>
                <a:spcPts val="1500"/>
              </a:spcBef>
              <a:spcAft>
                <a:spcPts val="0"/>
              </a:spcAft>
              <a:buClr>
                <a:schemeClr val="dk1"/>
              </a:buClr>
              <a:buSzPct val="39285"/>
              <a:buFont typeface="Arial"/>
              <a:buNone/>
            </a:pPr>
            <a:r>
              <a:rPr lang="en-US"/>
              <a:t>The first stage in our analysis was to annotate the student essays for communicative functions. This annotation was based on Swales’ notion of ‘generic moves’ (1990). A ‘move’ is defined as “a discoursal or rhetorical unit that performs a coherent communicative function”. A move “is a functional, not a formal unit” and so is “flexible in terms of linguistic realization”. It may be realized, at “one extreme, by a clause, and, at the other, by several sentences”. (Swales, 2004, pp. 228-229). </a:t>
            </a:r>
            <a:endParaRPr/>
          </a:p>
          <a:p>
            <a:pPr indent="0" lvl="0" marL="0" rtl="0" algn="l">
              <a:spcBef>
                <a:spcPts val="150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10406df1d10_0_2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Corpus-based approach and n-gram analysis</a:t>
            </a:r>
            <a:endParaRPr/>
          </a:p>
        </p:txBody>
      </p:sp>
      <p:sp>
        <p:nvSpPr>
          <p:cNvPr id="191" name="Google Shape;191;g10406df1d10_0_22"/>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sz="1500">
                <a:solidFill>
                  <a:srgbClr val="666666"/>
                </a:solidFill>
                <a:highlight>
                  <a:srgbClr val="FFFFFF"/>
                </a:highlight>
                <a:latin typeface="Arial"/>
                <a:ea typeface="Arial"/>
                <a:cs typeface="Arial"/>
                <a:sym typeface="Arial"/>
              </a:rPr>
              <a:t>The Corpus of Social Science Research Article Introductions (COSSRAI) aligned with the rhetorical move-steps that they occurred in. </a:t>
            </a:r>
            <a:endParaRPr sz="1500">
              <a:solidFill>
                <a:srgbClr val="666666"/>
              </a:solidFill>
              <a:highlight>
                <a:srgbClr val="FFFFFF"/>
              </a:highlight>
              <a:latin typeface="Arial"/>
              <a:ea typeface="Arial"/>
              <a:cs typeface="Arial"/>
              <a:sym typeface="Arial"/>
            </a:endParaRPr>
          </a:p>
          <a:p>
            <a:pPr indent="0" lvl="0" marL="0" rtl="0" algn="l">
              <a:spcBef>
                <a:spcPts val="1000"/>
              </a:spcBef>
              <a:spcAft>
                <a:spcPts val="0"/>
              </a:spcAft>
              <a:buNone/>
            </a:pPr>
            <a:r>
              <a:rPr lang="en-US" sz="1500">
                <a:solidFill>
                  <a:srgbClr val="666666"/>
                </a:solidFill>
                <a:highlight>
                  <a:srgbClr val="FFFFFF"/>
                </a:highlight>
                <a:latin typeface="Arial"/>
                <a:ea typeface="Arial"/>
                <a:cs typeface="Arial"/>
                <a:sym typeface="Arial"/>
              </a:rPr>
              <a:t>COSSRAI contains the introduction sections of 600 research articles published in leading journals in six social science disciplines.</a:t>
            </a:r>
            <a:endParaRPr sz="1500">
              <a:solidFill>
                <a:srgbClr val="666666"/>
              </a:solidFill>
              <a:highlight>
                <a:srgbClr val="FFFFFF"/>
              </a:highlight>
              <a:latin typeface="Arial"/>
              <a:ea typeface="Arial"/>
              <a:cs typeface="Arial"/>
              <a:sym typeface="Arial"/>
            </a:endParaRPr>
          </a:p>
          <a:p>
            <a:pPr indent="0" lvl="0" marL="0" rtl="0" algn="l">
              <a:spcBef>
                <a:spcPts val="1000"/>
              </a:spcBef>
              <a:spcAft>
                <a:spcPts val="0"/>
              </a:spcAft>
              <a:buNone/>
            </a:pPr>
            <a:r>
              <a:rPr lang="en-US" sz="1500">
                <a:solidFill>
                  <a:srgbClr val="666666"/>
                </a:solidFill>
                <a:highlight>
                  <a:srgbClr val="FFFFFF"/>
                </a:highlight>
                <a:latin typeface="Arial"/>
                <a:ea typeface="Arial"/>
                <a:cs typeface="Arial"/>
                <a:sym typeface="Arial"/>
              </a:rPr>
              <a:t>The corpus was manually annotated for rhetorical move-steps using an extensively adapted version of Swales’ (2004) Create a Research Space model.</a:t>
            </a:r>
            <a:endParaRPr sz="1500">
              <a:solidFill>
                <a:srgbClr val="666666"/>
              </a:solidFill>
              <a:highlight>
                <a:srgbClr val="FFFFFF"/>
              </a:highlight>
              <a:latin typeface="Arial"/>
              <a:ea typeface="Arial"/>
              <a:cs typeface="Arial"/>
              <a:sym typeface="Arial"/>
            </a:endParaRPr>
          </a:p>
          <a:p>
            <a:pPr indent="0" lvl="0" marL="0" rtl="0" algn="l">
              <a:spcBef>
                <a:spcPts val="1000"/>
              </a:spcBef>
              <a:spcAft>
                <a:spcPts val="0"/>
              </a:spcAft>
              <a:buNone/>
            </a:pPr>
            <a:r>
              <a:rPr lang="en-US" sz="1500">
                <a:solidFill>
                  <a:srgbClr val="666666"/>
                </a:solidFill>
                <a:highlight>
                  <a:srgbClr val="FFFFFF"/>
                </a:highlight>
                <a:latin typeface="Arial"/>
                <a:ea typeface="Arial"/>
                <a:cs typeface="Arial"/>
                <a:sym typeface="Arial"/>
              </a:rPr>
              <a:t>A list of phrase-frames was extracted from the corpus using a combination of corpus statistics and manual filtering.</a:t>
            </a:r>
            <a:endParaRPr sz="1500">
              <a:solidFill>
                <a:srgbClr val="666666"/>
              </a:solidFill>
              <a:highlight>
                <a:srgbClr val="FFFFFF"/>
              </a:highlight>
              <a:latin typeface="Arial"/>
              <a:ea typeface="Arial"/>
              <a:cs typeface="Arial"/>
              <a:sym typeface="Arial"/>
            </a:endParaRPr>
          </a:p>
          <a:p>
            <a:pPr indent="0" lvl="0" marL="0" rtl="0" algn="l">
              <a:spcBef>
                <a:spcPts val="1000"/>
              </a:spcBef>
              <a:spcAft>
                <a:spcPts val="0"/>
              </a:spcAft>
              <a:buNone/>
            </a:pPr>
            <a:r>
              <a:rPr lang="en-US" sz="1500">
                <a:solidFill>
                  <a:srgbClr val="666666"/>
                </a:solidFill>
                <a:highlight>
                  <a:srgbClr val="FFFFFF"/>
                </a:highlight>
                <a:latin typeface="Arial"/>
                <a:ea typeface="Arial"/>
                <a:cs typeface="Arial"/>
                <a:sym typeface="Arial"/>
              </a:rPr>
              <a:t>The phrase-frames were then systematically mapped to the rhetorical move-steps they occurred in. </a:t>
            </a:r>
            <a:endParaRPr sz="1500">
              <a:solidFill>
                <a:srgbClr val="666666"/>
              </a:solidFill>
              <a:highlight>
                <a:srgbClr val="FFFFFF"/>
              </a:highlight>
              <a:latin typeface="Arial"/>
              <a:ea typeface="Arial"/>
              <a:cs typeface="Arial"/>
              <a:sym typeface="Arial"/>
            </a:endParaRPr>
          </a:p>
          <a:p>
            <a:pPr indent="0" lvl="0" marL="0" rtl="0" algn="l">
              <a:spcBef>
                <a:spcPts val="1000"/>
              </a:spcBef>
              <a:spcAft>
                <a:spcPts val="0"/>
              </a:spcAft>
              <a:buNone/>
            </a:pPr>
            <a:r>
              <a:rPr lang="en-US" sz="1500">
                <a:solidFill>
                  <a:srgbClr val="666666"/>
                </a:solidFill>
                <a:highlight>
                  <a:srgbClr val="FFFFFF"/>
                </a:highlight>
                <a:latin typeface="Arial"/>
                <a:ea typeface="Arial"/>
                <a:cs typeface="Arial"/>
                <a:sym typeface="Arial"/>
              </a:rPr>
              <a:t>Three types of phrase-frames emerged from our analysis: specialized phrase-frames that occurred in one move-step only, semi-specialized phrase-frames that occurred primarily in one move-step but also in others, and non-specialized phrase-frames that occurred in multiple move-steps with no clear association with any of them.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Reference list: to read</a:t>
            </a:r>
            <a:endParaRPr/>
          </a:p>
        </p:txBody>
      </p:sp>
      <p:sp>
        <p:nvSpPr>
          <p:cNvPr id="197" name="Google Shape;197;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1800"/>
              <a:buChar char="•"/>
            </a:pPr>
            <a:r>
              <a:rPr b="0" i="0" lang="en-US" sz="1800" u="none" strike="noStrike">
                <a:latin typeface="Arial"/>
                <a:ea typeface="Arial"/>
                <a:cs typeface="Arial"/>
                <a:sym typeface="Arial"/>
              </a:rPr>
              <a:t>Biber, D. (2006). University language: A corpus-based study of spoken and written registers. Amsterdam: Benjamin.</a:t>
            </a:r>
            <a:endParaRPr/>
          </a:p>
          <a:p>
            <a:pPr indent="-228600" lvl="0" marL="228600" rtl="0" algn="l">
              <a:lnSpc>
                <a:spcPct val="90000"/>
              </a:lnSpc>
              <a:spcBef>
                <a:spcPts val="1000"/>
              </a:spcBef>
              <a:spcAft>
                <a:spcPts val="0"/>
              </a:spcAft>
              <a:buClr>
                <a:schemeClr val="dk1"/>
              </a:buClr>
              <a:buSzPts val="1800"/>
              <a:buChar char="•"/>
            </a:pPr>
            <a:r>
              <a:rPr b="0" i="0" lang="en-US" sz="1800" u="none" strike="noStrike">
                <a:latin typeface="Arial"/>
                <a:ea typeface="Arial"/>
                <a:cs typeface="Arial"/>
                <a:sym typeface="Arial"/>
              </a:rPr>
              <a:t>Biber, D., Conrad, S., &amp; Cortes, V. (2004). If you look at. . .: Lexical bundles in university teaching and textbooks. Applied Linguistics, 25L, 371–405.</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838200" y="204140"/>
            <a:ext cx="10515600" cy="85836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Lexical bundles</a:t>
            </a:r>
            <a:endParaRPr/>
          </a:p>
        </p:txBody>
      </p:sp>
      <p:sp>
        <p:nvSpPr>
          <p:cNvPr id="95" name="Google Shape;95;p2"/>
          <p:cNvSpPr txBox="1"/>
          <p:nvPr>
            <p:ph idx="1" type="body"/>
          </p:nvPr>
        </p:nvSpPr>
        <p:spPr>
          <a:xfrm>
            <a:off x="838200" y="1178417"/>
            <a:ext cx="11059510" cy="5222383"/>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400"/>
              <a:buChar char="•"/>
            </a:pPr>
            <a:r>
              <a:rPr lang="en-US" sz="2400"/>
              <a:t>Multi-word expressions (collocations) that are frequently used in academic texts and are automatically identified in corpora; glued together and are likely to be easily retrieved from mental lexicon</a:t>
            </a:r>
            <a:endParaRPr/>
          </a:p>
          <a:p>
            <a:pPr indent="0" lvl="0" marL="0" rtl="0" algn="l">
              <a:lnSpc>
                <a:spcPct val="90000"/>
              </a:lnSpc>
              <a:spcBef>
                <a:spcPts val="1000"/>
              </a:spcBef>
              <a:spcAft>
                <a:spcPts val="0"/>
              </a:spcAft>
              <a:buClr>
                <a:schemeClr val="dk1"/>
              </a:buClr>
              <a:buSzPts val="2400"/>
              <a:buNone/>
            </a:pPr>
            <a:r>
              <a:t/>
            </a:r>
            <a:endParaRPr sz="2400"/>
          </a:p>
          <a:p>
            <a:pPr indent="-228600" lvl="0" marL="228600" rtl="0" algn="l">
              <a:lnSpc>
                <a:spcPct val="90000"/>
              </a:lnSpc>
              <a:spcBef>
                <a:spcPts val="1000"/>
              </a:spcBef>
              <a:spcAft>
                <a:spcPts val="0"/>
              </a:spcAft>
              <a:buClr>
                <a:schemeClr val="dk1"/>
              </a:buClr>
              <a:buSzPts val="2400"/>
              <a:buChar char="•"/>
            </a:pPr>
            <a:r>
              <a:rPr lang="en-US" sz="2400"/>
              <a:t>Examples (functional and content words): </a:t>
            </a:r>
            <a:r>
              <a:rPr i="1" lang="en-US" sz="2400"/>
              <a:t>in terms of the, it was found that, as shown in fig., in the case of</a:t>
            </a:r>
            <a:endParaRPr/>
          </a:p>
          <a:p>
            <a:pPr indent="0" lvl="0" marL="0" rtl="0" algn="l">
              <a:lnSpc>
                <a:spcPct val="90000"/>
              </a:lnSpc>
              <a:spcBef>
                <a:spcPts val="1000"/>
              </a:spcBef>
              <a:spcAft>
                <a:spcPts val="0"/>
              </a:spcAft>
              <a:buClr>
                <a:schemeClr val="dk1"/>
              </a:buClr>
              <a:buSzPts val="2400"/>
              <a:buNone/>
            </a:pPr>
            <a:r>
              <a:t/>
            </a:r>
            <a:endParaRPr sz="2400"/>
          </a:p>
          <a:p>
            <a:pPr indent="-228600" lvl="0" marL="228600" rtl="0" algn="l">
              <a:lnSpc>
                <a:spcPct val="90000"/>
              </a:lnSpc>
              <a:spcBef>
                <a:spcPts val="1000"/>
              </a:spcBef>
              <a:spcAft>
                <a:spcPts val="0"/>
              </a:spcAft>
              <a:buClr>
                <a:schemeClr val="dk1"/>
              </a:buClr>
              <a:buSzPts val="2400"/>
              <a:buChar char="•"/>
            </a:pPr>
            <a:r>
              <a:rPr lang="en-US" sz="2400"/>
              <a:t>A well-studied phenomenon in English =&gt; other languages?</a:t>
            </a:r>
            <a:endParaRPr/>
          </a:p>
          <a:p>
            <a:pPr indent="-76200" lvl="0" marL="228600" rtl="0" algn="l">
              <a:lnSpc>
                <a:spcPct val="90000"/>
              </a:lnSpc>
              <a:spcBef>
                <a:spcPts val="1000"/>
              </a:spcBef>
              <a:spcAft>
                <a:spcPts val="0"/>
              </a:spcAft>
              <a:buClr>
                <a:schemeClr val="dk1"/>
              </a:buClr>
              <a:buSzPts val="2400"/>
              <a:buNone/>
            </a:pPr>
            <a:r>
              <a:t/>
            </a:r>
            <a:endParaRPr sz="2400"/>
          </a:p>
          <a:p>
            <a:pPr indent="-228600" lvl="0" marL="228600" rtl="0" algn="l">
              <a:lnSpc>
                <a:spcPct val="90000"/>
              </a:lnSpc>
              <a:spcBef>
                <a:spcPts val="1000"/>
              </a:spcBef>
              <a:spcAft>
                <a:spcPts val="0"/>
              </a:spcAft>
              <a:buClr>
                <a:schemeClr val="dk1"/>
              </a:buClr>
              <a:buSzPts val="2400"/>
              <a:buChar char="•"/>
            </a:pPr>
            <a:r>
              <a:rPr lang="en-US" sz="2400"/>
              <a:t>4-word lexical bundles:</a:t>
            </a:r>
            <a:endParaRPr/>
          </a:p>
          <a:p>
            <a:pPr indent="0" lvl="0" marL="0" rtl="0" algn="l">
              <a:lnSpc>
                <a:spcPct val="90000"/>
              </a:lnSpc>
              <a:spcBef>
                <a:spcPts val="1000"/>
              </a:spcBef>
              <a:spcAft>
                <a:spcPts val="0"/>
              </a:spcAft>
              <a:buClr>
                <a:schemeClr val="dk1"/>
              </a:buClr>
              <a:buSzPts val="2400"/>
              <a:buNone/>
            </a:pPr>
            <a:r>
              <a:rPr lang="en-US" sz="2400"/>
              <a:t>are more frequent than 5-word bundles;</a:t>
            </a:r>
            <a:endParaRPr/>
          </a:p>
          <a:p>
            <a:pPr indent="0" lvl="0" marL="0" rtl="0" algn="l">
              <a:lnSpc>
                <a:spcPct val="90000"/>
              </a:lnSpc>
              <a:spcBef>
                <a:spcPts val="1000"/>
              </a:spcBef>
              <a:spcAft>
                <a:spcPts val="0"/>
              </a:spcAft>
              <a:buClr>
                <a:schemeClr val="dk1"/>
              </a:buClr>
              <a:buSzPts val="2400"/>
              <a:buNone/>
            </a:pPr>
            <a:r>
              <a:rPr lang="en-US" sz="2400"/>
              <a:t>are supersets of 5-word bundles;</a:t>
            </a:r>
            <a:endParaRPr/>
          </a:p>
          <a:p>
            <a:pPr indent="0" lvl="0" marL="0" rtl="0" algn="l">
              <a:lnSpc>
                <a:spcPct val="90000"/>
              </a:lnSpc>
              <a:spcBef>
                <a:spcPts val="1000"/>
              </a:spcBef>
              <a:spcAft>
                <a:spcPts val="0"/>
              </a:spcAft>
              <a:buClr>
                <a:schemeClr val="dk1"/>
              </a:buClr>
              <a:buSzPts val="2400"/>
              <a:buNone/>
            </a:pPr>
            <a:r>
              <a:rPr lang="en-US" sz="2400"/>
              <a:t>specific for English?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ph type="title"/>
          </p:nvPr>
        </p:nvSpPr>
        <p:spPr>
          <a:xfrm>
            <a:off x="838200" y="365125"/>
            <a:ext cx="10984606" cy="114814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Building a corpus: academic texts and disciplines</a:t>
            </a:r>
            <a:endParaRPr/>
          </a:p>
        </p:txBody>
      </p:sp>
      <p:sp>
        <p:nvSpPr>
          <p:cNvPr id="101" name="Google Shape;101;p3"/>
          <p:cNvSpPr txBox="1"/>
          <p:nvPr>
            <p:ph idx="1" type="body"/>
          </p:nvPr>
        </p:nvSpPr>
        <p:spPr>
          <a:xfrm>
            <a:off x="838200" y="1825624"/>
            <a:ext cx="10515600" cy="4871389"/>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Novice academic texts (student texts)		various disciplines</a:t>
            </a:r>
            <a:endParaRPr/>
          </a:p>
          <a:p>
            <a:pPr indent="-228600" lvl="0" marL="228600" rtl="0" algn="l">
              <a:lnSpc>
                <a:spcPct val="90000"/>
              </a:lnSpc>
              <a:spcBef>
                <a:spcPts val="1000"/>
              </a:spcBef>
              <a:spcAft>
                <a:spcPts val="0"/>
              </a:spcAft>
              <a:buClr>
                <a:schemeClr val="dk1"/>
              </a:buClr>
              <a:buSzPts val="2800"/>
              <a:buChar char="•"/>
            </a:pPr>
            <a:r>
              <a:rPr lang="en-US"/>
              <a:t>Academic journal texts</a:t>
            </a:r>
            <a:endParaRPr/>
          </a:p>
          <a:p>
            <a:pPr indent="0" lvl="0" marL="0" rtl="0" algn="l">
              <a:lnSpc>
                <a:spcPct val="90000"/>
              </a:lnSpc>
              <a:spcBef>
                <a:spcPts val="1000"/>
              </a:spcBef>
              <a:spcAft>
                <a:spcPts val="0"/>
              </a:spcAft>
              <a:buClr>
                <a:schemeClr val="dk1"/>
              </a:buClr>
              <a:buSzPts val="2800"/>
              <a:buNone/>
            </a:pPr>
            <a:r>
              <a:rPr lang="en-US"/>
              <a:t>		 ⇓ 							 ⇓</a:t>
            </a:r>
            <a:endParaRPr/>
          </a:p>
          <a:p>
            <a:pPr indent="0" lvl="0" marL="0" rtl="0" algn="l">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2800"/>
              <a:buNone/>
            </a:pPr>
            <a:r>
              <a:rPr lang="en-US"/>
              <a:t>⇓</a:t>
            </a:r>
            <a:endParaRPr/>
          </a:p>
          <a:p>
            <a:pPr indent="0" lvl="0" marL="0" rtl="0" algn="ctr">
              <a:lnSpc>
                <a:spcPct val="90000"/>
              </a:lnSpc>
              <a:spcBef>
                <a:spcPts val="1000"/>
              </a:spcBef>
              <a:spcAft>
                <a:spcPts val="0"/>
              </a:spcAft>
              <a:buClr>
                <a:schemeClr val="dk1"/>
              </a:buClr>
              <a:buSzPts val="2800"/>
              <a:buNone/>
            </a:pPr>
            <a:r>
              <a:rPr lang="en-US"/>
              <a:t>Developing a corpus</a:t>
            </a:r>
            <a:endParaRPr/>
          </a:p>
          <a:p>
            <a:pPr indent="0" lvl="0" marL="0" rtl="0" algn="ctr">
              <a:lnSpc>
                <a:spcPct val="90000"/>
              </a:lnSpc>
              <a:spcBef>
                <a:spcPts val="1000"/>
              </a:spcBef>
              <a:spcAft>
                <a:spcPts val="0"/>
              </a:spcAft>
              <a:buClr>
                <a:schemeClr val="dk1"/>
              </a:buClr>
              <a:buSzPts val="2800"/>
              <a:buNone/>
            </a:pPr>
            <a:r>
              <a:rPr lang="en-US"/>
              <a:t>(2-3 million words)</a:t>
            </a:r>
            <a:endParaRPr/>
          </a:p>
          <a:p>
            <a:pPr indent="0" lvl="0" marL="0" rtl="0" algn="ctr">
              <a:lnSpc>
                <a:spcPct val="90000"/>
              </a:lnSpc>
              <a:spcBef>
                <a:spcPts val="1000"/>
              </a:spcBef>
              <a:spcAft>
                <a:spcPts val="0"/>
              </a:spcAft>
              <a:buClr>
                <a:schemeClr val="dk1"/>
              </a:buClr>
              <a:buSzPts val="2200"/>
              <a:buNone/>
            </a:pPr>
            <a:r>
              <a:t/>
            </a:r>
            <a:endParaRPr sz="2200"/>
          </a:p>
          <a:p>
            <a:pPr indent="0" lvl="0" marL="0" rtl="0" algn="ctr">
              <a:lnSpc>
                <a:spcPct val="90000"/>
              </a:lnSpc>
              <a:spcBef>
                <a:spcPts val="1000"/>
              </a:spcBef>
              <a:spcAft>
                <a:spcPts val="0"/>
              </a:spcAft>
              <a:buClr>
                <a:schemeClr val="dk1"/>
              </a:buClr>
              <a:buSzPts val="2200"/>
              <a:buNone/>
            </a:pPr>
            <a:r>
              <a:rPr lang="en-US" sz="2200"/>
              <a:t>⇑</a:t>
            </a:r>
            <a:endParaRPr sz="2200"/>
          </a:p>
          <a:p>
            <a:pPr indent="0" lvl="0" marL="0" rtl="0" algn="ctr">
              <a:lnSpc>
                <a:spcPct val="90000"/>
              </a:lnSpc>
              <a:spcBef>
                <a:spcPts val="1000"/>
              </a:spcBef>
              <a:spcAft>
                <a:spcPts val="0"/>
              </a:spcAft>
              <a:buClr>
                <a:schemeClr val="dk1"/>
              </a:buClr>
              <a:buSzPts val="2200"/>
              <a:buNone/>
            </a:pPr>
            <a:r>
              <a:rPr lang="en-US" sz="2200"/>
              <a:t>Various time periods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07" name="Google Shape;10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Doug Biber et al.’s papers</a:t>
            </a:r>
            <a:endParaRPr/>
          </a:p>
          <a:p>
            <a:pPr indent="-228600" lvl="0" marL="228600" rtl="0" algn="l">
              <a:lnSpc>
                <a:spcPct val="90000"/>
              </a:lnSpc>
              <a:spcBef>
                <a:spcPts val="1000"/>
              </a:spcBef>
              <a:spcAft>
                <a:spcPts val="0"/>
              </a:spcAft>
              <a:buClr>
                <a:schemeClr val="dk1"/>
              </a:buClr>
              <a:buSzPts val="2800"/>
              <a:buChar char="•"/>
            </a:pPr>
            <a:r>
              <a:rPr lang="en-US"/>
              <a:t>Comparisons between classroom vs. written academic discourses</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Cortes</a:t>
            </a:r>
            <a:endParaRPr/>
          </a:p>
          <a:p>
            <a:pPr indent="-228600" lvl="0" marL="228600" rtl="0" algn="l">
              <a:lnSpc>
                <a:spcPct val="90000"/>
              </a:lnSpc>
              <a:spcBef>
                <a:spcPts val="1000"/>
              </a:spcBef>
              <a:spcAft>
                <a:spcPts val="0"/>
              </a:spcAft>
              <a:buClr>
                <a:schemeClr val="dk1"/>
              </a:buClr>
              <a:buSzPts val="2800"/>
              <a:buChar char="•"/>
            </a:pPr>
            <a:r>
              <a:rPr lang="en-US"/>
              <a:t>Comparisons between professional vs. student written academic discourses</a:t>
            </a:r>
            <a:endParaRPr/>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Naixing, other authors: comparisons between L1 and L2 written discourses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Disciplines</a:t>
            </a:r>
            <a:endParaRPr/>
          </a:p>
        </p:txBody>
      </p:sp>
      <p:sp>
        <p:nvSpPr>
          <p:cNvPr id="113" name="Google Shape;11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hard sciences (electronic engineering and biology)</a:t>
            </a:r>
            <a:endParaRPr/>
          </a:p>
          <a:p>
            <a:pPr indent="-228600" lvl="0" marL="228600" rtl="0" algn="l">
              <a:lnSpc>
                <a:spcPct val="90000"/>
              </a:lnSpc>
              <a:spcBef>
                <a:spcPts val="1000"/>
              </a:spcBef>
              <a:spcAft>
                <a:spcPts val="0"/>
              </a:spcAft>
              <a:buClr>
                <a:schemeClr val="dk1"/>
              </a:buClr>
              <a:buSzPts val="2800"/>
              <a:buChar char="•"/>
            </a:pPr>
            <a:r>
              <a:rPr lang="en-US"/>
              <a:t>soft sciences (applied linguistics and sociology)</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Distribution of lexical bundles</a:t>
            </a:r>
            <a:endParaRPr/>
          </a:p>
          <a:p>
            <a:pPr indent="-228600" lvl="0" marL="228600" rtl="0" algn="l">
              <a:lnSpc>
                <a:spcPct val="90000"/>
              </a:lnSpc>
              <a:spcBef>
                <a:spcPts val="1000"/>
              </a:spcBef>
              <a:spcAft>
                <a:spcPts val="0"/>
              </a:spcAft>
              <a:buClr>
                <a:schemeClr val="dk1"/>
              </a:buClr>
              <a:buSzPts val="2800"/>
              <a:buChar char="•"/>
            </a:pPr>
            <a:r>
              <a:rPr lang="en-US"/>
              <a:t>Distribution of types (лексемы)</a:t>
            </a:r>
            <a:endParaRPr/>
          </a:p>
          <a:p>
            <a:pPr indent="-228600" lvl="0" marL="228600" rtl="0" algn="l">
              <a:lnSpc>
                <a:spcPct val="90000"/>
              </a:lnSpc>
              <a:spcBef>
                <a:spcPts val="1000"/>
              </a:spcBef>
              <a:spcAft>
                <a:spcPts val="0"/>
              </a:spcAft>
              <a:buClr>
                <a:schemeClr val="dk1"/>
              </a:buClr>
              <a:buSzPts val="2800"/>
              <a:buChar char="•"/>
            </a:pPr>
            <a:r>
              <a:rPr lang="en-US"/>
              <a:t>Distribution of tokens (словоупотребления)</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Micro-diachronic change (1965, 1985, 2015)</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1. Tagging: parts of speech</a:t>
            </a:r>
            <a:endParaRPr/>
          </a:p>
        </p:txBody>
      </p:sp>
      <p:pic>
        <p:nvPicPr>
          <p:cNvPr id="119" name="Google Shape;119;p6"/>
          <p:cNvPicPr preferRelativeResize="0"/>
          <p:nvPr>
            <p:ph idx="1" type="body"/>
          </p:nvPr>
        </p:nvPicPr>
        <p:blipFill rotWithShape="1">
          <a:blip r:embed="rId3">
            <a:alphaModFix/>
          </a:blip>
          <a:srcRect b="0" l="0" r="0" t="0"/>
          <a:stretch/>
        </p:blipFill>
        <p:spPr>
          <a:xfrm>
            <a:off x="618299" y="1407062"/>
            <a:ext cx="7965469" cy="495037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1. Tagging: Variation of parts of speech over time</a:t>
            </a:r>
            <a:endParaRPr/>
          </a:p>
        </p:txBody>
      </p:sp>
      <p:pic>
        <p:nvPicPr>
          <p:cNvPr id="125" name="Google Shape;125;p7"/>
          <p:cNvPicPr preferRelativeResize="0"/>
          <p:nvPr/>
        </p:nvPicPr>
        <p:blipFill rotWithShape="1">
          <a:blip r:embed="rId3">
            <a:alphaModFix/>
          </a:blip>
          <a:srcRect b="0" l="0" r="0" t="0"/>
          <a:stretch/>
        </p:blipFill>
        <p:spPr>
          <a:xfrm>
            <a:off x="838200" y="1977090"/>
            <a:ext cx="7488382" cy="433822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8"/>
          <p:cNvSpPr txBox="1"/>
          <p:nvPr>
            <p:ph type="title"/>
          </p:nvPr>
        </p:nvSpPr>
        <p:spPr>
          <a:xfrm>
            <a:off x="787009" y="254290"/>
            <a:ext cx="10515600" cy="7086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2. Corpus: variation in types and tokens</a:t>
            </a:r>
            <a:endParaRPr/>
          </a:p>
        </p:txBody>
      </p:sp>
      <p:pic>
        <p:nvPicPr>
          <p:cNvPr id="131" name="Google Shape;131;p8"/>
          <p:cNvPicPr preferRelativeResize="0"/>
          <p:nvPr/>
        </p:nvPicPr>
        <p:blipFill rotWithShape="1">
          <a:blip r:embed="rId3">
            <a:alphaModFix/>
          </a:blip>
          <a:srcRect b="0" l="0" r="0" t="0"/>
          <a:stretch/>
        </p:blipFill>
        <p:spPr>
          <a:xfrm>
            <a:off x="787008" y="1170709"/>
            <a:ext cx="7291561" cy="548792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txBox="1"/>
          <p:nvPr>
            <p:ph type="title"/>
          </p:nvPr>
        </p:nvSpPr>
        <p:spPr>
          <a:xfrm>
            <a:off x="214745" y="365124"/>
            <a:ext cx="5604164" cy="316085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900"/>
              <a:buFont typeface="Calibri"/>
              <a:buNone/>
            </a:pPr>
            <a:r>
              <a:rPr b="1" lang="en-US" sz="3900"/>
              <a:t>3. four-word bundles</a:t>
            </a:r>
            <a:br>
              <a:rPr b="1" lang="en-US" sz="3900"/>
            </a:br>
            <a:r>
              <a:rPr b="1" lang="en-US" sz="3900"/>
              <a:t>in various disciplines</a:t>
            </a:r>
            <a:endParaRPr/>
          </a:p>
        </p:txBody>
      </p:sp>
      <p:pic>
        <p:nvPicPr>
          <p:cNvPr id="137" name="Google Shape;137;p9"/>
          <p:cNvPicPr preferRelativeResize="0"/>
          <p:nvPr/>
        </p:nvPicPr>
        <p:blipFill rotWithShape="1">
          <a:blip r:embed="rId3">
            <a:alphaModFix/>
          </a:blip>
          <a:srcRect b="0" l="0" r="0" t="0"/>
          <a:stretch/>
        </p:blipFill>
        <p:spPr>
          <a:xfrm>
            <a:off x="6269147" y="0"/>
            <a:ext cx="5403308" cy="673703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2021-07-25T08:04:05Z</dcterms:created>
  <dc:creator>Natalia Zevakhina</dc:creator>
</cp:coreProperties>
</file>