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13"/>
          </p:nvPr>
        </p:nvSpPr>
        <p:spPr>
          <a:xfrm>
            <a:off x="1270000" y="4267112"/>
            <a:ext cx="10464800" cy="609777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4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PARING AUTOMATED ESSAY SCORING SYSTEMS AND AUTOMATED WRITING EVALUATION ONLINE SYSTEMS WITH REALEC INSPECTOR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251206">
              <a:defRPr b="1" sz="43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COMPARING AUTOMATED ESSAY SCORING SYSTEMS AND AUTOMATED WRITING EVALUATION ONLINE SYSTEMS WITH REALEC INSPECTOR</a:t>
            </a:r>
          </a:p>
        </p:txBody>
      </p:sp>
      <p:sp>
        <p:nvSpPr>
          <p:cNvPr id="120" name="Prepared by Musaeva Irina on 27.04.2017…"/>
          <p:cNvSpPr txBox="1"/>
          <p:nvPr>
            <p:ph type="subTitle" sz="half" idx="1"/>
          </p:nvPr>
        </p:nvSpPr>
        <p:spPr>
          <a:xfrm>
            <a:off x="1270000" y="5041900"/>
            <a:ext cx="10464800" cy="3070325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ts val="4100"/>
              </a:lnSpc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Prepared by Musaeva Irina on 27.04.2017</a:t>
            </a:r>
          </a:p>
          <a:p>
            <a:pPr algn="l" defTabSz="457200">
              <a:lnSpc>
                <a:spcPts val="4100"/>
              </a:lnSpc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algn="l" defTabSz="457200">
              <a:lnSpc>
                <a:spcPts val="4100"/>
              </a:lnSpc>
              <a:defRPr sz="21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presentation was prepared within the framework of the Academic Fund Program at the National Research University Higher School of Economics (HSE) in 2016 — 2017 (grant №16-05-0057) and by the Russian Academic Excellence Project «5-100»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ALEC Inspec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REALEC Inspector</a:t>
            </a:r>
          </a:p>
        </p:txBody>
      </p:sp>
      <p:sp>
        <p:nvSpPr>
          <p:cNvPr id="123" name="FEEDBACK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43991">
              <a:spcBef>
                <a:spcPts val="2400"/>
              </a:spcBef>
              <a:buSzTx/>
              <a:buNone/>
              <a:defRPr sz="2100"/>
            </a:pPr>
            <a:r>
              <a:t>FEEDBACK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CEFR distribution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Frequency statistics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Academic words statistics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Distribution graphs</a:t>
            </a:r>
          </a:p>
          <a:p>
            <a:pPr marL="260604" indent="-260604" defTabSz="443991">
              <a:spcBef>
                <a:spcPts val="2400"/>
              </a:spcBef>
              <a:defRPr sz="2100"/>
            </a:pPr>
            <a:r>
              <a:t>‘What may be improved’ recommendations</a:t>
            </a:r>
          </a:p>
          <a:p>
            <a:pPr marL="0" indent="0" defTabSz="443991">
              <a:spcBef>
                <a:spcPts val="2400"/>
              </a:spcBef>
              <a:buSzTx/>
              <a:buNone/>
              <a:defRPr sz="2100"/>
            </a:pPr>
            <a:r>
              <a:t>DESIGN</a:t>
            </a:r>
          </a:p>
          <a:p>
            <a:pPr marL="295591" indent="-295591" defTabSz="443991">
              <a:spcBef>
                <a:spcPts val="2400"/>
              </a:spcBef>
              <a:defRPr sz="2100"/>
            </a:pPr>
            <a:r>
              <a:t>Simple and easy to work with</a:t>
            </a:r>
          </a:p>
          <a:p>
            <a:pPr marL="295591" indent="-295591" defTabSz="443991">
              <a:spcBef>
                <a:spcPts val="2400"/>
              </a:spcBef>
              <a:defRPr sz="2100"/>
            </a:pPr>
            <a:r>
              <a:t>All feedback is presented in separate blocks</a:t>
            </a:r>
          </a:p>
        </p:txBody>
      </p:sp>
      <p:pic>
        <p:nvPicPr>
          <p:cNvPr id="124" name="Screen Shot 2017-12-13 at 12.24.59 AM.png" descr="Screen Shot 2017-12-13 at 12.24.5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79444" y="2516084"/>
            <a:ext cx="6611712" cy="6794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rammarl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Grammarly</a:t>
            </a:r>
          </a:p>
        </p:txBody>
      </p:sp>
      <p:sp>
        <p:nvSpPr>
          <p:cNvPr id="127" name="FEEDBACK…"/>
          <p:cNvSpPr txBox="1"/>
          <p:nvPr>
            <p:ph type="body" sz="half" idx="1"/>
          </p:nvPr>
        </p:nvSpPr>
        <p:spPr>
          <a:xfrm>
            <a:off x="444452" y="2471258"/>
            <a:ext cx="5334003" cy="6286503"/>
          </a:xfrm>
          <a:prstGeom prst="rect">
            <a:avLst/>
          </a:prstGeom>
        </p:spPr>
        <p:txBody>
          <a:bodyPr/>
          <a:lstStyle/>
          <a:p>
            <a:pPr marL="0" indent="0" defTabSz="578358">
              <a:spcBef>
                <a:spcPts val="3100"/>
              </a:spcBef>
              <a:buSzTx/>
              <a:buNone/>
              <a:defRPr sz="2700"/>
            </a:pPr>
            <a:r>
              <a:t>FEEDBACK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Mistakes are highlighted in the text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Grammar and punctuation mistakes are explained</a:t>
            </a:r>
          </a:p>
          <a:p>
            <a:pPr marL="0" indent="0" defTabSz="578358">
              <a:spcBef>
                <a:spcPts val="3100"/>
              </a:spcBef>
              <a:buSzTx/>
              <a:buNone/>
              <a:defRPr sz="2700"/>
            </a:pPr>
            <a:r>
              <a:t>DESIGN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For logged in users only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Profile page</a:t>
            </a:r>
          </a:p>
          <a:p>
            <a:pPr marL="339470" indent="-339470" defTabSz="578358">
              <a:spcBef>
                <a:spcPts val="3100"/>
              </a:spcBef>
              <a:defRPr sz="2700"/>
            </a:pPr>
            <a:r>
              <a:t>Text view mode</a:t>
            </a:r>
          </a:p>
        </p:txBody>
      </p:sp>
      <p:pic>
        <p:nvPicPr>
          <p:cNvPr id="128" name="Screen Shot 2017-12-13 at 12.29.53 AM.png" descr="Screen Shot 2017-12-13 at 12.29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2177" y="2219973"/>
            <a:ext cx="7186246" cy="2823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creen Shot 2017-12-13 at 12.32.35 AM.png" descr="Screen Shot 2017-12-13 at 12.32.35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37299" y="5360580"/>
            <a:ext cx="7096002" cy="3795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aperRa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PaperRater</a:t>
            </a:r>
          </a:p>
        </p:txBody>
      </p:sp>
      <p:sp>
        <p:nvSpPr>
          <p:cNvPr id="132" name="FEEDBACK…"/>
          <p:cNvSpPr txBox="1"/>
          <p:nvPr>
            <p:ph type="body" sz="half" idx="1"/>
          </p:nvPr>
        </p:nvSpPr>
        <p:spPr>
          <a:xfrm>
            <a:off x="132728" y="1927949"/>
            <a:ext cx="5334003" cy="7463288"/>
          </a:xfrm>
          <a:prstGeom prst="rect">
            <a:avLst/>
          </a:prstGeom>
        </p:spPr>
        <p:txBody>
          <a:bodyPr/>
          <a:lstStyle/>
          <a:p>
            <a:pPr marL="0" indent="0" defTabSz="426466">
              <a:spcBef>
                <a:spcPts val="2300"/>
              </a:spcBef>
              <a:buSzTx/>
              <a:buNone/>
              <a:defRPr sz="2000"/>
            </a:pPr>
            <a:r>
              <a:t>FEEDBACK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Spell-check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Grammar: correcting mistakes and provides explanation 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Word choice: counts the number of bad phrases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Style: statistical information + suggestions for improvements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Vocabulary: counts the number of words of certain register and provides suggestions of improvements</a:t>
            </a:r>
          </a:p>
          <a:p>
            <a:pPr marL="0" indent="0" defTabSz="426466">
              <a:spcBef>
                <a:spcPts val="2300"/>
              </a:spcBef>
              <a:buSzTx/>
              <a:buNone/>
              <a:defRPr sz="2000"/>
            </a:pPr>
            <a:r>
              <a:t>DESIGN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Intuitive</a:t>
            </a:r>
          </a:p>
          <a:p>
            <a:pPr marL="250316" indent="-250316" defTabSz="426466">
              <a:spcBef>
                <a:spcPts val="2300"/>
              </a:spcBef>
              <a:defRPr sz="2000"/>
            </a:pPr>
            <a:r>
              <a:t>All the criteria featured in the feedback appear on the right-hand side, the text itself – on the left-hand side</a:t>
            </a:r>
          </a:p>
        </p:txBody>
      </p:sp>
      <p:pic>
        <p:nvPicPr>
          <p:cNvPr id="133" name="Screen Shot 2017-12-13 at 12.37.28 AM.png" descr="Screen Shot 2017-12-13 at 12.37.2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8301" y="1761147"/>
            <a:ext cx="7973998" cy="39784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Screen Shot 2017-12-13 at 12.37.41 AM.png" descr="Screen Shot 2017-12-13 at 12.37.41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63562" y="5567634"/>
            <a:ext cx="5676988" cy="4075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onclu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Conclusion</a:t>
            </a:r>
          </a:p>
        </p:txBody>
      </p:sp>
      <p:sp>
        <p:nvSpPr>
          <p:cNvPr id="137" name="REALEC Inspector gives information about syntactical complexity of the submitted text and provides some statistic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REALEC Inspector gives information about syntactical complexity of the submitted text and provides some statistics</a:t>
            </a:r>
          </a:p>
          <a:p>
            <a:pPr/>
            <a:r>
              <a:t>What can be improved: more criteria added, explanations employed, mistakes highlighted in the submitted text.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creen Shot 2017-12-13 at 12.49.20 AM.png" descr="Screen Shot 2017-12-13 at 12.49.2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81761"/>
            <a:ext cx="13004802" cy="5631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