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8" r:id="rId3"/>
    <p:sldId id="259" r:id="rId4"/>
    <p:sldId id="272" r:id="rId5"/>
    <p:sldId id="260" r:id="rId6"/>
    <p:sldId id="273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1EEAA-8EB5-4017-A8C9-035ADF86A1A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43DB4-547A-4D91-9B4C-139DC9FF4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658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ZEvdaeva_12_1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3DB4-547A-4D91-9B4C-139DC9FF42D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3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ZEvdaeva_12_1,</a:t>
            </a:r>
            <a:r>
              <a:rPr lang="en-US" baseline="0" smtClean="0"/>
              <a:t> MTsygunova_40_2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43DB4-547A-4D91-9B4C-139DC9FF42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2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6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8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1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3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43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7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9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8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9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53F4-39FD-4A92-8F5C-7B0C285857B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1B4A-007A-4A04-AB0D-38633F8CF1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0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Упражнения: обзор</a:t>
            </a:r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25202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smtClean="0"/>
              <a:t>Никита Логин, Катя Герасименко</a:t>
            </a:r>
          </a:p>
          <a:p>
            <a:pPr>
              <a:spcBef>
                <a:spcPts val="0"/>
              </a:spcBef>
            </a:pPr>
            <a:endParaRPr lang="ru-RU" sz="2800" smtClean="0"/>
          </a:p>
          <a:p>
            <a:pPr>
              <a:spcBef>
                <a:spcPts val="0"/>
              </a:spcBef>
            </a:pPr>
            <a:r>
              <a:rPr lang="ru-RU" sz="2800" smtClean="0"/>
              <a:t>семинар НУГ </a:t>
            </a:r>
          </a:p>
          <a:p>
            <a:pPr>
              <a:spcBef>
                <a:spcPts val="0"/>
              </a:spcBef>
            </a:pPr>
            <a:r>
              <a:rPr lang="ru-RU" sz="2800" smtClean="0"/>
              <a:t>«</a:t>
            </a:r>
            <a:r>
              <a:rPr lang="en-US" sz="2800" smtClean="0"/>
              <a:t>REALEC </a:t>
            </a:r>
            <a:r>
              <a:rPr lang="ru-RU" sz="2800" smtClean="0"/>
              <a:t>для реально необходимых слов»</a:t>
            </a:r>
            <a:endParaRPr lang="en-US" sz="2800" smtClean="0"/>
          </a:p>
          <a:p>
            <a:pPr>
              <a:spcBef>
                <a:spcPts val="0"/>
              </a:spcBef>
            </a:pPr>
            <a:r>
              <a:rPr lang="en-US" sz="2800" smtClean="0"/>
              <a:t>06.03.2017</a:t>
            </a:r>
          </a:p>
        </p:txBody>
      </p:sp>
    </p:spTree>
    <p:extLst>
      <p:ext uri="{BB962C8B-B14F-4D97-AF65-F5344CB8AC3E}">
        <p14:creationId xmlns:p14="http://schemas.microsoft.com/office/powerpoint/2010/main" val="287508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Создание теста – данные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smtClean="0"/>
              <a:t>На основе аннотированных экзаменационных эссе.</a:t>
            </a:r>
          </a:p>
          <a:p>
            <a:pPr marL="0" indent="0">
              <a:buNone/>
            </a:pPr>
            <a:r>
              <a:rPr lang="ru-RU" sz="2800" smtClean="0"/>
              <a:t>Каждое эссе – текстовый файл + файл аннотации</a:t>
            </a:r>
            <a:endParaRPr lang="en-US" sz="2800" smtClean="0"/>
          </a:p>
          <a:p>
            <a:pPr marL="0" indent="0">
              <a:buNone/>
            </a:pPr>
            <a:r>
              <a:rPr lang="ru-RU" sz="2800" smtClean="0"/>
              <a:t>аннотация в </a:t>
            </a:r>
            <a:r>
              <a:rPr lang="en-US" sz="2800" i="1" smtClean="0"/>
              <a:t>brat</a:t>
            </a:r>
            <a:r>
              <a:rPr lang="en-US" sz="2800" smtClean="0"/>
              <a:t>:</a:t>
            </a:r>
            <a:endParaRPr lang="ru-RU" sz="2800" smtClean="0"/>
          </a:p>
          <a:p>
            <a:pPr marL="803275" indent="0">
              <a:buNone/>
            </a:pPr>
            <a:r>
              <a:rPr lang="ru-RU" sz="2800"/>
              <a:t>T17	Number 1062 1070	decrease</a:t>
            </a:r>
          </a:p>
          <a:p>
            <a:pPr marL="803275" indent="0">
              <a:buNone/>
            </a:pPr>
            <a:r>
              <a:rPr lang="ru-RU" sz="2800"/>
              <a:t>#16	AnnotatorNotes T17	decreases</a:t>
            </a:r>
          </a:p>
          <a:p>
            <a:pPr marL="0" indent="0">
              <a:buNone/>
            </a:pPr>
            <a:endParaRPr lang="en-US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65104"/>
            <a:ext cx="4491706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8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1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328592"/>
          </a:xfrm>
        </p:spPr>
        <p:txBody>
          <a:bodyPr>
            <a:noAutofit/>
          </a:bodyPr>
          <a:lstStyle/>
          <a:p>
            <a:pPr marL="514350" indent="-514350" defTabSz="895350">
              <a:spcBef>
                <a:spcPts val="0"/>
              </a:spcBef>
              <a:buAutoNum type="arabicParenR"/>
              <a:tabLst>
                <a:tab pos="1347788" algn="l"/>
                <a:tab pos="4303713" algn="l"/>
                <a:tab pos="5200650" algn="l"/>
              </a:tabLst>
            </a:pPr>
            <a:r>
              <a:rPr lang="ru-RU" sz="2600" smtClean="0"/>
              <a:t>Записать текст с ошибками и исправлениями в промежуточный файл</a:t>
            </a:r>
            <a:endParaRPr lang="en-US" sz="2600" smtClean="0"/>
          </a:p>
          <a:p>
            <a:pPr marL="896938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600" smtClean="0"/>
              <a:t>разделяя </a:t>
            </a:r>
            <a:r>
              <a:rPr lang="ru-RU" sz="2600" smtClean="0"/>
              <a:t>нужные для теста ошибки (</a:t>
            </a:r>
            <a:r>
              <a:rPr lang="en-US" sz="2600"/>
              <a:t>*</a:t>
            </a:r>
            <a:r>
              <a:rPr lang="en-US" sz="2600" smtClean="0"/>
              <a:t>) </a:t>
            </a:r>
            <a:r>
              <a:rPr lang="ru-RU" sz="2600" smtClean="0"/>
              <a:t>и те, которые надо исправить</a:t>
            </a:r>
            <a:r>
              <a:rPr lang="en-US" sz="2600" smtClean="0"/>
              <a:t> (#)</a:t>
            </a:r>
          </a:p>
          <a:p>
            <a:pPr marL="896938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600" smtClean="0"/>
              <a:t>валидируя исправления</a:t>
            </a:r>
            <a:r>
              <a:rPr lang="ru-RU" sz="2600" smtClean="0"/>
              <a:t>:</a:t>
            </a:r>
          </a:p>
          <a:p>
            <a:pPr marL="1296988" lvl="1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200"/>
              <a:t>удалить все, что в скобках</a:t>
            </a:r>
          </a:p>
          <a:p>
            <a:pPr marL="1296988" lvl="1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200"/>
              <a:t>не считать за исправление комментарии вида «???»</a:t>
            </a:r>
          </a:p>
          <a:p>
            <a:pPr marL="1296988" lvl="1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200"/>
              <a:t>поделить по «или» (и эквивалентам) и взять </a:t>
            </a:r>
            <a:r>
              <a:rPr lang="ru-RU" sz="2200"/>
              <a:t>первый </a:t>
            </a:r>
            <a:r>
              <a:rPr lang="ru-RU" sz="2200" smtClean="0"/>
              <a:t>вариант</a:t>
            </a:r>
            <a:endParaRPr lang="ru-RU" sz="2600" smtClean="0"/>
          </a:p>
          <a:p>
            <a:pPr marL="896938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r>
              <a:rPr lang="ru-RU" sz="2600" smtClean="0"/>
              <a:t>в будущем – </a:t>
            </a:r>
            <a:r>
              <a:rPr lang="ru-RU" sz="2600"/>
              <a:t>учитывая </a:t>
            </a:r>
            <a:r>
              <a:rPr lang="ru-RU" sz="2600"/>
              <a:t>пересечения </a:t>
            </a:r>
            <a:r>
              <a:rPr lang="ru-RU" sz="2600" smtClean="0"/>
              <a:t>аннотаций</a:t>
            </a:r>
            <a:endParaRPr lang="ru-RU" sz="2600" smtClean="0"/>
          </a:p>
          <a:p>
            <a:pPr marL="896938" defTabSz="895350">
              <a:spcBef>
                <a:spcPts val="0"/>
              </a:spcBef>
              <a:tabLst>
                <a:tab pos="1347788" algn="l"/>
                <a:tab pos="4303713" algn="l"/>
                <a:tab pos="5200650" algn="l"/>
              </a:tabLst>
            </a:pP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969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642194"/>
          </a:xfrm>
        </p:spPr>
        <p:txBody>
          <a:bodyPr>
            <a:normAutofit/>
          </a:bodyPr>
          <a:lstStyle/>
          <a:p>
            <a:r>
              <a:rPr lang="ru-RU" smtClean="0"/>
              <a:t>Предложение из </a:t>
            </a:r>
            <a:br>
              <a:rPr lang="ru-RU" smtClean="0"/>
            </a:br>
            <a:r>
              <a:rPr lang="ru-RU" smtClean="0"/>
              <a:t>промежуточного файла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/>
              <a:t>However,</a:t>
            </a:r>
            <a:r>
              <a:rPr lang="en-US" i="1"/>
              <a:t>#7#However between 1984 and 1989 the situation</a:t>
            </a:r>
            <a:r>
              <a:rPr lang="en-US" b="1" i="1"/>
              <a:t> changed</a:t>
            </a:r>
            <a:r>
              <a:rPr lang="en-US" i="1"/>
              <a:t>#16#had been changed and the percentage of UK residents who *</a:t>
            </a:r>
            <a:r>
              <a:rPr lang="en-US" b="1" i="1"/>
              <a:t>visited</a:t>
            </a:r>
            <a:r>
              <a:rPr lang="en-US" i="1"/>
              <a:t>*5*visit </a:t>
            </a:r>
            <a:r>
              <a:rPr lang="en-US" b="1" i="1"/>
              <a:t>other</a:t>
            </a:r>
            <a:r>
              <a:rPr lang="en-US" i="1"/>
              <a:t>#7#another countries *</a:t>
            </a:r>
            <a:r>
              <a:rPr lang="en-US" b="1" i="1"/>
              <a:t>rose</a:t>
            </a:r>
            <a:r>
              <a:rPr lang="en-US" i="1"/>
              <a:t>*10*was rising rapidly.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6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Шаги 2, 3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smtClean="0"/>
              <a:t>2) </a:t>
            </a:r>
            <a:r>
              <a:rPr lang="ru-RU" sz="2600" smtClean="0"/>
              <a:t>Исправить все ошибки, не использующиеся в тесте (</a:t>
            </a:r>
            <a:r>
              <a:rPr lang="en-US" sz="2600" smtClean="0"/>
              <a:t>#)</a:t>
            </a:r>
            <a:r>
              <a:rPr lang="ru-RU" sz="2600" smtClean="0"/>
              <a:t>;</a:t>
            </a:r>
            <a:endParaRPr lang="en-US" sz="2600" smtClean="0"/>
          </a:p>
          <a:p>
            <a:pPr marL="0" indent="0">
              <a:buNone/>
            </a:pPr>
            <a:r>
              <a:rPr lang="en-US" sz="2600" smtClean="0"/>
              <a:t>3)</a:t>
            </a:r>
            <a:r>
              <a:rPr lang="ru-RU" sz="2600" smtClean="0"/>
              <a:t> В каждом предложении выделить нужную ошибку (*) и ее исправление. </a:t>
            </a:r>
          </a:p>
          <a:p>
            <a:r>
              <a:rPr lang="ru-RU" sz="2600" smtClean="0"/>
              <a:t>Если ошибок больше одной:</a:t>
            </a:r>
          </a:p>
          <a:p>
            <a:pPr lvl="1"/>
            <a:r>
              <a:rPr lang="ru-RU" sz="2200" smtClean="0"/>
              <a:t>оставить все в типах </a:t>
            </a:r>
            <a:r>
              <a:rPr lang="en-US" sz="2200" smtClean="0"/>
              <a:t>Word form </a:t>
            </a:r>
            <a:r>
              <a:rPr lang="ru-RU" sz="2200" smtClean="0"/>
              <a:t>и </a:t>
            </a:r>
            <a:r>
              <a:rPr lang="en-US" sz="2200" smtClean="0"/>
              <a:t>Open cloze</a:t>
            </a:r>
            <a:endParaRPr lang="ru-RU" sz="2200" smtClean="0"/>
          </a:p>
          <a:p>
            <a:pPr lvl="1"/>
            <a:r>
              <a:rPr lang="ru-RU" sz="2200" smtClean="0"/>
              <a:t>выбрать случайную в других типах</a:t>
            </a:r>
          </a:p>
          <a:p>
            <a:r>
              <a:rPr lang="ru-RU" sz="2600" smtClean="0"/>
              <a:t>Если есть ошибки с </a:t>
            </a:r>
            <a:r>
              <a:rPr lang="en-US" sz="2600" smtClean="0"/>
              <a:t>*</a:t>
            </a:r>
            <a:r>
              <a:rPr lang="ru-RU" sz="2600" smtClean="0"/>
              <a:t> в контексте:</a:t>
            </a:r>
          </a:p>
          <a:p>
            <a:pPr lvl="1"/>
            <a:r>
              <a:rPr lang="ru-RU" sz="2200" smtClean="0"/>
              <a:t>пропустить предложение (иначе контекст одного вопроса – подсказка для другого)</a:t>
            </a:r>
          </a:p>
          <a:p>
            <a:pPr marL="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62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4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16" y="1628800"/>
            <a:ext cx="8964488" cy="49685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/>
              <a:t>4)</a:t>
            </a:r>
            <a:r>
              <a:rPr lang="ru-RU"/>
              <a:t> отредактировать предложение и ответ в соответствии с типом вопроса</a:t>
            </a:r>
            <a:r>
              <a:rPr lang="ru-RU" smtClean="0"/>
              <a:t>.</a:t>
            </a:r>
          </a:p>
          <a:p>
            <a:pPr marL="0" indent="0">
              <a:buNone/>
            </a:pPr>
            <a:endParaRPr lang="ru-RU" smtClean="0"/>
          </a:p>
          <a:p>
            <a:r>
              <a:rPr lang="en-US" b="1"/>
              <a:t>Multiple choice</a:t>
            </a:r>
            <a:r>
              <a:rPr lang="en-US"/>
              <a:t>:</a:t>
            </a:r>
            <a:r>
              <a:rPr lang="ru-RU"/>
              <a:t> </a:t>
            </a:r>
            <a:endParaRPr lang="ru-RU" smtClean="0"/>
          </a:p>
          <a:p>
            <a:pPr lvl="1"/>
            <a:r>
              <a:rPr lang="ru-RU"/>
              <a:t>д</a:t>
            </a:r>
            <a:r>
              <a:rPr lang="ru-RU" smtClean="0"/>
              <a:t>ругие </a:t>
            </a:r>
            <a:r>
              <a:rPr lang="ru-RU"/>
              <a:t>формы правильного </a:t>
            </a:r>
            <a:r>
              <a:rPr lang="ru-RU" smtClean="0"/>
              <a:t>ответа в качестве вариантов, если они есть</a:t>
            </a:r>
          </a:p>
          <a:p>
            <a:pPr lvl="1"/>
            <a:r>
              <a:rPr lang="ru-RU" smtClean="0"/>
              <a:t>в планах: для некоторых частных случаев написать правила подбора вариантов </a:t>
            </a:r>
          </a:p>
          <a:p>
            <a:pPr lvl="1"/>
            <a:r>
              <a:rPr lang="ru-RU" smtClean="0"/>
              <a:t>в предложении пропуск (___________)</a:t>
            </a:r>
          </a:p>
          <a:p>
            <a:pPr lvl="1"/>
            <a:r>
              <a:rPr lang="ru-RU" smtClean="0"/>
              <a:t>храним 2-4 </a:t>
            </a:r>
            <a:r>
              <a:rPr lang="ru-RU"/>
              <a:t>варианта </a:t>
            </a:r>
            <a:r>
              <a:rPr lang="ru-RU" smtClean="0"/>
              <a:t>отдельно</a:t>
            </a:r>
            <a:endParaRPr lang="en-US"/>
          </a:p>
          <a:p>
            <a:r>
              <a:rPr lang="en-US" b="1"/>
              <a:t>Word form</a:t>
            </a:r>
            <a:r>
              <a:rPr lang="en-US"/>
              <a:t>: </a:t>
            </a:r>
            <a:endParaRPr lang="ru-RU" smtClean="0"/>
          </a:p>
          <a:p>
            <a:pPr lvl="1"/>
            <a:r>
              <a:rPr lang="ru-RU" smtClean="0"/>
              <a:t>в предложении пропуск (по синтаксису </a:t>
            </a:r>
            <a:r>
              <a:rPr lang="en-US" smtClean="0"/>
              <a:t>Moodle</a:t>
            </a:r>
            <a:r>
              <a:rPr lang="ru-RU"/>
              <a:t>, ответ указывается там же</a:t>
            </a:r>
            <a:r>
              <a:rPr lang="en-US" smtClean="0"/>
              <a:t>)</a:t>
            </a:r>
            <a:endParaRPr lang="ru-RU" smtClean="0"/>
          </a:p>
          <a:p>
            <a:pPr lvl="1"/>
            <a:r>
              <a:rPr lang="ru-RU" smtClean="0"/>
              <a:t>после </a:t>
            </a:r>
            <a:r>
              <a:rPr lang="ru-RU"/>
              <a:t>пропуска </a:t>
            </a:r>
            <a:r>
              <a:rPr lang="ru-RU" smtClean="0"/>
              <a:t>лемма пропущенного слова </a:t>
            </a:r>
            <a:r>
              <a:rPr lang="ru-RU"/>
              <a:t>в </a:t>
            </a:r>
            <a:r>
              <a:rPr lang="ru-RU" smtClean="0"/>
              <a:t>скобках</a:t>
            </a:r>
          </a:p>
          <a:p>
            <a:pPr lvl="1"/>
            <a:r>
              <a:rPr lang="ru-RU"/>
              <a:t>н</a:t>
            </a:r>
            <a:r>
              <a:rPr lang="ru-RU" smtClean="0"/>
              <a:t>еобходимо </a:t>
            </a:r>
            <a:r>
              <a:rPr lang="ru-RU"/>
              <a:t>восстановить форму пропущенного </a:t>
            </a:r>
            <a:r>
              <a:rPr lang="ru-RU" smtClean="0"/>
              <a:t>слова</a:t>
            </a:r>
            <a:endParaRPr lang="en-US"/>
          </a:p>
          <a:p>
            <a:r>
              <a:rPr lang="en-US" b="1"/>
              <a:t>Open cloze</a:t>
            </a:r>
            <a:r>
              <a:rPr lang="en-US"/>
              <a:t>: </a:t>
            </a:r>
            <a:endParaRPr lang="ru-RU" smtClean="0"/>
          </a:p>
          <a:p>
            <a:pPr lvl="1"/>
            <a:r>
              <a:rPr lang="ru-RU" smtClean="0"/>
              <a:t>в предложении </a:t>
            </a:r>
            <a:r>
              <a:rPr lang="ru-RU"/>
              <a:t>пропуск </a:t>
            </a:r>
            <a:r>
              <a:rPr lang="ru-RU" smtClean="0"/>
              <a:t>(</a:t>
            </a:r>
            <a:r>
              <a:rPr lang="ru-RU"/>
              <a:t>по синтаксису </a:t>
            </a:r>
            <a:r>
              <a:rPr lang="en-US" smtClean="0"/>
              <a:t>Moodle</a:t>
            </a:r>
            <a:r>
              <a:rPr lang="ru-RU"/>
              <a:t>, ответ указывается там же</a:t>
            </a:r>
            <a:r>
              <a:rPr lang="en-US"/>
              <a:t>)</a:t>
            </a:r>
          </a:p>
          <a:p>
            <a:r>
              <a:rPr lang="en-US" b="1"/>
              <a:t>Short answer</a:t>
            </a:r>
            <a:r>
              <a:rPr lang="en-US"/>
              <a:t>: </a:t>
            </a:r>
            <a:endParaRPr lang="ru-RU" smtClean="0"/>
          </a:p>
          <a:p>
            <a:pPr lvl="1"/>
            <a:r>
              <a:rPr lang="ru-RU" smtClean="0"/>
              <a:t>Предложение </a:t>
            </a:r>
            <a:r>
              <a:rPr lang="ru-RU"/>
              <a:t>не </a:t>
            </a:r>
            <a:r>
              <a:rPr lang="ru-RU" smtClean="0"/>
              <a:t>изменяется или область </a:t>
            </a:r>
            <a:r>
              <a:rPr lang="ru-RU"/>
              <a:t>ошибки выделяется жирным </a:t>
            </a:r>
            <a:r>
              <a:rPr lang="ru-RU" smtClean="0"/>
              <a:t>шрифтом</a:t>
            </a:r>
          </a:p>
          <a:p>
            <a:pPr lvl="1"/>
            <a:r>
              <a:rPr lang="ru-RU"/>
              <a:t>о</a:t>
            </a:r>
            <a:r>
              <a:rPr lang="ru-RU" smtClean="0"/>
              <a:t>твет </a:t>
            </a:r>
            <a:r>
              <a:rPr lang="ru-RU"/>
              <a:t>хранится </a:t>
            </a:r>
            <a:r>
              <a:rPr lang="ru-RU" smtClean="0"/>
              <a:t>отдельно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Вопрос </a:t>
            </a:r>
            <a:r>
              <a:rPr lang="en-US" smtClean="0"/>
              <a:t>Open cloze:</a:t>
            </a:r>
            <a:r>
              <a:rPr lang="ru-RU" smtClean="0"/>
              <a:t> пример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mtClean="0"/>
              <a:t>However, between 1984 and 1989 the situation changed and the percentage of UK residents who {1:SHORTANSWER:=visited} other countries {1:SHORTANSWER:=rose} rapidly.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ru-RU" smtClean="0"/>
              <a:t>Предложение оценивается в 2 балла.</a:t>
            </a:r>
            <a:endParaRPr lang="en-US" smtClean="0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3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Создание теста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5) </a:t>
            </a:r>
            <a:r>
              <a:rPr lang="ru-RU" smtClean="0"/>
              <a:t>Записать вопросы в формат </a:t>
            </a:r>
            <a:r>
              <a:rPr lang="en-US" smtClean="0"/>
              <a:t>XML</a:t>
            </a:r>
            <a:r>
              <a:rPr lang="ru-RU" smtClean="0"/>
              <a:t>, который импортируется в </a:t>
            </a:r>
            <a:r>
              <a:rPr lang="en-US" smtClean="0"/>
              <a:t>Moodle.</a:t>
            </a:r>
          </a:p>
          <a:p>
            <a:pPr marL="0" indent="0">
              <a:buNone/>
            </a:pPr>
            <a:r>
              <a:rPr lang="en-US" smtClean="0"/>
              <a:t>6) </a:t>
            </a:r>
            <a:r>
              <a:rPr lang="ru-RU" smtClean="0"/>
              <a:t>отредактировать вопросы вручную и составить тест</a:t>
            </a:r>
            <a:r>
              <a:rPr lang="en-US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365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377</Words>
  <Application>Microsoft Office PowerPoint</Application>
  <PresentationFormat>Экран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Упражнения: обзор</vt:lpstr>
      <vt:lpstr>Создание теста – данные</vt:lpstr>
      <vt:lpstr>Шаг 1</vt:lpstr>
      <vt:lpstr>Предложение из  промежуточного файла</vt:lpstr>
      <vt:lpstr>Шаги 2, 3</vt:lpstr>
      <vt:lpstr>Шаг 4</vt:lpstr>
      <vt:lpstr>Вопрос Open cloze: пример</vt:lpstr>
      <vt:lpstr>Создание теста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fields</dc:title>
  <dc:creator>Андрей</dc:creator>
  <cp:lastModifiedBy>Андрей</cp:lastModifiedBy>
  <cp:revision>26</cp:revision>
  <dcterms:created xsi:type="dcterms:W3CDTF">2017-07-22T11:26:10Z</dcterms:created>
  <dcterms:modified xsi:type="dcterms:W3CDTF">2017-12-11T22:29:44Z</dcterms:modified>
</cp:coreProperties>
</file>