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72"/>
    <p:restoredTop sz="94664"/>
  </p:normalViewPr>
  <p:slideViewPr>
    <p:cSldViewPr snapToGrid="0" snapToObjects="1">
      <p:cViewPr>
        <p:scale>
          <a:sx n="83" d="100"/>
          <a:sy n="83" d="100"/>
        </p:scale>
        <p:origin x="14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000EA-7591-1641-81B4-E2905C41908C}" type="datetimeFigureOut">
              <a:rPr lang="ru-RU" smtClean="0"/>
              <a:t>10.12.17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D0714-18B2-F340-A405-FCB94B7C8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956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12/10/17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12/10/17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12/10/17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12/10/17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12/10/17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12/10/17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/>
              <a:t>Оценка </a:t>
            </a:r>
            <a:r>
              <a:rPr lang="ru-RU" sz="6600" dirty="0" err="1" smtClean="0"/>
              <a:t>автоматичсекого</a:t>
            </a:r>
            <a:r>
              <a:rPr lang="ru-RU" sz="6600" dirty="0" smtClean="0"/>
              <a:t> </a:t>
            </a:r>
            <a:r>
              <a:rPr lang="ru-RU" sz="6600" dirty="0" err="1" smtClean="0"/>
              <a:t>парсинга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О.Н. </a:t>
            </a:r>
            <a:r>
              <a:rPr lang="ru-RU" dirty="0" err="1" smtClean="0"/>
              <a:t>Ляшевская</a:t>
            </a:r>
            <a:r>
              <a:rPr lang="ru-RU" dirty="0" smtClean="0"/>
              <a:t>, И.М. Пантелеева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13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Constructions that require </a:t>
            </a:r>
            <a:r>
              <a:rPr lang="en-US" dirty="0" smtClean="0"/>
              <a:t>attention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Introductory constructions</a:t>
            </a:r>
          </a:p>
          <a:p>
            <a:endParaRPr lang="en-US" dirty="0" smtClean="0"/>
          </a:p>
          <a:p>
            <a:r>
              <a:rPr lang="en-US" sz="3200" b="1" i="1" dirty="0"/>
              <a:t>Accordingly </a:t>
            </a:r>
            <a:r>
              <a:rPr lang="en-US" sz="3200" b="1" i="1" dirty="0"/>
              <a:t>, the same situation as in the proportion of skilled vocational diploma is in </a:t>
            </a:r>
            <a:r>
              <a:rPr lang="en-US" sz="3200" b="1" i="1" dirty="0"/>
              <a:t>postgraduate </a:t>
            </a:r>
            <a:r>
              <a:rPr lang="en-US" sz="3200" b="1" i="1" dirty="0"/>
              <a:t>diploma.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2991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annotation principles of learner data and </a:t>
            </a:r>
            <a:r>
              <a:rPr lang="en-US" sz="3200" dirty="0" smtClean="0"/>
              <a:t>evaluation </a:t>
            </a:r>
            <a:r>
              <a:rPr lang="en-US" sz="3200" dirty="0"/>
              <a:t>of automatic parsing </a:t>
            </a:r>
            <a:r>
              <a:rPr lang="en-US" sz="3200" dirty="0" smtClean="0"/>
              <a:t>quality were presented</a:t>
            </a:r>
          </a:p>
          <a:p>
            <a:r>
              <a:rPr lang="en-US" sz="3200" dirty="0" smtClean="0"/>
              <a:t>exploration of students’ errors that are </a:t>
            </a:r>
            <a:r>
              <a:rPr lang="en-US" sz="3200" dirty="0"/>
              <a:t>critical for the parser </a:t>
            </a:r>
            <a:r>
              <a:rPr lang="en-US" sz="3200" dirty="0" smtClean="0"/>
              <a:t>and that are not</a:t>
            </a:r>
            <a:endParaRPr lang="ru-RU" sz="3200" dirty="0" smtClean="0"/>
          </a:p>
          <a:p>
            <a:r>
              <a:rPr lang="en-US" sz="3200" dirty="0"/>
              <a:t>o</a:t>
            </a:r>
            <a:r>
              <a:rPr lang="en-US" sz="3200" dirty="0" smtClean="0"/>
              <a:t>utput of parser were checked and </a:t>
            </a:r>
            <a:r>
              <a:rPr lang="en-US" sz="3200" dirty="0" err="1" smtClean="0"/>
              <a:t>cahnged</a:t>
            </a:r>
            <a:endParaRPr lang="en-US" sz="3200" dirty="0" smtClean="0"/>
          </a:p>
          <a:p>
            <a:r>
              <a:rPr lang="en-US" sz="3200" dirty="0"/>
              <a:t>suggestion for improvement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49716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Dependency annotation </a:t>
            </a:r>
            <a:r>
              <a:rPr lang="en-US" dirty="0" smtClean="0"/>
              <a:t>scheme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/>
          <a:stretch/>
        </p:blipFill>
        <p:spPr>
          <a:xfrm>
            <a:off x="1066800" y="2901620"/>
            <a:ext cx="10134975" cy="269674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8518" y="1934687"/>
            <a:ext cx="104285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Helvetica" charset="0"/>
              </a:rPr>
              <a:t>Here we show </a:t>
            </a:r>
            <a:r>
              <a:rPr lang="en-US" sz="2800" dirty="0">
                <a:latin typeface="Helvetica" charset="0"/>
              </a:rPr>
              <a:t>the automatic </a:t>
            </a:r>
            <a:r>
              <a:rPr lang="en-US" sz="2800" dirty="0" smtClean="0">
                <a:latin typeface="Helvetica" charset="0"/>
              </a:rPr>
              <a:t>output </a:t>
            </a:r>
            <a:r>
              <a:rPr lang="en-US" sz="2800" dirty="0">
                <a:latin typeface="Helvetica" charset="0"/>
              </a:rPr>
              <a:t>and gold </a:t>
            </a:r>
            <a:r>
              <a:rPr lang="en-US" sz="2800" dirty="0" smtClean="0">
                <a:latin typeface="Helvetica" charset="0"/>
              </a:rPr>
              <a:t>parses respectively</a:t>
            </a:r>
            <a:endParaRPr lang="en-US" sz="2800" dirty="0">
              <a:effectLst/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13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Choice among </a:t>
            </a:r>
            <a:r>
              <a:rPr lang="en-US" dirty="0" smtClean="0"/>
              <a:t>alternatives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90" y="2928593"/>
            <a:ext cx="10604820" cy="238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468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Parsing and manual </a:t>
            </a:r>
            <a:r>
              <a:rPr lang="en-US" dirty="0" smtClean="0"/>
              <a:t>corrections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832731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UDPipe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Straka</a:t>
            </a:r>
            <a:r>
              <a:rPr lang="en-US" sz="2400" dirty="0"/>
              <a:t> et al. (2016</a:t>
            </a:r>
            <a:r>
              <a:rPr lang="en-US" sz="2400" dirty="0" smtClean="0"/>
              <a:t>)) </a:t>
            </a:r>
            <a:r>
              <a:rPr lang="en-US" sz="2400" dirty="0"/>
              <a:t>trained on English UD 2.0 </a:t>
            </a:r>
            <a:r>
              <a:rPr lang="en-US" sz="2400" dirty="0" smtClean="0"/>
              <a:t>treebank</a:t>
            </a:r>
          </a:p>
          <a:p>
            <a:r>
              <a:rPr lang="en-US" sz="2400" dirty="0" smtClean="0"/>
              <a:t>Like</a:t>
            </a:r>
            <a:r>
              <a:rPr lang="en-US" sz="2400" dirty="0"/>
              <a:t> </a:t>
            </a:r>
            <a:r>
              <a:rPr lang="en-US" sz="2400" dirty="0" smtClean="0"/>
              <a:t>any </a:t>
            </a:r>
            <a:r>
              <a:rPr lang="en-US" sz="2400" dirty="0"/>
              <a:t>parser, </a:t>
            </a:r>
            <a:r>
              <a:rPr lang="en-US" sz="2400" dirty="0" err="1"/>
              <a:t>UDPipe</a:t>
            </a:r>
            <a:r>
              <a:rPr lang="en-US" sz="2400" dirty="0"/>
              <a:t> makes mistakes, and it was important to evaluate the output for </a:t>
            </a:r>
            <a:r>
              <a:rPr lang="en-US" sz="2400" dirty="0" smtClean="0"/>
              <a:t>our purposes</a:t>
            </a:r>
          </a:p>
          <a:p>
            <a:r>
              <a:rPr lang="en-US" sz="2400" dirty="0" smtClean="0"/>
              <a:t>373 </a:t>
            </a:r>
            <a:r>
              <a:rPr lang="en-US" sz="2400" dirty="0"/>
              <a:t>random sentences (7196 tokens, including 756 </a:t>
            </a:r>
            <a:r>
              <a:rPr lang="en-US" sz="2400" dirty="0" smtClean="0"/>
              <a:t>punctuation marks</a:t>
            </a:r>
            <a:r>
              <a:rPr lang="en-US" sz="2400" dirty="0"/>
              <a:t>) from students’ essays were checked to evaluate the </a:t>
            </a:r>
            <a:r>
              <a:rPr lang="en-US" sz="2400" dirty="0" err="1"/>
              <a:t>UPpipe</a:t>
            </a:r>
            <a:r>
              <a:rPr lang="en-US" sz="2400" dirty="0"/>
              <a:t> parser quality.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heads </a:t>
            </a:r>
            <a:r>
              <a:rPr lang="en-US" sz="2400" dirty="0" smtClean="0"/>
              <a:t>were detected correctly </a:t>
            </a:r>
            <a:r>
              <a:rPr lang="en-US" sz="2400" dirty="0"/>
              <a:t>for 6688 nodes (UAS 92,9 </a:t>
            </a:r>
            <a:r>
              <a:rPr lang="en-US" sz="2400" dirty="0" smtClean="0"/>
              <a:t>%)</a:t>
            </a:r>
          </a:p>
          <a:p>
            <a:r>
              <a:rPr lang="en-US" sz="2400" dirty="0"/>
              <a:t>6894 nodes (95,8 %) were labeled </a:t>
            </a:r>
            <a:r>
              <a:rPr lang="en-US" sz="2400" dirty="0" smtClean="0"/>
              <a:t>correctly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6308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Confusion matrix and causes of errors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644" y="2176220"/>
            <a:ext cx="9654954" cy="389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375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Constructions that require </a:t>
            </a:r>
            <a:r>
              <a:rPr lang="en-US" dirty="0" smtClean="0"/>
              <a:t>attention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3860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Syntactic homonymy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327" y="2959098"/>
            <a:ext cx="7472983" cy="23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825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Constructions that require </a:t>
            </a:r>
            <a:r>
              <a:rPr lang="en-US" dirty="0" smtClean="0"/>
              <a:t>attention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Errors influenced by word order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321" y="2723526"/>
            <a:ext cx="6885357" cy="269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70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Constructions that require </a:t>
            </a:r>
            <a:r>
              <a:rPr lang="en-US" dirty="0" smtClean="0"/>
              <a:t>attention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Spelling and grammar mistakes made by students</a:t>
            </a:r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6" t="1947" b="-1"/>
          <a:stretch/>
        </p:blipFill>
        <p:spPr>
          <a:xfrm>
            <a:off x="1952784" y="3084163"/>
            <a:ext cx="7605883" cy="220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267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Constructions that require </a:t>
            </a:r>
            <a:r>
              <a:rPr lang="en-US" dirty="0" smtClean="0"/>
              <a:t>attention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Participial </a:t>
            </a:r>
            <a:r>
              <a:rPr lang="en-US" sz="2400" dirty="0" smtClean="0"/>
              <a:t>construction</a:t>
            </a:r>
          </a:p>
          <a:p>
            <a:endParaRPr lang="en-US" sz="3200" b="1" i="1" dirty="0" smtClean="0"/>
          </a:p>
          <a:p>
            <a:r>
              <a:rPr lang="en-US" sz="3200" b="1" i="1" dirty="0" smtClean="0"/>
              <a:t>Tokyo </a:t>
            </a:r>
            <a:r>
              <a:rPr lang="en-US" sz="3200" b="1" i="1" dirty="0"/>
              <a:t>railway, opened in 1927, was only 155 </a:t>
            </a:r>
            <a:r>
              <a:rPr lang="en-US" sz="3200" b="1" i="1" dirty="0" err="1"/>
              <a:t>kilometres</a:t>
            </a:r>
            <a:r>
              <a:rPr lang="en-US" sz="3200" b="1" i="1" dirty="0"/>
              <a:t> on route but, compare to previous </a:t>
            </a:r>
            <a:r>
              <a:rPr lang="en-US" sz="3200" b="1" i="1" dirty="0" smtClean="0"/>
              <a:t>system, helped </a:t>
            </a:r>
            <a:r>
              <a:rPr lang="en-US" sz="3200" b="1" i="1" dirty="0"/>
              <a:t>to travel to almost 2000 millions passengers.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3191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48</TotalTime>
  <Words>240</Words>
  <Application>Microsoft Macintosh PowerPoint</Application>
  <PresentationFormat>Широкоэкранный</PresentationFormat>
  <Paragraphs>31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Century Gothic</vt:lpstr>
      <vt:lpstr>Garamond</vt:lpstr>
      <vt:lpstr>Helvetica</vt:lpstr>
      <vt:lpstr>Савон</vt:lpstr>
      <vt:lpstr>Оценка автоматичсекого парсинга</vt:lpstr>
      <vt:lpstr>Dependency annotation scheme</vt:lpstr>
      <vt:lpstr>Choice among alternatives</vt:lpstr>
      <vt:lpstr>Parsing and manual corrections</vt:lpstr>
      <vt:lpstr>Confusion matrix and causes of errors</vt:lpstr>
      <vt:lpstr>Constructions that require attention</vt:lpstr>
      <vt:lpstr>Constructions that require attention</vt:lpstr>
      <vt:lpstr>Constructions that require attention</vt:lpstr>
      <vt:lpstr>Constructions that require attention</vt:lpstr>
      <vt:lpstr>Constructions that require attention</vt:lpstr>
      <vt:lpstr>Conclusion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автоматичсекого парсинга</dc:title>
  <dc:creator>Пантелеева Ирина Максимовна</dc:creator>
  <cp:lastModifiedBy>Пантелеева Ирина Максимовна</cp:lastModifiedBy>
  <cp:revision>4</cp:revision>
  <dcterms:created xsi:type="dcterms:W3CDTF">2017-12-10T11:29:46Z</dcterms:created>
  <dcterms:modified xsi:type="dcterms:W3CDTF">2017-12-10T12:18:25Z</dcterms:modified>
</cp:coreProperties>
</file>