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81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573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90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382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90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109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514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703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29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1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100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D7F0E8-57ED-48A3-9DF1-C76A37907B70}" type="datetimeFigureOut">
              <a:rPr lang="ru-RU" smtClean="0"/>
              <a:t>09.12.2017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5FC8-46FB-4FB0-91FB-0F2E5209FA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77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Автоматическая генерация вопросов типа </a:t>
            </a:r>
            <a:r>
              <a:rPr lang="en-US" dirty="0" smtClean="0"/>
              <a:t>“Multiple choice” </a:t>
            </a:r>
            <a:r>
              <a:rPr lang="ru-RU" dirty="0" smtClean="0"/>
              <a:t>на основе данных учебного корпуса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581128"/>
            <a:ext cx="6400800" cy="17526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Статья подготовлена в ходе/в результате проведения исследования/работы (№16-05-0057) в рамках Программы «Научный фонд Национального исследовательского университета „Высшая школа экономики“ (НИУ ВШЭ)» в 2015 — 2017 гг. и в рамках государственной поддержки ведущих университетов Российской Федерации «5-100».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780928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Логин Никита,</a:t>
            </a:r>
          </a:p>
          <a:p>
            <a:pPr algn="ctr"/>
            <a:r>
              <a:rPr lang="ru-RU" dirty="0" smtClean="0"/>
              <a:t>2 курс </a:t>
            </a:r>
            <a:r>
              <a:rPr lang="ru-RU" dirty="0" err="1" smtClean="0"/>
              <a:t>ФиКЛ</a:t>
            </a:r>
            <a:r>
              <a:rPr lang="ru-RU" dirty="0" smtClean="0"/>
              <a:t> ФГН,</a:t>
            </a:r>
          </a:p>
          <a:p>
            <a:pPr algn="ctr"/>
            <a:r>
              <a:rPr lang="ru-RU" dirty="0" smtClean="0"/>
              <a:t>Для собрания научно-учебной группы </a:t>
            </a:r>
            <a:r>
              <a:rPr lang="en-US" dirty="0" smtClean="0"/>
              <a:t>“REALEC </a:t>
            </a:r>
            <a:r>
              <a:rPr lang="ru-RU" dirty="0" smtClean="0"/>
              <a:t>для реально необходимых слов</a:t>
            </a:r>
            <a:r>
              <a:rPr lang="en-US" dirty="0" smtClean="0"/>
              <a:t>”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84820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и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844824"/>
            <a:ext cx="8229600" cy="168478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Стандартная среда разработки </a:t>
            </a:r>
            <a:r>
              <a:rPr lang="en-US" sz="2400" dirty="0" smtClean="0"/>
              <a:t>Python 3.6</a:t>
            </a:r>
          </a:p>
          <a:p>
            <a:r>
              <a:rPr lang="en-US" sz="2400" dirty="0" smtClean="0"/>
              <a:t>Stanford Part-of-Speech Tagger </a:t>
            </a:r>
            <a:r>
              <a:rPr lang="ru-RU" sz="2400" dirty="0" smtClean="0"/>
              <a:t>и пакет </a:t>
            </a:r>
            <a:r>
              <a:rPr lang="en-US" sz="2400" dirty="0" smtClean="0"/>
              <a:t>NLTK </a:t>
            </a:r>
            <a:r>
              <a:rPr lang="ru-RU" sz="2400" dirty="0" smtClean="0"/>
              <a:t>для выделения глаголов в контекстах для пункта 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11873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191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Составить программу, генерирующую упражнения типа </a:t>
            </a:r>
            <a:r>
              <a:rPr lang="en-US" dirty="0" smtClean="0"/>
              <a:t>“multiple choice” (</a:t>
            </a:r>
            <a:r>
              <a:rPr lang="ru-RU" dirty="0" smtClean="0"/>
              <a:t>с выбором правильного ответа из нескольких вариантов)  формата </a:t>
            </a:r>
            <a:r>
              <a:rPr lang="en-US" dirty="0" smtClean="0"/>
              <a:t>IELTS </a:t>
            </a:r>
            <a:r>
              <a:rPr lang="ru-RU" dirty="0" smtClean="0"/>
              <a:t>на основе реальных ошибок, сделанных студентами ВШЭ в заданиях письменной части экзамена и его тренировочной версии.</a:t>
            </a:r>
          </a:p>
        </p:txBody>
      </p:sp>
    </p:spTree>
    <p:extLst>
      <p:ext uri="{BB962C8B-B14F-4D97-AF65-F5344CB8AC3E}">
        <p14:creationId xmlns:p14="http://schemas.microsoft.com/office/powerpoint/2010/main" val="197876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уже было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72816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Корпус с разметкой ошибок</a:t>
            </a:r>
          </a:p>
          <a:p>
            <a:r>
              <a:rPr lang="ru-RU" dirty="0" smtClean="0"/>
              <a:t>Программа </a:t>
            </a:r>
            <a:r>
              <a:rPr lang="en-US" dirty="0" smtClean="0"/>
              <a:t>realec_grammar_exercises.py, </a:t>
            </a:r>
            <a:r>
              <a:rPr lang="ru-RU" dirty="0" smtClean="0"/>
              <a:t>осуществляющая </a:t>
            </a:r>
            <a:r>
              <a:rPr lang="ru-RU" dirty="0" err="1" smtClean="0"/>
              <a:t>парсинг</a:t>
            </a:r>
            <a:r>
              <a:rPr lang="ru-RU" dirty="0" smtClean="0"/>
              <a:t> разметки ошибок и генерирующая упражнения типа </a:t>
            </a:r>
            <a:r>
              <a:rPr lang="en-US" dirty="0" smtClean="0"/>
              <a:t>‘Word form’, ‘short answer’, ‘Open-close’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683568" y="3573016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dirty="0" smtClean="0"/>
              <a:t>Что нужно было сделать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4695689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dirty="0" smtClean="0"/>
              <a:t>Добавить функцию, генерирующую упражнения типа </a:t>
            </a:r>
            <a:r>
              <a:rPr lang="en-US" sz="2700" dirty="0" smtClean="0"/>
              <a:t>“Multiple choice”</a:t>
            </a:r>
            <a:endParaRPr lang="ru-RU" sz="2700" dirty="0"/>
          </a:p>
        </p:txBody>
      </p:sp>
    </p:spTree>
    <p:extLst>
      <p:ext uri="{BB962C8B-B14F-4D97-AF65-F5344CB8AC3E}">
        <p14:creationId xmlns:p14="http://schemas.microsoft.com/office/powerpoint/2010/main" val="19226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Контексты для создания упражнений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ru-RU" sz="1400" dirty="0"/>
              <a:t>если в предложении с тэгом </a:t>
            </a:r>
            <a:r>
              <a:rPr lang="en-US" sz="1400" dirty="0"/>
              <a:t>Defining relative clause</a:t>
            </a:r>
            <a:r>
              <a:rPr lang="ru-RU" sz="1400" dirty="0"/>
              <a:t> в </a:t>
            </a:r>
            <a:r>
              <a:rPr lang="ru-RU" sz="1400" dirty="0" err="1"/>
              <a:t>исправлениистоит</a:t>
            </a:r>
            <a:r>
              <a:rPr lang="ru-RU" sz="1400" dirty="0"/>
              <a:t> после союзного слова стоит глагол в продолженном виде (</a:t>
            </a:r>
            <a:r>
              <a:rPr lang="en-US" sz="1400" dirty="0"/>
              <a:t>is</a:t>
            </a:r>
            <a:r>
              <a:rPr lang="ru-RU" sz="1400" dirty="0"/>
              <a:t>/</a:t>
            </a:r>
            <a:r>
              <a:rPr lang="en-US" sz="1400" dirty="0"/>
              <a:t>am</a:t>
            </a:r>
            <a:r>
              <a:rPr lang="ru-RU" sz="1400" dirty="0"/>
              <a:t>/</a:t>
            </a:r>
            <a:r>
              <a:rPr lang="en-US" sz="1400" dirty="0"/>
              <a:t>are</a:t>
            </a:r>
            <a:r>
              <a:rPr lang="ru-RU" sz="1400" dirty="0"/>
              <a:t>/ </a:t>
            </a:r>
            <a:r>
              <a:rPr lang="en-US" sz="1400" dirty="0"/>
              <a:t>was</a:t>
            </a:r>
            <a:r>
              <a:rPr lang="ru-RU" sz="1400" dirty="0"/>
              <a:t>/</a:t>
            </a:r>
            <a:r>
              <a:rPr lang="en-US" sz="1400" dirty="0"/>
              <a:t>were</a:t>
            </a:r>
            <a:r>
              <a:rPr lang="ru-RU" sz="1400" dirty="0"/>
              <a:t>...</a:t>
            </a:r>
            <a:r>
              <a:rPr lang="en-US" sz="1400" dirty="0" err="1"/>
              <a:t>ing</a:t>
            </a:r>
            <a:r>
              <a:rPr lang="ru-RU" sz="1400" dirty="0"/>
              <a:t>), то кроме правильного варианта можно построить второй в виде глагола в простом прошедшем времени, а третий в виде пассивного настоящего причастия (</a:t>
            </a:r>
            <a:r>
              <a:rPr lang="en-US" sz="1400" dirty="0"/>
              <a:t>being</a:t>
            </a:r>
            <a:r>
              <a:rPr lang="ru-RU" sz="1400" dirty="0"/>
              <a:t> + 3 форма глагола – </a:t>
            </a:r>
            <a:r>
              <a:rPr lang="ru-RU" sz="1400" b="1" dirty="0"/>
              <a:t>СДЕЛАНО – в корпусе 2015 только 1 пример</a:t>
            </a:r>
            <a:endParaRPr lang="ru-RU" sz="1400" dirty="0"/>
          </a:p>
          <a:p>
            <a:pPr lvl="0">
              <a:buFont typeface="+mj-lt"/>
              <a:buAutoNum type="arabicPeriod"/>
            </a:pPr>
            <a:r>
              <a:rPr lang="ru-RU" sz="1400" dirty="0"/>
              <a:t>тэг </a:t>
            </a:r>
            <a:r>
              <a:rPr lang="en-US" sz="1400" dirty="0"/>
              <a:t>Agreement</a:t>
            </a:r>
            <a:r>
              <a:rPr lang="ru-RU" sz="1400" dirty="0"/>
              <a:t>-</a:t>
            </a:r>
            <a:r>
              <a:rPr lang="en-US" sz="1400" dirty="0"/>
              <a:t>number</a:t>
            </a:r>
            <a:r>
              <a:rPr lang="ru-RU" sz="1400" dirty="0"/>
              <a:t> на сказуемом, непосредственно перед которым стоит подлежащее </a:t>
            </a:r>
            <a:r>
              <a:rPr lang="en-US" sz="1400" dirty="0"/>
              <a:t>some</a:t>
            </a:r>
            <a:r>
              <a:rPr lang="ru-RU" sz="1400" dirty="0"/>
              <a:t>/</a:t>
            </a:r>
            <a:r>
              <a:rPr lang="en-US" sz="1400" dirty="0"/>
              <a:t>someone</a:t>
            </a:r>
            <a:r>
              <a:rPr lang="ru-RU" sz="1400" dirty="0"/>
              <a:t>/</a:t>
            </a:r>
            <a:r>
              <a:rPr lang="en-US" sz="1400" dirty="0"/>
              <a:t>somebody</a:t>
            </a:r>
            <a:r>
              <a:rPr lang="ru-RU" sz="1400" dirty="0"/>
              <a:t>/</a:t>
            </a:r>
            <a:r>
              <a:rPr lang="en-US" sz="1400" dirty="0"/>
              <a:t>one</a:t>
            </a:r>
            <a:r>
              <a:rPr lang="ru-RU" sz="1400" dirty="0"/>
              <a:t>/</a:t>
            </a:r>
            <a:r>
              <a:rPr lang="en-US" sz="1400" dirty="0"/>
              <a:t>everyone</a:t>
            </a:r>
            <a:r>
              <a:rPr lang="ru-RU" sz="1400" dirty="0"/>
              <a:t>/</a:t>
            </a:r>
            <a:r>
              <a:rPr lang="en-US" sz="1400" dirty="0"/>
              <a:t>everybody</a:t>
            </a:r>
            <a:r>
              <a:rPr lang="ru-RU" sz="1400" dirty="0"/>
              <a:t>/</a:t>
            </a:r>
            <a:r>
              <a:rPr lang="en-US" sz="1400" dirty="0" err="1"/>
              <a:t>noone</a:t>
            </a:r>
            <a:r>
              <a:rPr lang="ru-RU" sz="1400" dirty="0"/>
              <a:t>/</a:t>
            </a:r>
            <a:r>
              <a:rPr lang="en-US" sz="1400" dirty="0"/>
              <a:t>no</a:t>
            </a:r>
            <a:r>
              <a:rPr lang="ru-RU" sz="1400" dirty="0"/>
              <a:t>-</a:t>
            </a:r>
            <a:r>
              <a:rPr lang="en-US" sz="1400" dirty="0"/>
              <a:t>one</a:t>
            </a:r>
            <a:r>
              <a:rPr lang="ru-RU" sz="1400" dirty="0"/>
              <a:t>/</a:t>
            </a:r>
            <a:r>
              <a:rPr lang="en-US" sz="1400" dirty="0"/>
              <a:t>nobody</a:t>
            </a:r>
            <a:r>
              <a:rPr lang="ru-RU" sz="1400" dirty="0"/>
              <a:t>/</a:t>
            </a:r>
            <a:r>
              <a:rPr lang="en-US" sz="1400" dirty="0"/>
              <a:t>something</a:t>
            </a:r>
            <a:r>
              <a:rPr lang="ru-RU" sz="1400" dirty="0"/>
              <a:t>/</a:t>
            </a:r>
            <a:r>
              <a:rPr lang="en-US" sz="1400" dirty="0"/>
              <a:t>everything</a:t>
            </a:r>
            <a:r>
              <a:rPr lang="ru-RU" sz="1400" dirty="0"/>
              <a:t>/</a:t>
            </a:r>
            <a:r>
              <a:rPr lang="en-US" sz="1400" dirty="0"/>
              <a:t>nothing</a:t>
            </a:r>
            <a:r>
              <a:rPr lang="ru-RU" sz="1400" dirty="0"/>
              <a:t>  получают один вариант правильный, другой неправильный, третий с отрицательной формой того же глагола  - </a:t>
            </a:r>
            <a:r>
              <a:rPr lang="ru-RU" sz="1400" b="1" dirty="0"/>
              <a:t>СДЕЛАНО ЧАСТИЧНО, ПОКА БЕЗ ВЫЧЛЕНЕНИЯ ПОДЛЕЖАЩЕГО, ПРОСТО </a:t>
            </a:r>
            <a:r>
              <a:rPr lang="ru-RU" sz="1400" b="1" dirty="0" smtClean="0"/>
              <a:t>ПРОВЕРЯЕТСЯ, </a:t>
            </a:r>
            <a:r>
              <a:rPr lang="ru-RU" sz="1400" b="1" dirty="0"/>
              <a:t>ЕСТЬ ЛИ </a:t>
            </a:r>
            <a:r>
              <a:rPr lang="ru-RU" sz="1400" b="1" dirty="0" smtClean="0"/>
              <a:t>ТАКОЕ СЛОВО </a:t>
            </a:r>
            <a:r>
              <a:rPr lang="ru-RU" sz="1400" b="1" dirty="0"/>
              <a:t>В ПРЕДЛОЖЕНИИ</a:t>
            </a:r>
            <a:endParaRPr lang="ru-RU" sz="1400" dirty="0"/>
          </a:p>
          <a:p>
            <a:pPr lvl="0">
              <a:buFont typeface="+mj-lt"/>
              <a:buAutoNum type="arabicPeriod"/>
            </a:pPr>
            <a:r>
              <a:rPr lang="ru-RU" sz="1400" dirty="0"/>
              <a:t>для тэгов </a:t>
            </a:r>
            <a:r>
              <a:rPr lang="en-US" sz="1400" dirty="0"/>
              <a:t>Prepositional noun</a:t>
            </a:r>
            <a:r>
              <a:rPr lang="ru-RU" sz="1400" dirty="0"/>
              <a:t>/</a:t>
            </a:r>
            <a:r>
              <a:rPr lang="fr-FR" sz="1400" dirty="0" err="1"/>
              <a:t>Prepositional</a:t>
            </a:r>
            <a:r>
              <a:rPr lang="fr-FR" sz="1400" dirty="0"/>
              <a:t> </a:t>
            </a:r>
            <a:r>
              <a:rPr lang="en-US" sz="1400" dirty="0"/>
              <a:t>adjective</a:t>
            </a:r>
            <a:r>
              <a:rPr lang="ru-RU" sz="1400" dirty="0"/>
              <a:t>/</a:t>
            </a:r>
            <a:r>
              <a:rPr lang="fr-FR" sz="1400" dirty="0" err="1"/>
              <a:t>Prepositional</a:t>
            </a:r>
            <a:r>
              <a:rPr lang="fr-FR" sz="1400" dirty="0"/>
              <a:t> </a:t>
            </a:r>
            <a:r>
              <a:rPr lang="en-US" sz="1400" dirty="0"/>
              <a:t>adverb</a:t>
            </a:r>
            <a:r>
              <a:rPr lang="ru-RU" sz="1400" dirty="0"/>
              <a:t> кроме правильного варианта надо давать варианты с предлогом </a:t>
            </a:r>
            <a:r>
              <a:rPr lang="en-US" sz="1400" dirty="0"/>
              <a:t>at</a:t>
            </a:r>
            <a:r>
              <a:rPr lang="ru-RU" sz="1400" dirty="0"/>
              <a:t> и с предлогом  </a:t>
            </a:r>
            <a:r>
              <a:rPr lang="en-US" sz="1400" dirty="0"/>
              <a:t>for</a:t>
            </a:r>
            <a:r>
              <a:rPr lang="ru-RU" sz="1400" dirty="0"/>
              <a:t>, а если один из них как раз правильный, то еще с предлогом </a:t>
            </a:r>
            <a:r>
              <a:rPr lang="en-US" sz="1400" dirty="0"/>
              <a:t>on</a:t>
            </a:r>
            <a:r>
              <a:rPr lang="ru-RU" sz="1400" dirty="0"/>
              <a:t>.</a:t>
            </a:r>
            <a:r>
              <a:rPr lang="ru-RU" sz="1400" b="1" dirty="0"/>
              <a:t> – СДЕЛАНО</a:t>
            </a:r>
            <a:endParaRPr lang="ru-RU" sz="1400" dirty="0"/>
          </a:p>
          <a:p>
            <a:pPr lvl="0">
              <a:buFont typeface="+mj-lt"/>
              <a:buAutoNum type="arabicPeriod"/>
            </a:pPr>
            <a:r>
              <a:rPr lang="ru-RU" sz="1400" dirty="0"/>
              <a:t>для лексического </a:t>
            </a:r>
            <a:r>
              <a:rPr lang="ru-RU" sz="1400" dirty="0" err="1"/>
              <a:t>тэгана</a:t>
            </a:r>
            <a:r>
              <a:rPr lang="ru-RU" sz="1400" dirty="0"/>
              <a:t> слове, правильным </a:t>
            </a:r>
            <a:r>
              <a:rPr lang="ru-RU" sz="1400" dirty="0" smtClean="0"/>
              <a:t>вариантом</a:t>
            </a:r>
            <a:r>
              <a:rPr lang="en-US" sz="1400" dirty="0" smtClean="0"/>
              <a:t> </a:t>
            </a:r>
            <a:r>
              <a:rPr lang="ru-RU" sz="1400" dirty="0" smtClean="0"/>
              <a:t>которого </a:t>
            </a:r>
            <a:r>
              <a:rPr lang="ru-RU" sz="1400" dirty="0"/>
              <a:t>является </a:t>
            </a:r>
            <a:r>
              <a:rPr lang="en-US" sz="1400" dirty="0"/>
              <a:t>except</a:t>
            </a:r>
            <a:r>
              <a:rPr lang="ru-RU" sz="1400" dirty="0"/>
              <a:t>, неправильными являются </a:t>
            </a:r>
            <a:r>
              <a:rPr lang="en-US" sz="1400" dirty="0"/>
              <a:t>besides</a:t>
            </a:r>
            <a:r>
              <a:rPr lang="ru-RU" sz="1400" dirty="0"/>
              <a:t> и </a:t>
            </a:r>
            <a:r>
              <a:rPr lang="en-US" sz="1400" dirty="0"/>
              <a:t>but for</a:t>
            </a:r>
            <a:r>
              <a:rPr lang="ru-RU" sz="1400" dirty="0"/>
              <a:t>; если правильный вариант - другой из этих слов, варианты соответственно меняются. – </a:t>
            </a:r>
            <a:r>
              <a:rPr lang="ru-RU" sz="1400" b="1" dirty="0"/>
              <a:t>СДЕЛАНО – в корпусе </a:t>
            </a:r>
            <a:r>
              <a:rPr lang="ru-RU" sz="1400" b="1" dirty="0" smtClean="0"/>
              <a:t>2015 г. </a:t>
            </a:r>
            <a:r>
              <a:rPr lang="ru-RU" sz="1400" b="1" dirty="0"/>
              <a:t>очень мало примеров</a:t>
            </a:r>
            <a:endParaRPr lang="ru-RU" sz="1400" dirty="0"/>
          </a:p>
          <a:p>
            <a:pPr lvl="0">
              <a:buFont typeface="+mj-lt"/>
              <a:buAutoNum type="arabicPeriod"/>
            </a:pPr>
            <a:r>
              <a:rPr lang="ru-RU" sz="1400" dirty="0"/>
              <a:t>Такая же тройка - </a:t>
            </a:r>
            <a:r>
              <a:rPr lang="en-US" sz="1400" dirty="0"/>
              <a:t>even if</a:t>
            </a:r>
            <a:r>
              <a:rPr lang="ru-RU" sz="1400" dirty="0"/>
              <a:t>, </a:t>
            </a:r>
            <a:r>
              <a:rPr lang="en-US" sz="1400" dirty="0"/>
              <a:t>even though</a:t>
            </a:r>
            <a:r>
              <a:rPr lang="ru-RU" sz="1400" dirty="0"/>
              <a:t>, </a:t>
            </a:r>
            <a:r>
              <a:rPr lang="en-US" sz="1400" dirty="0"/>
              <a:t>even</a:t>
            </a:r>
            <a:r>
              <a:rPr lang="ru-RU" sz="1400" dirty="0"/>
              <a:t>. – </a:t>
            </a:r>
            <a:r>
              <a:rPr lang="ru-RU" sz="1400" b="1" dirty="0"/>
              <a:t>СДЕЛАНО – в корпусе </a:t>
            </a:r>
            <a:r>
              <a:rPr lang="ru-RU" sz="1400" b="1" dirty="0" smtClean="0"/>
              <a:t>2015 г. </a:t>
            </a:r>
            <a:r>
              <a:rPr lang="ru-RU" sz="1400" b="1" dirty="0"/>
              <a:t>очень мало примеров</a:t>
            </a:r>
            <a:endParaRPr lang="ru-RU" sz="1400" dirty="0"/>
          </a:p>
          <a:p>
            <a:pPr>
              <a:buFont typeface="+mj-lt"/>
              <a:buAutoNum type="arabicPeriod"/>
            </a:pPr>
            <a:r>
              <a:rPr lang="en-US" sz="1400" dirty="0"/>
              <a:t>В </a:t>
            </a:r>
            <a:r>
              <a:rPr lang="en-US" sz="1400" dirty="0" err="1"/>
              <a:t>предложениях</a:t>
            </a:r>
            <a:r>
              <a:rPr lang="en-US" sz="1400" dirty="0"/>
              <a:t> с </a:t>
            </a:r>
            <a:r>
              <a:rPr lang="en-US" sz="1400" dirty="0" err="1"/>
              <a:t>тэгами</a:t>
            </a:r>
            <a:r>
              <a:rPr lang="en-US" sz="1400" dirty="0"/>
              <a:t> Choice of tense in conditionals и Incoherent tenses in conditionals, </a:t>
            </a:r>
            <a:r>
              <a:rPr lang="en-US" sz="1400" dirty="0" err="1"/>
              <a:t>если</a:t>
            </a:r>
            <a:r>
              <a:rPr lang="en-US" sz="1400" dirty="0"/>
              <a:t> </a:t>
            </a:r>
            <a:r>
              <a:rPr lang="en-US" sz="1400" dirty="0" err="1"/>
              <a:t>присутствует</a:t>
            </a:r>
            <a:r>
              <a:rPr lang="en-US" sz="1400" dirty="0"/>
              <a:t> </a:t>
            </a:r>
            <a:r>
              <a:rPr lang="en-US" sz="1400" dirty="0" err="1"/>
              <a:t>слово</a:t>
            </a:r>
            <a:r>
              <a:rPr lang="en-US" sz="1400" dirty="0"/>
              <a:t> would в </a:t>
            </a:r>
            <a:r>
              <a:rPr lang="en-US" sz="1400" dirty="0" err="1"/>
              <a:t>правильном</a:t>
            </a:r>
            <a:r>
              <a:rPr lang="en-US" sz="1400" dirty="0"/>
              <a:t> </a:t>
            </a:r>
            <a:r>
              <a:rPr lang="en-US" sz="1400" dirty="0" err="1"/>
              <a:t>варианте</a:t>
            </a:r>
            <a:r>
              <a:rPr lang="en-US" sz="1400" dirty="0"/>
              <a:t>, </a:t>
            </a:r>
            <a:r>
              <a:rPr lang="en-US" sz="1400" dirty="0" err="1"/>
              <a:t>то</a:t>
            </a:r>
            <a:r>
              <a:rPr lang="en-US" sz="1400" dirty="0"/>
              <a:t> </a:t>
            </a:r>
            <a:r>
              <a:rPr lang="en-US" sz="1400" dirty="0" err="1"/>
              <a:t>три</a:t>
            </a:r>
            <a:r>
              <a:rPr lang="en-US" sz="1400" dirty="0"/>
              <a:t> </a:t>
            </a:r>
            <a:r>
              <a:rPr lang="en-US" sz="1400" dirty="0" err="1"/>
              <a:t>варианта</a:t>
            </a:r>
            <a:r>
              <a:rPr lang="en-US" sz="1400" dirty="0"/>
              <a:t> </a:t>
            </a:r>
            <a:r>
              <a:rPr lang="en-US" sz="1400" dirty="0" err="1"/>
              <a:t>такие</a:t>
            </a:r>
            <a:r>
              <a:rPr lang="en-US" sz="1400" dirty="0"/>
              <a:t>: </a:t>
            </a:r>
            <a:r>
              <a:rPr lang="en-US" sz="1400" dirty="0" err="1"/>
              <a:t>простое</a:t>
            </a:r>
            <a:r>
              <a:rPr lang="en-US" sz="1400" dirty="0"/>
              <a:t> </a:t>
            </a:r>
            <a:r>
              <a:rPr lang="en-US" sz="1400" dirty="0" err="1"/>
              <a:t>прошедшее</a:t>
            </a:r>
            <a:r>
              <a:rPr lang="en-US" sz="1400" dirty="0"/>
              <a:t> - would+1 </a:t>
            </a:r>
            <a:r>
              <a:rPr lang="en-US" sz="1400" dirty="0" err="1"/>
              <a:t>форма</a:t>
            </a:r>
            <a:r>
              <a:rPr lang="en-US" sz="1400" dirty="0"/>
              <a:t> </a:t>
            </a:r>
            <a:r>
              <a:rPr lang="en-US" sz="1400" dirty="0" err="1"/>
              <a:t>глагола</a:t>
            </a:r>
            <a:r>
              <a:rPr lang="en-US" sz="1400" dirty="0"/>
              <a:t>, </a:t>
            </a:r>
            <a:r>
              <a:rPr lang="en-US" sz="1400" dirty="0" err="1"/>
              <a:t>перфект</a:t>
            </a:r>
            <a:r>
              <a:rPr lang="en-US" sz="1400" dirty="0"/>
              <a:t> </a:t>
            </a:r>
            <a:r>
              <a:rPr lang="en-US" sz="1400" dirty="0" err="1"/>
              <a:t>прошедшеговремени</a:t>
            </a:r>
            <a:r>
              <a:rPr lang="en-US" sz="1400" dirty="0"/>
              <a:t>- would+have+3 </a:t>
            </a:r>
            <a:r>
              <a:rPr lang="en-US" sz="1400" dirty="0" err="1"/>
              <a:t>форма</a:t>
            </a:r>
            <a:r>
              <a:rPr lang="en-US" sz="1400" dirty="0"/>
              <a:t> </a:t>
            </a:r>
            <a:r>
              <a:rPr lang="en-US" sz="1400" dirty="0" err="1"/>
              <a:t>глагола</a:t>
            </a:r>
            <a:r>
              <a:rPr lang="en-US" sz="1400" dirty="0"/>
              <a:t>, </a:t>
            </a:r>
            <a:r>
              <a:rPr lang="en-US" sz="1400" dirty="0" err="1"/>
              <a:t>перфект</a:t>
            </a:r>
            <a:r>
              <a:rPr lang="en-US" sz="1400" dirty="0"/>
              <a:t> </a:t>
            </a:r>
            <a:r>
              <a:rPr lang="en-US" sz="1400" dirty="0" err="1"/>
              <a:t>прошедшеговремени</a:t>
            </a:r>
            <a:r>
              <a:rPr lang="en-US" sz="1400" dirty="0"/>
              <a:t> would+1 </a:t>
            </a:r>
            <a:r>
              <a:rPr lang="en-US" sz="1400" dirty="0" err="1"/>
              <a:t>форма</a:t>
            </a:r>
            <a:r>
              <a:rPr lang="en-US" sz="1400" dirty="0"/>
              <a:t> </a:t>
            </a:r>
            <a:r>
              <a:rPr lang="en-US" sz="1400" dirty="0" err="1"/>
              <a:t>глагола</a:t>
            </a:r>
            <a:r>
              <a:rPr lang="en-US" sz="1400" dirty="0"/>
              <a:t>,</a:t>
            </a:r>
            <a:r>
              <a:rPr lang="en-US" sz="1400" b="1" dirty="0"/>
              <a:t> - СДЕЛАНО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7328995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Предварительный этап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Для реализации пунктов 1</a:t>
            </a:r>
            <a:r>
              <a:rPr lang="en-US" sz="2000" dirty="0" smtClean="0"/>
              <a:t> </a:t>
            </a:r>
            <a:r>
              <a:rPr lang="ru-RU" sz="2000" dirty="0" smtClean="0"/>
              <a:t>и 6 был написан модуль </a:t>
            </a:r>
            <a:r>
              <a:rPr lang="en-US" sz="2000" dirty="0" err="1" smtClean="0"/>
              <a:t>verb_forms_finder</a:t>
            </a:r>
            <a:r>
              <a:rPr lang="ru-RU" sz="2000" dirty="0" smtClean="0"/>
              <a:t>, определяющий форму глагола и порождающий все его формы на основе словаря.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924944"/>
            <a:ext cx="7750659" cy="280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046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Предварительный этап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8072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Для</a:t>
            </a:r>
            <a:r>
              <a:rPr lang="ru-RU" dirty="0" smtClean="0"/>
              <a:t> </a:t>
            </a:r>
            <a:r>
              <a:rPr lang="ru-RU" sz="2400" dirty="0" smtClean="0"/>
              <a:t>пункта 2 – функция в составе модуля </a:t>
            </a:r>
            <a:r>
              <a:rPr lang="en-US" sz="2400" dirty="0" err="1" smtClean="0"/>
              <a:t>verb_forms_finder</a:t>
            </a:r>
            <a:r>
              <a:rPr lang="ru-RU" sz="2400" dirty="0" smtClean="0"/>
              <a:t>, генерирующая отрицание от заданной формы </a:t>
            </a:r>
            <a:r>
              <a:rPr lang="ru-RU" sz="2400" dirty="0" smtClean="0"/>
              <a:t>глагола:</a:t>
            </a:r>
            <a:endParaRPr lang="ru-RU" sz="2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852936"/>
            <a:ext cx="7262490" cy="2880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31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556792"/>
            <a:ext cx="7507480" cy="5760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Добавление нового кода в </a:t>
            </a:r>
            <a:r>
              <a:rPr lang="en-US" sz="2400" dirty="0" smtClean="0"/>
              <a:t>realec_grammar_exercises.py: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570690"/>
            <a:ext cx="8567936" cy="24076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456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589" y="1310034"/>
            <a:ext cx="850728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Примеры получившихся упражнений – в текстовом формате и в  </a:t>
            </a:r>
            <a:r>
              <a:rPr lang="en-US" sz="2400" dirty="0" smtClean="0"/>
              <a:t>Moodle XML: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276872"/>
            <a:ext cx="8315221" cy="9176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959" y="3255215"/>
            <a:ext cx="8497341" cy="9361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4293096"/>
            <a:ext cx="3772227" cy="2212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54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Загрузить полученные упражнения в </a:t>
            </a:r>
            <a:r>
              <a:rPr lang="en-US" sz="2400" dirty="0" smtClean="0"/>
              <a:t>Moodle</a:t>
            </a:r>
          </a:p>
          <a:p>
            <a:r>
              <a:rPr lang="ru-RU" sz="2400" dirty="0" smtClean="0"/>
              <a:t>Проверить их на предмет адекватности и корректности контекстов</a:t>
            </a:r>
          </a:p>
          <a:p>
            <a:r>
              <a:rPr lang="ru-RU" sz="2400" dirty="0" smtClean="0"/>
              <a:t>Установить, являются ли некорректные контексты результатом неправильной аннотации или ошибки в коде программы</a:t>
            </a:r>
          </a:p>
          <a:p>
            <a:r>
              <a:rPr lang="ru-RU" sz="2400" dirty="0" smtClean="0"/>
              <a:t>Исправить обнаруженные в результате наблюдения ошибки в программе и аннотациях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997406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591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Автоматическая генерация вопросов типа “Multiple choice” на основе данных учебного корпуса</vt:lpstr>
      <vt:lpstr>Задача</vt:lpstr>
      <vt:lpstr>Что уже было</vt:lpstr>
      <vt:lpstr>Контексты для создания упражнений</vt:lpstr>
      <vt:lpstr>Предварительный этап работы</vt:lpstr>
      <vt:lpstr>Предварительный этап работы</vt:lpstr>
      <vt:lpstr>Основной этап работы</vt:lpstr>
      <vt:lpstr>Результат</vt:lpstr>
      <vt:lpstr>Планы</vt:lpstr>
      <vt:lpstr>Ресурсы и материалы</vt:lpstr>
      <vt:lpstr>Спасибо за внимание!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Никита</dc:creator>
  <cp:lastModifiedBy>RePack by Diakov</cp:lastModifiedBy>
  <cp:revision>11</cp:revision>
  <dcterms:created xsi:type="dcterms:W3CDTF">2017-12-08T19:45:33Z</dcterms:created>
  <dcterms:modified xsi:type="dcterms:W3CDTF">2017-12-09T16:00:34Z</dcterms:modified>
</cp:coreProperties>
</file>