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74" r:id="rId1"/>
  </p:sldMasterIdLst>
  <p:notesMasterIdLst>
    <p:notesMasterId r:id="rId15"/>
  </p:notesMasterIdLst>
  <p:sldIdLst>
    <p:sldId id="256" r:id="rId2"/>
    <p:sldId id="258" r:id="rId3"/>
    <p:sldId id="261" r:id="rId4"/>
    <p:sldId id="262" r:id="rId5"/>
    <p:sldId id="263" r:id="rId6"/>
    <p:sldId id="273" r:id="rId7"/>
    <p:sldId id="274" r:id="rId8"/>
    <p:sldId id="275" r:id="rId9"/>
    <p:sldId id="276" r:id="rId10"/>
    <p:sldId id="277" r:id="rId11"/>
    <p:sldId id="266" r:id="rId12"/>
    <p:sldId id="267" r:id="rId13"/>
    <p:sldId id="269" r:id="rId1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EBD2">
              <a:alpha val="48000"/>
            </a:srgbClr>
          </a:solidFill>
        </a:fill>
      </a:tcStyle>
    </a:band2H>
    <a:firstCo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D6A96F">
              <a:alpha val="48000"/>
            </a:srgbClr>
          </a:solidFill>
        </a:fill>
      </a:tcStyle>
    </a:firstCol>
    <a:la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254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D6A96F">
              <a:alpha val="48000"/>
            </a:srgbClr>
          </a:solidFill>
        </a:fill>
      </a:tcStyle>
    </a:lastRow>
    <a:fir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254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D6A96F">
              <a:alpha val="48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6654F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9BA7B4">
              <a:alpha val="9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F8B9E">
              <a:alpha val="9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F8B9E">
              <a:alpha val="90000"/>
            </a:srgb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D231A"/>
              </a:solidFill>
              <a:prstDash val="solid"/>
              <a:miter lim="400000"/>
            </a:ln>
          </a:top>
          <a:bottom>
            <a:ln w="12700" cap="flat">
              <a:solidFill>
                <a:srgbClr val="3D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D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B1A596">
              <a:alpha val="20000"/>
            </a:srgbClr>
          </a:solidFill>
        </a:fill>
      </a:tcStyle>
    </a:band2H>
    <a:firstCo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D231A"/>
              </a:solidFill>
              <a:prstDash val="solid"/>
              <a:miter lim="400000"/>
            </a:ln>
          </a:left>
          <a:right>
            <a:ln w="12700" cap="flat">
              <a:solidFill>
                <a:srgbClr val="3D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CA581">
              <a:alpha val="50000"/>
            </a:srgbClr>
          </a:solidFill>
        </a:fill>
      </a:tcStyle>
    </a:firstCol>
    <a:la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D231A"/>
              </a:solidFill>
              <a:prstDash val="solid"/>
              <a:miter lim="400000"/>
            </a:ln>
          </a:top>
          <a:bottom>
            <a:ln w="12700" cap="flat">
              <a:solidFill>
                <a:srgbClr val="3D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D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D231A"/>
              </a:solidFill>
              <a:prstDash val="solid"/>
              <a:miter lim="400000"/>
            </a:ln>
          </a:top>
          <a:bottom>
            <a:ln w="12700" cap="flat">
              <a:solidFill>
                <a:srgbClr val="3D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D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56333">
              <a:alpha val="75000"/>
            </a:srgb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19B68">
              <a:alpha val="50000"/>
            </a:srgbClr>
          </a:solidFill>
        </a:fill>
      </a:tcStyle>
    </a:wholeTbl>
    <a:band2H>
      <a:tcTxStyle/>
      <a:tcStyle>
        <a:tcBdr/>
        <a:fill>
          <a:solidFill>
            <a:srgbClr val="C09B6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45C39">
              <a:alpha val="8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77A48">
              <a:alpha val="81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3E29">
              <a:alpha val="85000"/>
            </a:srgb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solidFill>
                <a:srgbClr val="828D8E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6654F">
              <a:alpha val="20000"/>
            </a:srgbClr>
          </a:solidFill>
        </a:fill>
      </a:tcStyle>
    </a:band2H>
    <a:firstCo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828D8E"/>
              </a:solidFill>
              <a:prstDash val="solid"/>
              <a:miter lim="400000"/>
            </a:ln>
          </a:left>
          <a:right>
            <a:ln w="12700" cap="flat">
              <a:solidFill>
                <a:srgbClr val="828D8E"/>
              </a:solidFill>
              <a:prstDash val="solid"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solidFill>
                <a:srgbClr val="828D8E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DFD8">
              <a:alpha val="61000"/>
            </a:srgbClr>
          </a:solidFill>
        </a:fill>
      </a:tcStyle>
    </a:firstCol>
    <a:la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DFD8">
              <a:alpha val="61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D5E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6654F">
              <a:alpha val="20000"/>
            </a:srgbClr>
          </a:solidFill>
        </a:fill>
      </a:tcStyle>
    </a:band2H>
    <a:firstCol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501" autoAdjust="0"/>
  </p:normalViewPr>
  <p:slideViewPr>
    <p:cSldViewPr snapToGrid="0">
      <p:cViewPr varScale="1">
        <p:scale>
          <a:sx n="73" d="100"/>
          <a:sy n="73" d="100"/>
        </p:scale>
        <p:origin x="-1116" y="-96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290122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ZEvdaeva_12_1,</a:t>
            </a:r>
            <a:r>
              <a:rPr lang="en-US" baseline="0" smtClean="0"/>
              <a:t> MTsygunova_40_2</a:t>
            </a: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47143DB4-547A-4D91-9B4C-139DC9FF42D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873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9536853"/>
            <a:ext cx="13004800" cy="21674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2788053" y="4335"/>
            <a:ext cx="216747" cy="9753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16747" cy="9753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3004800" cy="35763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8077" y="9090356"/>
            <a:ext cx="12562637" cy="44026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950720" y="4009813"/>
            <a:ext cx="9103360" cy="2492587"/>
          </a:xfrm>
        </p:spPr>
        <p:txBody>
          <a:bodyPr/>
          <a:lstStyle>
            <a:lvl1pPr marL="0" indent="0" algn="ctr">
              <a:buNone/>
              <a:defRPr sz="2300" b="1" cap="all" spc="356" baseline="0">
                <a:solidFill>
                  <a:schemeClr val="tx2"/>
                </a:solidFill>
              </a:defRPr>
            </a:lvl1pPr>
            <a:lvl2pPr marL="650230" indent="0" algn="ctr">
              <a:buNone/>
            </a:lvl2pPr>
            <a:lvl3pPr marL="1300460" indent="0" algn="ctr">
              <a:buNone/>
            </a:lvl3pPr>
            <a:lvl4pPr marL="1950690" indent="0" algn="ctr">
              <a:buNone/>
            </a:lvl4pPr>
            <a:lvl5pPr marL="2600919" indent="0" algn="ctr">
              <a:buNone/>
            </a:lvl5pPr>
            <a:lvl6pPr marL="3251149" indent="0" algn="ctr">
              <a:buNone/>
            </a:lvl6pPr>
            <a:lvl7pPr marL="3901379" indent="0" algn="ctr">
              <a:buNone/>
            </a:lvl7pPr>
            <a:lvl8pPr marL="4551609" indent="0" algn="ctr">
              <a:buNone/>
            </a:lvl8pPr>
            <a:lvl9pPr marL="5201839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7488-0E39-44AB-8E0B-D998382F735B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221082" y="3441937"/>
            <a:ext cx="12562637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16747" y="216747"/>
            <a:ext cx="12562637" cy="9311437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6068907" y="3008444"/>
            <a:ext cx="866987" cy="866987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203290" y="3142827"/>
            <a:ext cx="598221" cy="598221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6177280" y="3128107"/>
            <a:ext cx="650240" cy="627662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75360" y="541866"/>
            <a:ext cx="11054080" cy="2492587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7488-0E39-44AB-8E0B-D998382F735B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9536853"/>
            <a:ext cx="13004800" cy="21674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9970347" y="0"/>
            <a:ext cx="3034453" cy="9753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3004800" cy="22108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216747" cy="9753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208077" y="9090356"/>
            <a:ext cx="12562637" cy="44026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16747" y="221082"/>
            <a:ext cx="12562637" cy="9311437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5719945" y="4662221"/>
            <a:ext cx="8882278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9727590" y="4161085"/>
            <a:ext cx="866987" cy="866987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9861973" y="4295468"/>
            <a:ext cx="598221" cy="598221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5964" y="4280749"/>
            <a:ext cx="650240" cy="627662"/>
          </a:xfrm>
        </p:spPr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33493" y="433493"/>
            <a:ext cx="9320107" cy="827927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7488-0E39-44AB-8E0B-D998382F735B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512214" y="433495"/>
            <a:ext cx="2059093" cy="832216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2819400"/>
            <a:ext cx="10464800" cy="58420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3458053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89300"/>
            <a:ext cx="10464800" cy="3175000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486496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F53F4-39FD-4A92-8F5C-7B0C285857BF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03290" y="1459730"/>
            <a:ext cx="650240" cy="627662"/>
          </a:xfrm>
        </p:spPr>
        <p:txBody>
          <a:bodyPr/>
          <a:lstStyle/>
          <a:p>
            <a:fld id="{A54F1B4A-007A-4A04-AB0D-38633F8CF13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29158" y="2171802"/>
            <a:ext cx="12094464" cy="6502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16747" cy="9753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9536853"/>
            <a:ext cx="13004800" cy="21674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3004800" cy="21674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2788053" y="27093"/>
            <a:ext cx="216747" cy="9753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216747" y="3251200"/>
            <a:ext cx="12562637" cy="4334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21082" y="202456"/>
            <a:ext cx="12562637" cy="3043123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46206" y="3901441"/>
            <a:ext cx="9216247" cy="2379698"/>
          </a:xfrm>
        </p:spPr>
        <p:txBody>
          <a:bodyPr anchor="t"/>
          <a:lstStyle>
            <a:lvl1pPr marL="0" indent="0" algn="ctr">
              <a:buNone/>
              <a:defRPr sz="2300" b="1" cap="all" spc="356" baseline="0">
                <a:solidFill>
                  <a:schemeClr val="tx2"/>
                </a:solidFill>
              </a:defRPr>
            </a:lvl1pPr>
            <a:lvl2pPr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208077" y="9090356"/>
            <a:ext cx="12562637" cy="44026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16747" y="216747"/>
            <a:ext cx="12562637" cy="9311437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7488-0E39-44AB-8E0B-D998382F735B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216747" y="3467947"/>
            <a:ext cx="12562637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6068907" y="3008444"/>
            <a:ext cx="866987" cy="866987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6203290" y="3142827"/>
            <a:ext cx="598221" cy="598221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177280" y="3128107"/>
            <a:ext cx="650240" cy="627662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290" y="758613"/>
            <a:ext cx="11054080" cy="2167467"/>
          </a:xfrm>
        </p:spPr>
        <p:txBody>
          <a:bodyPr anchor="b"/>
          <a:lstStyle>
            <a:lvl1pPr algn="ctr">
              <a:buNone/>
              <a:defRPr sz="60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159" y="325120"/>
            <a:ext cx="12137813" cy="107939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236374" y="9116365"/>
            <a:ext cx="4330598" cy="520192"/>
          </a:xfrm>
        </p:spPr>
        <p:txBody>
          <a:bodyPr/>
          <a:lstStyle/>
          <a:p>
            <a:fld id="{5C8F7488-0E39-44AB-8E0B-D998382F735B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6489714" y="2240928"/>
            <a:ext cx="12688" cy="6854481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429158" y="1950720"/>
            <a:ext cx="5743787" cy="6658458"/>
          </a:xfrm>
        </p:spPr>
        <p:txBody>
          <a:bodyPr/>
          <a:lstStyle>
            <a:lvl1pPr>
              <a:defRPr sz="36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6827520" y="1950720"/>
            <a:ext cx="5743787" cy="6658458"/>
          </a:xfrm>
        </p:spPr>
        <p:txBody>
          <a:bodyPr/>
          <a:lstStyle>
            <a:lvl1pPr>
              <a:defRPr sz="36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6502400" y="3129280"/>
            <a:ext cx="0" cy="595619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13004800" cy="20590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9536853"/>
            <a:ext cx="13004800" cy="21674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216747" cy="9753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12788053" y="0"/>
            <a:ext cx="216747" cy="9753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16747" y="1950720"/>
            <a:ext cx="12562637" cy="130048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207535" y="9090355"/>
            <a:ext cx="12562637" cy="4421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9158" y="2167467"/>
            <a:ext cx="5746045" cy="1042452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3100" b="1" dirty="0" smtClean="0">
                <a:solidFill>
                  <a:srgbClr val="FFFFFF"/>
                </a:solidFill>
              </a:defRPr>
            </a:lvl1pPr>
            <a:lvl2pPr>
              <a:buNone/>
              <a:defRPr sz="2800" b="1"/>
            </a:lvl2pPr>
            <a:lvl3pPr>
              <a:buNone/>
              <a:defRPr sz="2600" b="1"/>
            </a:lvl3pPr>
            <a:lvl4pPr>
              <a:buNone/>
              <a:defRPr sz="2300" b="1"/>
            </a:lvl4pPr>
            <a:lvl5pPr>
              <a:buNone/>
              <a:defRPr sz="23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814337" y="2167467"/>
            <a:ext cx="5748302" cy="104038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3100" b="1"/>
            </a:lvl1pPr>
            <a:lvl2pPr>
              <a:buNone/>
              <a:defRPr sz="2800" b="1"/>
            </a:lvl2pPr>
            <a:lvl3pPr>
              <a:buNone/>
              <a:defRPr sz="2600" b="1"/>
            </a:lvl3pPr>
            <a:lvl4pPr>
              <a:buNone/>
              <a:defRPr sz="2300" b="1"/>
            </a:lvl4pPr>
            <a:lvl5pPr>
              <a:buNone/>
              <a:defRPr sz="23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7488-0E39-44AB-8E0B-D998382F735B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33493" y="9116365"/>
            <a:ext cx="5093547" cy="520192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216747" y="1820672"/>
            <a:ext cx="12562637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216747" y="221082"/>
            <a:ext cx="12562637" cy="9311437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429158" y="3514856"/>
            <a:ext cx="5748122" cy="5430619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6827520" y="3514856"/>
            <a:ext cx="5743787" cy="5436006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6068907" y="1359695"/>
            <a:ext cx="866987" cy="866987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6203290" y="1494078"/>
            <a:ext cx="598221" cy="598221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177280" y="1482548"/>
            <a:ext cx="650240" cy="627662"/>
          </a:xfrm>
        </p:spPr>
        <p:txBody>
          <a:bodyPr/>
          <a:lstStyle>
            <a:lvl1pPr algn="ctr">
              <a:defRPr/>
            </a:lvl1pPr>
          </a:lstStyle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7488-0E39-44AB-8E0B-D998382F735B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177280" y="1473451"/>
            <a:ext cx="650240" cy="627662"/>
          </a:xfrm>
        </p:spPr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9536853"/>
            <a:ext cx="13004800" cy="21674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13004800" cy="22108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12788053" y="0"/>
            <a:ext cx="216747" cy="9753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216747" cy="9753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08077" y="9090356"/>
            <a:ext cx="12562637" cy="44026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16747" y="225416"/>
            <a:ext cx="12562637" cy="9311437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7488-0E39-44AB-8E0B-D998382F735B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068907" y="8994987"/>
            <a:ext cx="866987" cy="627661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216747" y="216747"/>
            <a:ext cx="12562637" cy="43349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9536853"/>
            <a:ext cx="13004800" cy="21674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2788053" y="0"/>
            <a:ext cx="216747" cy="9753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3004800" cy="16906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16747" cy="9753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216747" y="866987"/>
            <a:ext cx="3901440" cy="8344747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867" y="1300480"/>
            <a:ext cx="3359573" cy="1408853"/>
          </a:xfrm>
        </p:spPr>
        <p:txBody>
          <a:bodyPr anchor="b">
            <a:noAutofit/>
          </a:bodyPr>
          <a:lstStyle>
            <a:lvl1pPr algn="l">
              <a:buNone/>
              <a:defRPr sz="31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41867" y="2817708"/>
            <a:ext cx="3359573" cy="5895058"/>
          </a:xfrm>
        </p:spPr>
        <p:txBody>
          <a:bodyPr/>
          <a:lstStyle>
            <a:lvl1pPr marL="0" indent="0">
              <a:spcAft>
                <a:spcPts val="1422"/>
              </a:spcAft>
              <a:buNone/>
              <a:defRPr sz="2300">
                <a:solidFill>
                  <a:srgbClr val="FFFFFF"/>
                </a:solidFill>
              </a:defRPr>
            </a:lvl1pPr>
            <a:lvl2pPr>
              <a:buNone/>
              <a:defRPr sz="1700"/>
            </a:lvl2pPr>
            <a:lvl3pPr>
              <a:buNone/>
              <a:defRPr sz="1400"/>
            </a:lvl3pPr>
            <a:lvl4pPr>
              <a:buNone/>
              <a:defRPr sz="1300"/>
            </a:lvl4pPr>
            <a:lvl5pPr>
              <a:buNone/>
              <a:defRPr sz="13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16747" y="216747"/>
            <a:ext cx="12562637" cy="9311437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216747" y="758613"/>
            <a:ext cx="12562637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4443307" y="975360"/>
            <a:ext cx="8019627" cy="7694507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842347" y="325120"/>
            <a:ext cx="866987" cy="866987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976730" y="459503"/>
            <a:ext cx="598221" cy="598221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950720" y="444784"/>
            <a:ext cx="650240" cy="627662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212412" y="9085704"/>
            <a:ext cx="12562637" cy="44026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7488-0E39-44AB-8E0B-D998382F735B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29158" y="9117650"/>
            <a:ext cx="4811776" cy="520192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216747" y="758613"/>
            <a:ext cx="12562637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9536853"/>
            <a:ext cx="13004800" cy="21674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12788053" y="0"/>
            <a:ext cx="216747" cy="9753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3004800" cy="21674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16747" cy="9753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216747" y="216747"/>
            <a:ext cx="12562637" cy="42915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16747" y="866987"/>
            <a:ext cx="3901440" cy="8344747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16747" y="221082"/>
            <a:ext cx="12562637" cy="9311437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842347" y="325120"/>
            <a:ext cx="866987" cy="866987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976730" y="459503"/>
            <a:ext cx="598221" cy="598221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950720" y="444784"/>
            <a:ext cx="650240" cy="627662"/>
          </a:xfrm>
        </p:spPr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7200" y="7152640"/>
            <a:ext cx="8344747" cy="1733973"/>
          </a:xfrm>
        </p:spPr>
        <p:txBody>
          <a:bodyPr anchor="t">
            <a:noAutofit/>
          </a:bodyPr>
          <a:lstStyle>
            <a:lvl1pPr algn="l">
              <a:buNone/>
              <a:defRPr sz="3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67200" y="866987"/>
            <a:ext cx="8344747" cy="6068907"/>
          </a:xfrm>
        </p:spPr>
        <p:txBody>
          <a:bodyPr/>
          <a:lstStyle>
            <a:lvl1pPr marL="0" indent="0">
              <a:buNone/>
              <a:defRPr sz="46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41867" y="1408853"/>
            <a:ext cx="3467947" cy="7477760"/>
          </a:xfrm>
        </p:spPr>
        <p:txBody>
          <a:bodyPr/>
          <a:lstStyle>
            <a:lvl1pPr marL="0" indent="0">
              <a:spcAft>
                <a:spcPts val="1422"/>
              </a:spcAft>
              <a:buFontTx/>
              <a:buNone/>
              <a:defRPr sz="2300">
                <a:solidFill>
                  <a:srgbClr val="FFFFFF"/>
                </a:solidFill>
              </a:defRPr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212412" y="9085704"/>
            <a:ext cx="12562637" cy="44026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232039" y="9109311"/>
            <a:ext cx="4330598" cy="520192"/>
          </a:xfrm>
        </p:spPr>
        <p:txBody>
          <a:bodyPr/>
          <a:lstStyle/>
          <a:p>
            <a:fld id="{5C8F7488-0E39-44AB-8E0B-D998382F735B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29158" y="9117650"/>
            <a:ext cx="5097882" cy="520192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9536853"/>
            <a:ext cx="13004800" cy="21674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13004800" cy="198168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16747" cy="9753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2788053" y="0"/>
            <a:ext cx="216747" cy="9753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12412" y="9085704"/>
            <a:ext cx="12562637" cy="44026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236374" y="9109311"/>
            <a:ext cx="4330598" cy="520192"/>
          </a:xfrm>
          <a:prstGeom prst="rect">
            <a:avLst/>
          </a:prstGeom>
        </p:spPr>
        <p:txBody>
          <a:bodyPr vert="horz" lIns="130046" tIns="65023" rIns="130046" bIns="65023"/>
          <a:lstStyle>
            <a:lvl1pPr algn="r" eaLnBrk="1" latinLnBrk="0" hangingPunct="1">
              <a:defRPr kumimoji="0" sz="2000">
                <a:solidFill>
                  <a:srgbClr val="FFFFFF"/>
                </a:solidFill>
              </a:defRPr>
            </a:lvl1pPr>
          </a:lstStyle>
          <a:p>
            <a:fld id="{5C8F7488-0E39-44AB-8E0B-D998382F735B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33493" y="9117650"/>
            <a:ext cx="5093547" cy="520192"/>
          </a:xfrm>
          <a:prstGeom prst="rect">
            <a:avLst/>
          </a:prstGeom>
        </p:spPr>
        <p:txBody>
          <a:bodyPr vert="horz" lIns="130046" tIns="65023" rIns="130046" bIns="65023"/>
          <a:lstStyle>
            <a:lvl1pPr algn="l" eaLnBrk="1" latinLnBrk="0" hangingPunct="1">
              <a:defRPr kumimoji="0" sz="17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16747" y="221082"/>
            <a:ext cx="12562637" cy="9311437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216747" y="1815812"/>
            <a:ext cx="12562637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30046" tIns="65023" rIns="130046" bIns="65023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6068907" y="1359695"/>
            <a:ext cx="866987" cy="866987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203290" y="1494078"/>
            <a:ext cx="598221" cy="598221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77280" y="1479359"/>
            <a:ext cx="650240" cy="627662"/>
          </a:xfrm>
          <a:prstGeom prst="rect">
            <a:avLst/>
          </a:prstGeom>
        </p:spPr>
        <p:txBody>
          <a:bodyPr vert="horz" lIns="65023" tIns="65023" rIns="65023" bIns="65023" anchor="ctr">
            <a:normAutofit/>
          </a:bodyPr>
          <a:lstStyle>
            <a:lvl1pPr algn="ctr" eaLnBrk="1" latinLnBrk="0" hangingPunct="1">
              <a:defRPr kumimoji="0" sz="23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29159" y="325120"/>
            <a:ext cx="12137813" cy="1079398"/>
          </a:xfrm>
          <a:prstGeom prst="rect">
            <a:avLst/>
          </a:prstGeom>
        </p:spPr>
        <p:txBody>
          <a:bodyPr vert="horz" lIns="130046" tIns="65023" rIns="130046" bIns="65023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29159" y="2167467"/>
            <a:ext cx="12137813" cy="6541414"/>
          </a:xfrm>
          <a:prstGeom prst="rect">
            <a:avLst/>
          </a:prstGeom>
        </p:spPr>
        <p:txBody>
          <a:bodyPr vert="horz" lIns="130046" tIns="65023" rIns="130046" bIns="65023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</p:sldLayoutIdLst>
  <p:txStyles>
    <p:titleStyle>
      <a:lvl1pPr algn="ctr" rtl="0" eaLnBrk="1" latinLnBrk="0" hangingPunct="1">
        <a:spcBef>
          <a:spcPct val="0"/>
        </a:spcBef>
        <a:buNone/>
        <a:defRPr kumimoji="0" sz="47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390138" indent="-39013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780276" indent="-39013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3100" kern="1200">
          <a:solidFill>
            <a:schemeClr val="tx2"/>
          </a:solidFill>
          <a:latin typeface="+mn-lt"/>
          <a:ea typeface="+mn-ea"/>
          <a:cs typeface="+mn-cs"/>
        </a:defRPr>
      </a:lvl2pPr>
      <a:lvl3pPr marL="1170414" indent="-325115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560552" indent="-325115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950690" indent="-325115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2340827" indent="-260092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2730965" indent="-260092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23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91057" indent="-260092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3381195" indent="-260092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20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Olga Vinogradova and Ekaterina Gerasimenko…"/>
          <p:cNvSpPr txBox="1">
            <a:spLocks noGrp="1"/>
          </p:cNvSpPr>
          <p:nvPr>
            <p:ph type="subTitle" idx="1"/>
          </p:nvPr>
        </p:nvSpPr>
        <p:spPr>
          <a:xfrm>
            <a:off x="209005" y="5430768"/>
            <a:ext cx="12579531" cy="2122562"/>
          </a:xfrm>
          <a:prstGeom prst="rect">
            <a:avLst/>
          </a:prstGeom>
          <a:effectLst/>
        </p:spPr>
        <p:txBody>
          <a:bodyPr>
            <a:normAutofit fontScale="92500" lnSpcReduction="10000"/>
          </a:bodyPr>
          <a:lstStyle/>
          <a:p>
            <a:pPr defTabSz="182880">
              <a:defRPr sz="304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3600" b="0" cap="none" spc="0" dirty="0">
                <a:solidFill>
                  <a:schemeClr val="tx1"/>
                </a:solidFill>
                <a:latin typeface="Tahoma"/>
                <a:ea typeface="Tahoma"/>
                <a:cs typeface="Tahoma"/>
                <a:sym typeface="Tahoma"/>
              </a:rPr>
              <a:t>Olga </a:t>
            </a:r>
            <a:r>
              <a:rPr sz="3600" b="0" cap="none" spc="0" dirty="0" err="1">
                <a:solidFill>
                  <a:schemeClr val="tx1"/>
                </a:solidFill>
                <a:latin typeface="Tahoma"/>
                <a:ea typeface="Tahoma"/>
                <a:cs typeface="Tahoma"/>
                <a:sym typeface="Tahoma"/>
              </a:rPr>
              <a:t>Vinogradova</a:t>
            </a:r>
            <a:r>
              <a:rPr sz="3600" b="0" cap="none" spc="0" dirty="0">
                <a:solidFill>
                  <a:schemeClr val="tx1"/>
                </a:solidFill>
                <a:latin typeface="Tahoma"/>
                <a:ea typeface="Tahoma"/>
                <a:cs typeface="Tahoma"/>
                <a:sym typeface="Tahoma"/>
              </a:rPr>
              <a:t> and Ekaterina </a:t>
            </a:r>
            <a:r>
              <a:rPr sz="3600" b="0" cap="none" spc="0" dirty="0" err="1">
                <a:solidFill>
                  <a:schemeClr val="tx1"/>
                </a:solidFill>
                <a:latin typeface="Tahoma"/>
                <a:ea typeface="Tahoma"/>
                <a:cs typeface="Tahoma"/>
                <a:sym typeface="Tahoma"/>
              </a:rPr>
              <a:t>Gerasimenko</a:t>
            </a:r>
            <a:r>
              <a:rPr b="0" cap="none" spc="0" dirty="0">
                <a:solidFill>
                  <a:schemeClr val="tx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</a:p>
          <a:p>
            <a:pPr defTabSz="182880">
              <a:defRPr sz="304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rPr b="0" cap="none" spc="0" dirty="0">
                <a:solidFill>
                  <a:schemeClr val="tx1"/>
                </a:solidFill>
                <a:latin typeface="Tahoma"/>
                <a:ea typeface="Tahoma"/>
                <a:cs typeface="Tahoma"/>
                <a:sym typeface="Tahoma"/>
              </a:rPr>
              <a:t>(National Research University Higher School of Economics)</a:t>
            </a:r>
          </a:p>
          <a:p>
            <a:pPr defTabSz="182880">
              <a:defRPr sz="304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rPr b="0" cap="none" spc="0" dirty="0">
                <a:solidFill>
                  <a:schemeClr val="tx1"/>
                </a:solidFill>
              </a:rPr>
              <a:t>olgavinogr@gmail.com</a:t>
            </a:r>
            <a:endParaRPr b="0" cap="none" spc="0" dirty="0">
              <a:solidFill>
                <a:schemeClr val="tx1"/>
              </a:solidFill>
              <a:sym typeface="Tahoma"/>
            </a:endParaRPr>
          </a:p>
          <a:p>
            <a:pPr defTabSz="182880">
              <a:defRPr sz="304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rPr b="0" cap="none" spc="0" dirty="0">
                <a:solidFill>
                  <a:schemeClr val="tx1"/>
                </a:solidFill>
              </a:rPr>
              <a:t>katgerasimenko@gmail.com</a:t>
            </a:r>
            <a:endParaRPr b="0" cap="none" spc="0" dirty="0">
              <a:solidFill>
                <a:schemeClr val="tx1"/>
              </a:solidFill>
              <a:sym typeface="Tahoma"/>
            </a:endParaRPr>
          </a:p>
          <a:p>
            <a:pPr defTabSz="182880">
              <a:defRPr sz="304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endParaRPr dirty="0">
              <a:solidFill>
                <a:schemeClr val="tx1"/>
              </a:solidFill>
              <a:latin typeface="Tahoma"/>
              <a:ea typeface="Tahoma"/>
              <a:cs typeface="Tahoma"/>
              <a:sym typeface="Tahoma"/>
            </a:endParaRPr>
          </a:p>
          <a:p>
            <a:pPr algn="just" defTabSz="182880">
              <a:defRPr sz="44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 dirty="0">
              <a:solidFill>
                <a:schemeClr val="tx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effectLst/>
                <a:latin typeface="Tahoma"/>
                <a:ea typeface="Tahoma"/>
                <a:cs typeface="Tahoma"/>
                <a:sym typeface="Tahoma"/>
              </a:rPr>
              <a:t>Design of test-making tools for the learner corpus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05790" y="3706786"/>
            <a:ext cx="11793220" cy="306957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i="1" dirty="0" smtClean="0">
                <a:latin typeface="Calibri Light" panose="020F0302020204030204" pitchFamily="34" charset="0"/>
              </a:rPr>
              <a:t>However, between 1984 and 1989 the situation changed and the percentage of UK residents who {1:SHORTANSWER:=visited} other countries {1:SHORTANSWER:=rose} rapidly.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sz="3600" dirty="0" smtClean="0"/>
              <a:t>This question is graded out of 2 points.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3004800" cy="16328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>
                <a:solidFill>
                  <a:schemeClr val="tx1"/>
                </a:solidFill>
              </a:rPr>
              <a:t>Open cloze question: example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087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image3.png" descr="image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71421" y="2633672"/>
            <a:ext cx="10118764" cy="2468784"/>
          </a:xfrm>
          <a:prstGeom prst="rect">
            <a:avLst/>
          </a:prstGeom>
          <a:ln w="12700">
            <a:miter lim="400000"/>
          </a:ln>
        </p:spPr>
      </p:pic>
      <p:pic>
        <p:nvPicPr>
          <p:cNvPr id="155" name="image4.png" descr="image4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98662" y="4405990"/>
            <a:ext cx="10141374" cy="25353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6" name="image5.png" descr="image5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036874" y="6131500"/>
            <a:ext cx="10151550" cy="2570426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13004800" cy="16328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smtClean="0">
                <a:solidFill>
                  <a:schemeClr val="tx1"/>
                </a:solidFill>
              </a:rPr>
              <a:t>Question </a:t>
            </a:r>
            <a:r>
              <a:rPr lang="en-US" sz="5400" dirty="0" smtClean="0">
                <a:solidFill>
                  <a:schemeClr val="tx1"/>
                </a:solidFill>
              </a:rPr>
              <a:t>in Moodle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Number of tests - 2…"/>
          <p:cNvSpPr txBox="1">
            <a:spLocks noGrp="1"/>
          </p:cNvSpPr>
          <p:nvPr>
            <p:ph type="body" idx="1"/>
          </p:nvPr>
        </p:nvSpPr>
        <p:spPr>
          <a:xfrm>
            <a:off x="1000323" y="2198461"/>
            <a:ext cx="11004154" cy="713059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93419" indent="-533400" defTabSz="320039">
              <a:lnSpc>
                <a:spcPct val="100000"/>
              </a:lnSpc>
              <a:spcBef>
                <a:spcPts val="1200"/>
              </a:spcBef>
              <a:buSzPct val="100000"/>
              <a:buChar char="❖"/>
              <a:defRPr sz="2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r>
              <a:rPr smtClean="0"/>
              <a:t>Number of tests - 2</a:t>
            </a:r>
          </a:p>
          <a:p>
            <a:pPr marL="693419" indent="-533400" defTabSz="320039">
              <a:lnSpc>
                <a:spcPct val="100000"/>
              </a:lnSpc>
              <a:spcBef>
                <a:spcPts val="1200"/>
              </a:spcBef>
              <a:buSzPct val="100000"/>
              <a:buChar char="❖"/>
              <a:defRPr sz="2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r>
              <a:rPr smtClean="0"/>
              <a:t>Number of questions in each test: 1 - 50, 2 - 60;</a:t>
            </a:r>
          </a:p>
          <a:p>
            <a:pPr marL="693419" indent="-533400" defTabSz="320039">
              <a:lnSpc>
                <a:spcPct val="100000"/>
              </a:lnSpc>
              <a:spcBef>
                <a:spcPts val="1200"/>
              </a:spcBef>
              <a:buSzPct val="100000"/>
              <a:buChar char="❖"/>
              <a:defRPr sz="2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r>
              <a:rPr smtClean="0"/>
              <a:t>Number of students - 54</a:t>
            </a:r>
          </a:p>
          <a:p>
            <a:pPr marL="693419" indent="-533400" defTabSz="320039">
              <a:lnSpc>
                <a:spcPct val="100000"/>
              </a:lnSpc>
              <a:spcBef>
                <a:spcPts val="1200"/>
              </a:spcBef>
              <a:buSzPct val="100000"/>
              <a:buChar char="❖"/>
              <a:defRPr sz="2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r>
              <a:rPr smtClean="0"/>
              <a:t>Testing areas - tense choice, tense form, voice choice, infinitive construction, gerund construction, participial construction</a:t>
            </a:r>
          </a:p>
          <a:p>
            <a:pPr marL="693419" indent="-533400" defTabSz="320039">
              <a:lnSpc>
                <a:spcPct val="100000"/>
              </a:lnSpc>
              <a:spcBef>
                <a:spcPts val="1200"/>
              </a:spcBef>
              <a:buSzPct val="100000"/>
              <a:buChar char="❖"/>
              <a:defRPr sz="2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r>
              <a:rPr smtClean="0"/>
              <a:t>Range of correct answers: 46% to 81% with the average success of 66%</a:t>
            </a:r>
          </a:p>
          <a:p>
            <a:pPr marL="693419" indent="-533400" defTabSz="320039">
              <a:lnSpc>
                <a:spcPct val="100000"/>
              </a:lnSpc>
              <a:spcBef>
                <a:spcPts val="1200"/>
              </a:spcBef>
              <a:buSzPct val="100000"/>
              <a:buChar char="❖"/>
              <a:defRPr sz="2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r>
              <a:rPr smtClean="0"/>
              <a:t>Increase in the success rate in diagnostic samples from pre-testing to post-testing in 67% of students, the same rate of success in 13% of students, and decrease in 20%.</a:t>
            </a:r>
          </a:p>
          <a:p>
            <a:pPr marL="693419" indent="-533400" defTabSz="320039">
              <a:lnSpc>
                <a:spcPct val="100000"/>
              </a:lnSpc>
              <a:spcBef>
                <a:spcPts val="1200"/>
              </a:spcBef>
              <a:buSzPct val="100000"/>
              <a:buChar char="❖"/>
              <a:defRPr sz="2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r>
              <a:rPr smtClean="0"/>
              <a:t>Number of questions deleted at the editing stage - 12 of  122.</a:t>
            </a:r>
          </a:p>
          <a:p>
            <a:pPr marL="693419" indent="-533400" defTabSz="320039">
              <a:lnSpc>
                <a:spcPct val="100000"/>
              </a:lnSpc>
              <a:spcBef>
                <a:spcPts val="1200"/>
              </a:spcBef>
              <a:buSzPct val="100000"/>
              <a:buChar char="❖"/>
              <a:defRPr sz="2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r>
              <a:rPr smtClean="0"/>
              <a:t>Time for editing 122 questions - about 50 minutes.</a:t>
            </a:r>
            <a:endParaRPr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3004800" cy="16328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>
                <a:solidFill>
                  <a:schemeClr val="tx1"/>
                </a:solidFill>
              </a:rPr>
              <a:t>Editing statistics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esign of test-making tools for the learner corpus"/>
          <p:cNvSpPr txBox="1">
            <a:spLocks/>
          </p:cNvSpPr>
          <p:nvPr/>
        </p:nvSpPr>
        <p:spPr>
          <a:xfrm>
            <a:off x="0" y="3174999"/>
            <a:ext cx="13004800" cy="3395698"/>
          </a:xfrm>
          <a:prstGeom prst="rect">
            <a:avLst/>
          </a:prstGeom>
          <a:solidFill>
            <a:schemeClr val="bg1"/>
          </a:solidFill>
          <a:effectLst>
            <a:outerShdw blurRad="50800" dist="25400" dir="5400000" rotWithShape="0">
              <a:srgbClr val="000000">
                <a:alpha val="25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7539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rgbClr val="FFFFFF"/>
                </a:solidFill>
                <a:effectLst>
                  <a:outerShdw blurRad="76200" dist="12700" dir="5400000" rotWithShape="0">
                    <a:srgbClr val="000000">
                      <a:alpha val="50000"/>
                    </a:srgbClr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>
              <a:defRPr b="0">
                <a:latin typeface="+mn-lt"/>
                <a:ea typeface="+mn-ea"/>
                <a:cs typeface="+mn-cs"/>
                <a:sym typeface="Papyrus"/>
              </a:defRPr>
            </a:pPr>
            <a:r>
              <a:rPr lang="en-US" b="0" dirty="0">
                <a:solidFill>
                  <a:schemeClr val="tx1"/>
                </a:solidFill>
                <a:effectLst/>
              </a:rPr>
              <a:t>Thank you!</a:t>
            </a:r>
          </a:p>
          <a:p>
            <a:pPr>
              <a:defRPr b="0">
                <a:latin typeface="+mn-lt"/>
                <a:ea typeface="+mn-ea"/>
                <a:cs typeface="+mn-cs"/>
                <a:sym typeface="Papyrus"/>
              </a:defRPr>
            </a:pPr>
            <a:r>
              <a:rPr lang="en-US" sz="4000" b="0" dirty="0">
                <a:solidFill>
                  <a:schemeClr val="tx1"/>
                </a:solidFill>
                <a:effectLst/>
              </a:rPr>
              <a:t>olgavinogr@gmail.com</a:t>
            </a:r>
          </a:p>
          <a:p>
            <a:pPr>
              <a:defRPr b="0">
                <a:latin typeface="+mn-lt"/>
                <a:ea typeface="+mn-ea"/>
                <a:cs typeface="+mn-cs"/>
                <a:sym typeface="Papyrus"/>
              </a:defRPr>
            </a:pPr>
            <a:r>
              <a:rPr lang="en-US" sz="4000" b="0" dirty="0">
                <a:solidFill>
                  <a:schemeClr val="tx1"/>
                </a:solidFill>
                <a:effectLst/>
              </a:rPr>
              <a:t>katgerasimenko@gmail.com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3004800" cy="16328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dirty="0">
                <a:solidFill>
                  <a:schemeClr val="tx1"/>
                </a:solidFill>
              </a:rPr>
              <a:t>REALEC</a:t>
            </a:r>
            <a:endParaRPr lang="ru-RU" sz="6000" dirty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436556"/>
              </p:ext>
            </p:extLst>
          </p:nvPr>
        </p:nvGraphicFramePr>
        <p:xfrm>
          <a:off x="683385" y="2260318"/>
          <a:ext cx="11874471" cy="46909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13839"/>
                <a:gridCol w="7860632"/>
              </a:tblGrid>
              <a:tr h="826427">
                <a:tc>
                  <a:txBody>
                    <a:bodyPr/>
                    <a:lstStyle/>
                    <a:p>
                      <a:pPr marL="0" indent="0" algn="r">
                        <a:tabLst/>
                      </a:pPr>
                      <a:r>
                        <a:rPr lang="en-US" sz="3600" b="1" dirty="0" smtClean="0"/>
                        <a:t>Russian</a:t>
                      </a:r>
                      <a:endParaRPr lang="ru-RU" sz="3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60000" marR="0" indent="0" algn="l" defTabSz="9753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rgbClr val="000000"/>
                          </a:solidFill>
                        </a:rPr>
                        <a:t>texts written by speakers of Russian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94415">
                <a:tc>
                  <a:txBody>
                    <a:bodyPr/>
                    <a:lstStyle/>
                    <a:p>
                      <a:pPr marL="0" indent="0" algn="r"/>
                      <a:r>
                        <a:rPr lang="en-US" sz="3600" b="1" dirty="0" smtClean="0"/>
                        <a:t>Error-Annotated</a:t>
                      </a:r>
                      <a:endParaRPr lang="ru-RU" sz="3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60000" marR="0" indent="0" algn="l" defTabSz="9753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rgbClr val="000000"/>
                          </a:solidFill>
                        </a:rPr>
                        <a:t>the mistakes in the texts annotated manually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81765">
                <a:tc>
                  <a:txBody>
                    <a:bodyPr/>
                    <a:lstStyle/>
                    <a:p>
                      <a:pPr algn="r"/>
                      <a:r>
                        <a:rPr lang="en-US" sz="3600" b="1" dirty="0" smtClean="0"/>
                        <a:t>Learner</a:t>
                      </a:r>
                      <a:endParaRPr lang="ru-RU" sz="3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60000" marR="0" indent="0" algn="l" defTabSz="9753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rgbClr val="000000"/>
                          </a:solidFill>
                        </a:rPr>
                        <a:t>texts written by learners = HSE students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53979">
                <a:tc>
                  <a:txBody>
                    <a:bodyPr/>
                    <a:lstStyle/>
                    <a:p>
                      <a:pPr algn="r"/>
                      <a:r>
                        <a:rPr lang="en-US" sz="3600" b="1" dirty="0" smtClean="0"/>
                        <a:t>English</a:t>
                      </a:r>
                      <a:endParaRPr lang="ru-RU" sz="3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60000" marR="0" indent="0" algn="l" defTabSz="9753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rgbClr val="000000"/>
                          </a:solidFill>
                        </a:rPr>
                        <a:t>texts written in English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7829">
                <a:tc>
                  <a:txBody>
                    <a:bodyPr/>
                    <a:lstStyle/>
                    <a:p>
                      <a:pPr algn="r"/>
                      <a:r>
                        <a:rPr lang="en-US" sz="3600" b="1" dirty="0" smtClean="0"/>
                        <a:t>Corpus</a:t>
                      </a:r>
                      <a:endParaRPr lang="ru-RU" sz="3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60000"/>
                      <a:endParaRPr lang="ru-RU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Body"/>
          <p:cNvSpPr txBox="1">
            <a:spLocks noGrp="1"/>
          </p:cNvSpPr>
          <p:nvPr>
            <p:ph type="body" idx="1"/>
          </p:nvPr>
        </p:nvSpPr>
        <p:spPr>
          <a:xfrm>
            <a:off x="740610" y="7247020"/>
            <a:ext cx="10464800" cy="149134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58775" indent="-358775">
              <a:buFont typeface="Arial" panose="020B0604020202020204" pitchFamily="34" charset="0"/>
              <a:buChar char="•"/>
            </a:pPr>
            <a:r>
              <a:rPr lang="en-US" sz="3600" dirty="0"/>
              <a:t>a</a:t>
            </a:r>
            <a:r>
              <a:rPr lang="en-US" sz="3600" dirty="0" smtClean="0"/>
              <a:t>bout 6,800 essays</a:t>
            </a: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en-US" sz="3600" dirty="0" smtClean="0"/>
              <a:t>More than 1,800,000 tokens </a:t>
            </a:r>
            <a:endParaRPr sz="3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ment test…"/>
          <p:cNvSpPr txBox="1">
            <a:spLocks noGrp="1"/>
          </p:cNvSpPr>
          <p:nvPr>
            <p:ph type="body" idx="1"/>
          </p:nvPr>
        </p:nvSpPr>
        <p:spPr>
          <a:xfrm>
            <a:off x="761093" y="3037117"/>
            <a:ext cx="11482614" cy="504552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96486" indent="-496486" defTabSz="667512">
              <a:lnSpc>
                <a:spcPct val="100000"/>
              </a:lnSpc>
              <a:spcBef>
                <a:spcPts val="500"/>
              </a:spcBef>
              <a:buSzPct val="125000"/>
              <a:buChar char="•"/>
              <a:defRPr sz="401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3600" dirty="0"/>
              <a:t>placement test</a:t>
            </a:r>
          </a:p>
          <a:p>
            <a:pPr marL="496486" indent="-496486" defTabSz="667512">
              <a:lnSpc>
                <a:spcPct val="100000"/>
              </a:lnSpc>
              <a:spcBef>
                <a:spcPts val="500"/>
              </a:spcBef>
              <a:buSzPct val="125000"/>
              <a:buChar char="•"/>
              <a:defRPr sz="401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3600" dirty="0"/>
              <a:t>custom-made </a:t>
            </a:r>
            <a:r>
              <a:rPr sz="3600"/>
              <a:t>progress </a:t>
            </a:r>
            <a:r>
              <a:rPr sz="3600" smtClean="0"/>
              <a:t>tests</a:t>
            </a:r>
            <a:endParaRPr sz="3600" dirty="0"/>
          </a:p>
          <a:p>
            <a:pPr marL="496486" indent="-496486" defTabSz="667512">
              <a:lnSpc>
                <a:spcPct val="100000"/>
              </a:lnSpc>
              <a:spcBef>
                <a:spcPts val="500"/>
              </a:spcBef>
              <a:buSzPct val="125000"/>
              <a:buChar char="•"/>
              <a:defRPr sz="401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3600" dirty="0"/>
              <a:t>lexical exercises</a:t>
            </a:r>
          </a:p>
          <a:p>
            <a:pPr marL="496486" indent="-496486" defTabSz="667512">
              <a:lnSpc>
                <a:spcPct val="100000"/>
              </a:lnSpc>
              <a:spcBef>
                <a:spcPts val="500"/>
              </a:spcBef>
              <a:buSzPct val="125000"/>
              <a:buChar char="•"/>
              <a:defRPr sz="401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3600" dirty="0"/>
              <a:t>training exercises and games for </a:t>
            </a:r>
            <a:r>
              <a:rPr sz="3600"/>
              <a:t>new </a:t>
            </a:r>
            <a:r>
              <a:rPr sz="3600" smtClean="0"/>
              <a:t>annotators</a:t>
            </a:r>
            <a:endParaRPr lang="en-US" sz="3600" smtClean="0"/>
          </a:p>
          <a:p>
            <a:pPr marL="496486" indent="-496486" defTabSz="667512">
              <a:lnSpc>
                <a:spcPct val="100000"/>
              </a:lnSpc>
              <a:spcBef>
                <a:spcPts val="500"/>
              </a:spcBef>
              <a:buSzPct val="125000"/>
              <a:buChar char="•"/>
              <a:defRPr sz="401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3600" smtClean="0"/>
              <a:t>adaptive administration</a:t>
            </a:r>
            <a:endParaRPr sz="360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3004800" cy="16328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>
                <a:solidFill>
                  <a:schemeClr val="tx1"/>
                </a:solidFill>
              </a:rPr>
              <a:t>RETM – REALEC English Test-Maker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Which tags constitute relevant material for the test?…"/>
          <p:cNvSpPr txBox="1">
            <a:spLocks noGrp="1"/>
          </p:cNvSpPr>
          <p:nvPr>
            <p:ph type="body" idx="1"/>
          </p:nvPr>
        </p:nvSpPr>
        <p:spPr>
          <a:xfrm>
            <a:off x="920750" y="2518940"/>
            <a:ext cx="11163300" cy="564534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58775" indent="-358775" defTabSz="914400">
              <a:lnSpc>
                <a:spcPct val="100000"/>
              </a:lnSpc>
              <a:spcBef>
                <a:spcPts val="1800"/>
              </a:spcBef>
              <a:buSzPct val="100000"/>
              <a:buChar char="•"/>
              <a:defRPr sz="4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3600" dirty="0"/>
              <a:t>Which tags constitute relevant material for the test? </a:t>
            </a:r>
          </a:p>
          <a:p>
            <a:pPr marL="358775" indent="-358775" defTabSz="914400">
              <a:lnSpc>
                <a:spcPct val="100000"/>
              </a:lnSpc>
              <a:spcBef>
                <a:spcPts val="1800"/>
              </a:spcBef>
              <a:buSzPct val="100000"/>
              <a:buChar char="•"/>
              <a:defRPr sz="4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3600" smtClean="0"/>
              <a:t>Question formatting:</a:t>
            </a:r>
          </a:p>
          <a:p>
            <a:pPr lvl="1">
              <a:spcBef>
                <a:spcPts val="18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ü"/>
              <a:defRPr sz="4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2900" smtClean="0"/>
              <a:t>whether </a:t>
            </a:r>
            <a:r>
              <a:rPr sz="2900" dirty="0"/>
              <a:t>to highlight the </a:t>
            </a:r>
            <a:r>
              <a:rPr sz="2900"/>
              <a:t>error </a:t>
            </a:r>
            <a:r>
              <a:rPr sz="2900" smtClean="0"/>
              <a:t>span</a:t>
            </a:r>
            <a:endParaRPr lang="en-US" sz="2900" smtClean="0"/>
          </a:p>
          <a:p>
            <a:pPr lvl="1">
              <a:spcBef>
                <a:spcPts val="18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ü"/>
              <a:defRPr sz="4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2900" smtClean="0"/>
              <a:t>whether </a:t>
            </a:r>
            <a:r>
              <a:rPr sz="2900" dirty="0"/>
              <a:t>to give the word to use in </a:t>
            </a:r>
            <a:r>
              <a:rPr sz="2900"/>
              <a:t>the </a:t>
            </a:r>
            <a:r>
              <a:rPr sz="2900" smtClean="0"/>
              <a:t>answer</a:t>
            </a:r>
            <a:endParaRPr lang="en-US" sz="2900"/>
          </a:p>
          <a:p>
            <a:pPr lvl="1">
              <a:spcBef>
                <a:spcPts val="18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ü"/>
              <a:defRPr sz="4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2900" smtClean="0"/>
              <a:t> a </a:t>
            </a:r>
            <a:r>
              <a:rPr sz="2900"/>
              <a:t>multiple-choice </a:t>
            </a:r>
            <a:r>
              <a:rPr sz="2900" smtClean="0"/>
              <a:t>question</a:t>
            </a:r>
            <a:r>
              <a:rPr lang="en-US" sz="2900"/>
              <a:t>?</a:t>
            </a:r>
            <a:endParaRPr sz="2900" dirty="0"/>
          </a:p>
          <a:p>
            <a:pPr marL="358775" indent="-358775" defTabSz="914400">
              <a:lnSpc>
                <a:spcPct val="100000"/>
              </a:lnSpc>
              <a:spcBef>
                <a:spcPts val="1800"/>
              </a:spcBef>
              <a:buSzPct val="100000"/>
              <a:buChar char="•"/>
              <a:defRPr sz="4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3600" dirty="0"/>
              <a:t>No mistakes that learners make very rarely, nor </a:t>
            </a:r>
            <a:r>
              <a:rPr sz="3600"/>
              <a:t>accidental </a:t>
            </a:r>
            <a:r>
              <a:rPr sz="3600" smtClean="0"/>
              <a:t>slips</a:t>
            </a:r>
            <a:endParaRPr sz="3600" dirty="0"/>
          </a:p>
          <a:p>
            <a:pPr marL="358775" indent="-358775" defTabSz="914400">
              <a:lnSpc>
                <a:spcPct val="100000"/>
              </a:lnSpc>
              <a:spcBef>
                <a:spcPts val="1800"/>
              </a:spcBef>
              <a:buSzPct val="100000"/>
              <a:buChar char="•"/>
              <a:defRPr sz="4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3600" dirty="0"/>
              <a:t>No errors too difficult to spot</a:t>
            </a:r>
          </a:p>
          <a:p>
            <a:pPr marL="358775" indent="-358775" defTabSz="914400">
              <a:lnSpc>
                <a:spcPct val="100000"/>
              </a:lnSpc>
              <a:spcBef>
                <a:spcPts val="1800"/>
              </a:spcBef>
              <a:buSzPct val="100000"/>
              <a:buChar char="•"/>
              <a:defRPr sz="4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3600" dirty="0" smtClean="0"/>
              <a:t>Multiple </a:t>
            </a:r>
            <a:r>
              <a:rPr sz="3600" dirty="0"/>
              <a:t>options of correction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3004800" cy="16328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 smtClean="0">
                <a:solidFill>
                  <a:schemeClr val="tx1"/>
                </a:solidFill>
              </a:rPr>
              <a:t>Choosing what to test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questions randomly chosen from the pool…"/>
          <p:cNvSpPr txBox="1">
            <a:spLocks noGrp="1"/>
          </p:cNvSpPr>
          <p:nvPr>
            <p:ph type="body" idx="1"/>
          </p:nvPr>
        </p:nvSpPr>
        <p:spPr>
          <a:xfrm>
            <a:off x="754742" y="2858493"/>
            <a:ext cx="11495315" cy="51098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58775" indent="-358775" defTabSz="813816">
              <a:lnSpc>
                <a:spcPct val="100000"/>
              </a:lnSpc>
              <a:spcBef>
                <a:spcPts val="1800"/>
              </a:spcBef>
              <a:buSzPct val="100000"/>
              <a:buChar char="•"/>
              <a:defRPr sz="44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3600" dirty="0"/>
              <a:t>questions randomly chosen from the pool</a:t>
            </a:r>
          </a:p>
          <a:p>
            <a:pPr marL="358775" indent="-358775" defTabSz="813816">
              <a:lnSpc>
                <a:spcPct val="100000"/>
              </a:lnSpc>
              <a:spcBef>
                <a:spcPts val="1800"/>
              </a:spcBef>
              <a:buSzPct val="100000"/>
              <a:buChar char="•"/>
              <a:defRPr sz="44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3600" dirty="0"/>
              <a:t>adaptive quiz for a certain number of questions or for a certain time?</a:t>
            </a:r>
          </a:p>
          <a:p>
            <a:pPr marL="358775" indent="-358775" defTabSz="813816">
              <a:lnSpc>
                <a:spcPct val="100000"/>
              </a:lnSpc>
              <a:spcBef>
                <a:spcPts val="1800"/>
              </a:spcBef>
              <a:buSzPct val="100000"/>
              <a:buChar char="•"/>
              <a:defRPr sz="44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3600" smtClean="0"/>
              <a:t>how </a:t>
            </a:r>
            <a:r>
              <a:rPr sz="3600"/>
              <a:t>many </a:t>
            </a:r>
            <a:r>
              <a:rPr sz="3600" smtClean="0"/>
              <a:t>levels</a:t>
            </a:r>
            <a:r>
              <a:rPr lang="en-US" sz="3600"/>
              <a:t>?</a:t>
            </a:r>
            <a:endParaRPr sz="3600" dirty="0"/>
          </a:p>
          <a:p>
            <a:pPr marL="358775" indent="-358775" defTabSz="813816">
              <a:lnSpc>
                <a:spcPct val="100000"/>
              </a:lnSpc>
              <a:spcBef>
                <a:spcPts val="1800"/>
              </a:spcBef>
              <a:buSzPct val="100000"/>
              <a:buChar char="•"/>
              <a:defRPr sz="44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3600" dirty="0"/>
              <a:t>in a progress test, a test-taker with the low score is to take the test as many times as to reach the </a:t>
            </a:r>
            <a:r>
              <a:rPr sz="3600"/>
              <a:t>required </a:t>
            </a:r>
            <a:r>
              <a:rPr sz="3600" smtClean="0"/>
              <a:t>leve</a:t>
            </a:r>
            <a:r>
              <a:rPr lang="en-US" sz="3600" smtClean="0"/>
              <a:t>l</a:t>
            </a:r>
            <a:endParaRPr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3004800" cy="16328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>
                <a:solidFill>
                  <a:schemeClr val="tx1"/>
                </a:solidFill>
              </a:rPr>
              <a:t>Administration of the test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50240" y="2455449"/>
            <a:ext cx="11704320" cy="6019073"/>
          </a:xfrm>
        </p:spPr>
        <p:txBody>
          <a:bodyPr>
            <a:normAutofit lnSpcReduction="10000"/>
          </a:bodyPr>
          <a:lstStyle/>
          <a:p>
            <a:pPr marL="731509" indent="-731509" defTabSz="1273367">
              <a:spcBef>
                <a:spcPts val="0"/>
              </a:spcBef>
              <a:buAutoNum type="arabicParenR"/>
              <a:tabLst>
                <a:tab pos="1916824" algn="l"/>
                <a:tab pos="6120741" algn="l"/>
                <a:tab pos="7396364" algn="l"/>
              </a:tabLst>
            </a:pPr>
            <a:r>
              <a:rPr lang="en-US" sz="3600" dirty="0" smtClean="0"/>
              <a:t>write errors and corrections into intermediate files</a:t>
            </a:r>
          </a:p>
          <a:p>
            <a:pPr marL="0" indent="0" defTabSz="1273367">
              <a:spcBef>
                <a:spcPts val="0"/>
              </a:spcBef>
              <a:buNone/>
              <a:tabLst>
                <a:tab pos="1916824" algn="l"/>
                <a:tab pos="6120741" algn="l"/>
                <a:tab pos="7396364" algn="l"/>
              </a:tabLst>
            </a:pPr>
            <a:endParaRPr lang="en-US" dirty="0"/>
          </a:p>
          <a:p>
            <a:pPr marL="358775" indent="-358775" defTabSz="1273367">
              <a:spcBef>
                <a:spcPts val="0"/>
              </a:spcBef>
              <a:tabLst>
                <a:tab pos="1916824" algn="l"/>
                <a:tab pos="6120741" algn="l"/>
                <a:tab pos="7396364" algn="l"/>
              </a:tabLst>
            </a:pPr>
            <a:r>
              <a:rPr lang="en-US" sz="3600" dirty="0" smtClean="0"/>
              <a:t>taking into account error embedding and overlaps</a:t>
            </a:r>
          </a:p>
          <a:p>
            <a:pPr marL="358775" indent="-358775" defTabSz="1273367">
              <a:spcBef>
                <a:spcPts val="0"/>
              </a:spcBef>
              <a:buNone/>
              <a:tabLst>
                <a:tab pos="1916824" algn="l"/>
                <a:tab pos="6120741" algn="l"/>
                <a:tab pos="7396364" algn="l"/>
              </a:tabLst>
            </a:pPr>
            <a:endParaRPr lang="en-US" sz="3600" dirty="0" smtClean="0"/>
          </a:p>
          <a:p>
            <a:pPr marL="358775" indent="-358775" defTabSz="1273367">
              <a:spcBef>
                <a:spcPts val="0"/>
              </a:spcBef>
              <a:buNone/>
              <a:tabLst>
                <a:tab pos="1916824" algn="l"/>
                <a:tab pos="6120741" algn="l"/>
                <a:tab pos="7396364" algn="l"/>
              </a:tabLst>
            </a:pPr>
            <a:endParaRPr lang="en-US" sz="3600" dirty="0"/>
          </a:p>
          <a:p>
            <a:pPr marL="358775" indent="-358775" defTabSz="1273367">
              <a:spcBef>
                <a:spcPts val="0"/>
              </a:spcBef>
              <a:buNone/>
              <a:tabLst>
                <a:tab pos="1916824" algn="l"/>
                <a:tab pos="6120741" algn="l"/>
                <a:tab pos="7396364" algn="l"/>
              </a:tabLst>
            </a:pPr>
            <a:endParaRPr lang="en-US" sz="3600" dirty="0" smtClean="0"/>
          </a:p>
          <a:p>
            <a:pPr marL="358775" indent="-358775" defTabSz="1273367">
              <a:spcBef>
                <a:spcPts val="0"/>
              </a:spcBef>
              <a:buNone/>
              <a:tabLst>
                <a:tab pos="1916824" algn="l"/>
                <a:tab pos="6120741" algn="l"/>
                <a:tab pos="7396364" algn="l"/>
              </a:tabLst>
            </a:pPr>
            <a:endParaRPr lang="en-US" sz="1400" dirty="0" smtClean="0"/>
          </a:p>
          <a:p>
            <a:pPr marL="358775" indent="-358775" defTabSz="1273367">
              <a:spcBef>
                <a:spcPts val="0"/>
              </a:spcBef>
              <a:tabLst>
                <a:tab pos="1916824" algn="l"/>
                <a:tab pos="6120741" algn="l"/>
                <a:tab pos="7396364" algn="l"/>
              </a:tabLst>
            </a:pPr>
            <a:r>
              <a:rPr lang="en-US" sz="3600" dirty="0" smtClean="0"/>
              <a:t>separating cases for questions and other errors</a:t>
            </a:r>
          </a:p>
          <a:p>
            <a:pPr marL="358775" indent="-358775" defTabSz="1273367">
              <a:spcBef>
                <a:spcPts val="0"/>
              </a:spcBef>
              <a:buNone/>
              <a:tabLst>
                <a:tab pos="1916824" algn="l"/>
                <a:tab pos="6120741" algn="l"/>
                <a:tab pos="7396364" algn="l"/>
              </a:tabLst>
            </a:pPr>
            <a:endParaRPr lang="en-US" sz="1400" dirty="0"/>
          </a:p>
          <a:p>
            <a:pPr marL="358775" indent="0" defTabSz="1273367">
              <a:spcBef>
                <a:spcPts val="0"/>
              </a:spcBef>
              <a:buNone/>
              <a:tabLst>
                <a:tab pos="1916824" algn="l"/>
                <a:tab pos="6120741" algn="l"/>
                <a:tab pos="7396364" algn="l"/>
              </a:tabLst>
            </a:pPr>
            <a:r>
              <a:rPr lang="en-US" sz="3600" b="1" i="1" dirty="0">
                <a:latin typeface="Calibri Light" panose="020F0302020204030204" pitchFamily="34" charset="0"/>
                <a:cs typeface="Arial" panose="020B0604020202020204" pitchFamily="34" charset="0"/>
              </a:rPr>
              <a:t>However,</a:t>
            </a:r>
            <a:r>
              <a:rPr lang="en-US" sz="3600" i="1" dirty="0">
                <a:latin typeface="Calibri Light" panose="020F0302020204030204" pitchFamily="34" charset="0"/>
                <a:cs typeface="Arial" panose="020B0604020202020204" pitchFamily="34" charset="0"/>
              </a:rPr>
              <a:t>#7#However between 1984 and 1989 the situation </a:t>
            </a:r>
            <a:r>
              <a:rPr lang="en-US" sz="3600" b="1" i="1" dirty="0">
                <a:latin typeface="Calibri Light" panose="020F0302020204030204" pitchFamily="34" charset="0"/>
                <a:cs typeface="Arial" panose="020B0604020202020204" pitchFamily="34" charset="0"/>
              </a:rPr>
              <a:t>changed</a:t>
            </a:r>
            <a:r>
              <a:rPr lang="en-US" sz="3600" i="1" dirty="0">
                <a:latin typeface="Calibri Light" panose="020F0302020204030204" pitchFamily="34" charset="0"/>
                <a:cs typeface="Arial" panose="020B0604020202020204" pitchFamily="34" charset="0"/>
              </a:rPr>
              <a:t>#16#had been changed and the percentage of UK residents who *</a:t>
            </a:r>
            <a:r>
              <a:rPr lang="en-US" sz="3600" b="1" i="1" dirty="0">
                <a:latin typeface="Calibri Light" panose="020F0302020204030204" pitchFamily="34" charset="0"/>
                <a:cs typeface="Arial" panose="020B0604020202020204" pitchFamily="34" charset="0"/>
              </a:rPr>
              <a:t>visited</a:t>
            </a:r>
            <a:r>
              <a:rPr lang="en-US" sz="3600" i="1" dirty="0">
                <a:latin typeface="Calibri Light" panose="020F0302020204030204" pitchFamily="34" charset="0"/>
                <a:cs typeface="Arial" panose="020B0604020202020204" pitchFamily="34" charset="0"/>
              </a:rPr>
              <a:t>*5*visit </a:t>
            </a:r>
            <a:r>
              <a:rPr lang="en-US" sz="3600" b="1" i="1" dirty="0">
                <a:latin typeface="Calibri Light" panose="020F0302020204030204" pitchFamily="34" charset="0"/>
                <a:cs typeface="Arial" panose="020B0604020202020204" pitchFamily="34" charset="0"/>
              </a:rPr>
              <a:t>other</a:t>
            </a:r>
            <a:r>
              <a:rPr lang="en-US" sz="3600" i="1" dirty="0">
                <a:latin typeface="Calibri Light" panose="020F0302020204030204" pitchFamily="34" charset="0"/>
                <a:cs typeface="Arial" panose="020B0604020202020204" pitchFamily="34" charset="0"/>
              </a:rPr>
              <a:t>#7#another countries *</a:t>
            </a:r>
            <a:r>
              <a:rPr lang="en-US" sz="3600" b="1" i="1" dirty="0">
                <a:latin typeface="Calibri Light" panose="020F0302020204030204" pitchFamily="34" charset="0"/>
                <a:cs typeface="Arial" panose="020B0604020202020204" pitchFamily="34" charset="0"/>
              </a:rPr>
              <a:t>rose</a:t>
            </a:r>
            <a:r>
              <a:rPr lang="en-US" sz="3600" i="1" dirty="0">
                <a:latin typeface="Calibri Light" panose="020F0302020204030204" pitchFamily="34" charset="0"/>
                <a:cs typeface="Arial" panose="020B0604020202020204" pitchFamily="34" charset="0"/>
              </a:rPr>
              <a:t>*10*was rising rapidly.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530"/>
          <a:stretch/>
        </p:blipFill>
        <p:spPr bwMode="auto">
          <a:xfrm>
            <a:off x="1063241" y="4225173"/>
            <a:ext cx="3004458" cy="1248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852"/>
          <a:stretch/>
        </p:blipFill>
        <p:spPr bwMode="auto">
          <a:xfrm>
            <a:off x="4366658" y="4272055"/>
            <a:ext cx="5892800" cy="1155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13004800" cy="16328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 smtClean="0">
                <a:solidFill>
                  <a:schemeClr val="tx1"/>
                </a:solidFill>
              </a:rPr>
              <a:t>Test creation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574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4080" y="3576159"/>
            <a:ext cx="11216640" cy="364107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3600" dirty="0" smtClean="0"/>
              <a:t>2) correct all mistakes that are not used for questions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3600" dirty="0" smtClean="0"/>
              <a:t>3) for each sentence that contains a required error extract a mistake and a correction.</a:t>
            </a:r>
            <a:endParaRPr lang="en-US" sz="3600" dirty="0"/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3600" dirty="0" smtClean="0"/>
              <a:t>4) Edit candidate question and answers according to the question type.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3004800" cy="16328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 smtClean="0">
                <a:solidFill>
                  <a:schemeClr val="tx1"/>
                </a:solidFill>
              </a:rPr>
              <a:t>Test creation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7393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4080" y="2743398"/>
            <a:ext cx="11216640" cy="542088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3200" b="1" dirty="0" smtClean="0"/>
              <a:t>Multiple choice</a:t>
            </a:r>
            <a:r>
              <a:rPr lang="en-US" sz="3200" dirty="0" smtClean="0"/>
              <a:t>: find other forms in the list of </a:t>
            </a:r>
            <a:r>
              <a:rPr lang="en-US" sz="3200" smtClean="0"/>
              <a:t>word </a:t>
            </a:r>
            <a:r>
              <a:rPr lang="en-US" sz="3200" smtClean="0"/>
              <a:t>forms. Insert </a:t>
            </a:r>
            <a:r>
              <a:rPr lang="en-US" sz="3200" dirty="0" smtClean="0"/>
              <a:t>a gap in the sentence and store 2-4 variants separately.</a:t>
            </a:r>
            <a:endParaRPr lang="en-US" sz="3200" dirty="0"/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3200" b="1" dirty="0" smtClean="0"/>
              <a:t>Word form</a:t>
            </a:r>
            <a:r>
              <a:rPr lang="en-US" sz="3200" dirty="0" smtClean="0"/>
              <a:t>: find a lemma in the list of word forms</a:t>
            </a:r>
            <a:endParaRPr lang="en-US" sz="3200" dirty="0"/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3200" b="1" dirty="0" smtClean="0"/>
              <a:t>Open cloze</a:t>
            </a:r>
            <a:r>
              <a:rPr lang="en-US" sz="3200" dirty="0" smtClean="0"/>
              <a:t>: write an answer in the sentence according to the </a:t>
            </a:r>
            <a:r>
              <a:rPr lang="en-US" sz="3200" i="1" dirty="0" err="1" smtClean="0"/>
              <a:t>moodle</a:t>
            </a:r>
            <a:r>
              <a:rPr lang="en-US" sz="3200" dirty="0" smtClean="0"/>
              <a:t> syntax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3200" b="1" dirty="0" smtClean="0"/>
              <a:t>Short answer</a:t>
            </a:r>
            <a:r>
              <a:rPr lang="en-US" sz="3200" dirty="0" smtClean="0"/>
              <a:t>: sentence remains unchanged or error is marked with bold type. Correct answer is stored separately.</a:t>
            </a:r>
            <a:endParaRPr lang="en-US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3004800" cy="16328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 smtClean="0">
                <a:solidFill>
                  <a:schemeClr val="tx1"/>
                </a:solidFill>
              </a:rPr>
              <a:t>Test creation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090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4080" y="3902730"/>
            <a:ext cx="11216640" cy="235111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dirty="0" smtClean="0"/>
              <a:t>5) write questions in XML format that can be imported into the Moodle interface.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 smtClean="0"/>
              <a:t>6) edit questions manually and form </a:t>
            </a:r>
            <a:r>
              <a:rPr lang="en-US" sz="3600" smtClean="0"/>
              <a:t>tests</a:t>
            </a:r>
            <a:r>
              <a:rPr lang="en-US" sz="3600" smtClean="0"/>
              <a:t>.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3004800" cy="16328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 smtClean="0">
                <a:solidFill>
                  <a:schemeClr val="tx1"/>
                </a:solidFill>
              </a:rPr>
              <a:t>Test creation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9198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rchment">
  <a:themeElements>
    <a:clrScheme name="Parchment">
      <a:dk1>
        <a:srgbClr val="000000"/>
      </a:dk1>
      <a:lt1>
        <a:srgbClr val="FFFFFF"/>
      </a:lt1>
      <a:dk2>
        <a:srgbClr val="5C5E5F"/>
      </a:dk2>
      <a:lt2>
        <a:srgbClr val="CBCBCB"/>
      </a:lt2>
      <a:accent1>
        <a:srgbClr val="738CAB"/>
      </a:accent1>
      <a:accent2>
        <a:srgbClr val="7E9769"/>
      </a:accent2>
      <a:accent3>
        <a:srgbClr val="D3B64B"/>
      </a:accent3>
      <a:accent4>
        <a:srgbClr val="B99769"/>
      </a:accent4>
      <a:accent5>
        <a:srgbClr val="981800"/>
      </a:accent5>
      <a:accent6>
        <a:srgbClr val="9383A0"/>
      </a:accent6>
      <a:hlink>
        <a:srgbClr val="0000FF"/>
      </a:hlink>
      <a:folHlink>
        <a:srgbClr val="FF00FF"/>
      </a:folHlink>
    </a:clrScheme>
    <a:fontScheme name="Parchment">
      <a:majorFont>
        <a:latin typeface="Papyrus"/>
        <a:ea typeface="Papyrus"/>
        <a:cs typeface="Papyrus"/>
      </a:majorFont>
      <a:minorFont>
        <a:latin typeface="Papyrus"/>
        <a:ea typeface="Papyrus"/>
        <a:cs typeface="Papyrus"/>
      </a:minorFont>
    </a:fontScheme>
    <a:fmtScheme name="Parchm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25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762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Papyru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3E231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3E231A"/>
            </a:solidFill>
            <a:effectLst/>
            <a:uFillTx/>
            <a:latin typeface="+mn-lt"/>
            <a:ea typeface="+mn-ea"/>
            <a:cs typeface="+mn-cs"/>
            <a:sym typeface="Papyru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Override1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2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3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4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565</Words>
  <Application>Microsoft Office PowerPoint</Application>
  <PresentationFormat>Произвольный</PresentationFormat>
  <Paragraphs>79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Официальная</vt:lpstr>
      <vt:lpstr>Design of test-making tools for the learner corpus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of test-making tools for the learner corpus</dc:title>
  <cp:lastModifiedBy>Андрей</cp:lastModifiedBy>
  <cp:revision>19</cp:revision>
  <dcterms:modified xsi:type="dcterms:W3CDTF">2017-12-11T23:20:08Z</dcterms:modified>
</cp:coreProperties>
</file>