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7" r:id="rId1"/>
  </p:sldMasterIdLst>
  <p:notesMasterIdLst>
    <p:notesMasterId r:id="rId19"/>
  </p:notesMasterIdLst>
  <p:sldIdLst>
    <p:sldId id="256" r:id="rId2"/>
    <p:sldId id="258" r:id="rId3"/>
    <p:sldId id="281" r:id="rId4"/>
    <p:sldId id="259" r:id="rId5"/>
    <p:sldId id="284" r:id="rId6"/>
    <p:sldId id="280" r:id="rId7"/>
    <p:sldId id="272" r:id="rId8"/>
    <p:sldId id="273" r:id="rId9"/>
    <p:sldId id="283" r:id="rId10"/>
    <p:sldId id="285" r:id="rId11"/>
    <p:sldId id="286" r:id="rId12"/>
    <p:sldId id="277" r:id="rId13"/>
    <p:sldId id="287" r:id="rId14"/>
    <p:sldId id="288" r:id="rId15"/>
    <p:sldId id="289" r:id="rId16"/>
    <p:sldId id="290" r:id="rId17"/>
    <p:sldId id="29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9939" autoAdjust="0"/>
  </p:normalViewPr>
  <p:slideViewPr>
    <p:cSldViewPr snapToGrid="0" snapToObjects="1">
      <p:cViewPr varScale="1">
        <p:scale>
          <a:sx n="101" d="100"/>
          <a:sy n="101" d="100"/>
        </p:scale>
        <p:origin x="100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7C9A900-D9DE-45DD-97F6-A070F4D2AE4E}" type="datetimeFigureOut">
              <a:rPr lang="ru-RU"/>
              <a:pPr>
                <a:defRPr/>
              </a:pPr>
              <a:t>10.12.17</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46C635FB-18A7-44C4-A3DB-5D4E9A9304AC}" type="slidenum">
              <a:rPr lang="ru-RU" altLang="en-US"/>
              <a:pPr/>
              <a:t>‹#›</a:t>
            </a:fld>
            <a:endParaRPr lang="ru-RU"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D79D2BC-2D46-4A44-B5A9-3F618C698AB8}" type="slidenum">
              <a:rPr lang="en-US" altLang="en-US"/>
              <a:pPr/>
              <a:t>13</a:t>
            </a:fld>
            <a:endParaRPr lang="en-US" altLang="en-US"/>
          </a:p>
        </p:txBody>
      </p:sp>
      <p:sp>
        <p:nvSpPr>
          <p:cNvPr id="10241" name="Rectangle 1"/>
          <p:cNvSpPr txBox="1">
            <a:spLocks noGrp="1" noRot="1" noChangeAspect="1" noChangeArrowheads="1"/>
          </p:cNvSpPr>
          <p:nvPr>
            <p:ph type="sldImg"/>
          </p:nvPr>
        </p:nvSpPr>
        <p:spPr bwMode="auto">
          <a:xfrm>
            <a:off x="217488" y="812800"/>
            <a:ext cx="7124700"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757617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4EB8C18-5FEB-4BA6-BF32-84C9CB3A7509}" type="slidenum">
              <a:rPr lang="en-US" altLang="en-US"/>
              <a:pPr/>
              <a:t>14</a:t>
            </a:fld>
            <a:endParaRPr lang="en-US" altLang="en-US"/>
          </a:p>
        </p:txBody>
      </p:sp>
      <p:sp>
        <p:nvSpPr>
          <p:cNvPr id="11265" name="Rectangle 1"/>
          <p:cNvSpPr txBox="1">
            <a:spLocks noGrp="1" noRot="1" noChangeAspect="1" noChangeArrowheads="1"/>
          </p:cNvSpPr>
          <p:nvPr>
            <p:ph type="sldImg"/>
          </p:nvPr>
        </p:nvSpPr>
        <p:spPr bwMode="auto">
          <a:xfrm>
            <a:off x="217488" y="812800"/>
            <a:ext cx="7124700"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6"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92406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D7BFD68-9B69-4290-9882-22E6AB6AF0E1}" type="slidenum">
              <a:rPr lang="en-US" altLang="en-US"/>
              <a:pPr/>
              <a:t>15</a:t>
            </a:fld>
            <a:endParaRPr lang="en-US" altLang="en-US"/>
          </a:p>
        </p:txBody>
      </p:sp>
      <p:sp>
        <p:nvSpPr>
          <p:cNvPr id="12289" name="Rectangle 1"/>
          <p:cNvSpPr txBox="1">
            <a:spLocks noGrp="1" noRot="1" noChangeAspect="1" noChangeArrowheads="1"/>
          </p:cNvSpPr>
          <p:nvPr>
            <p:ph type="sldImg"/>
          </p:nvPr>
        </p:nvSpPr>
        <p:spPr bwMode="auto">
          <a:xfrm>
            <a:off x="217488" y="812800"/>
            <a:ext cx="7124700"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90"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663049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12075EF-F535-4E2E-8826-5419F030207C}" type="slidenum">
              <a:rPr lang="en-US" altLang="en-US"/>
              <a:pPr/>
              <a:t>16</a:t>
            </a:fld>
            <a:endParaRPr lang="en-US" altLang="en-US"/>
          </a:p>
        </p:txBody>
      </p:sp>
      <p:sp>
        <p:nvSpPr>
          <p:cNvPr id="13313" name="Rectangle 1"/>
          <p:cNvSpPr txBox="1">
            <a:spLocks noGrp="1" noRot="1" noChangeAspect="1" noChangeArrowheads="1"/>
          </p:cNvSpPr>
          <p:nvPr>
            <p:ph type="sldImg"/>
          </p:nvPr>
        </p:nvSpPr>
        <p:spPr bwMode="auto">
          <a:xfrm>
            <a:off x="217488" y="812800"/>
            <a:ext cx="7124700"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4"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621574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9A5E46F-45E7-4050-A770-207E52144375}" type="slidenum">
              <a:rPr lang="en-US" altLang="en-US"/>
              <a:pPr/>
              <a:t>17</a:t>
            </a:fld>
            <a:endParaRPr lang="en-US" altLang="en-US"/>
          </a:p>
        </p:txBody>
      </p:sp>
      <p:sp>
        <p:nvSpPr>
          <p:cNvPr id="14337" name="Rectangle 1"/>
          <p:cNvSpPr txBox="1">
            <a:spLocks noGrp="1" noRot="1" noChangeAspect="1" noChangeArrowheads="1"/>
          </p:cNvSpPr>
          <p:nvPr>
            <p:ph type="sldImg"/>
          </p:nvPr>
        </p:nvSpPr>
        <p:spPr bwMode="auto">
          <a:xfrm>
            <a:off x="217488" y="812800"/>
            <a:ext cx="7124700"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38"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669172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a:defRPr/>
            </a:pPr>
            <a:fld id="{6535D902-05D3-4721-B73B-43B1878AC19D}" type="datetimeFigureOut">
              <a:rPr lang="ru-RU" smtClean="0"/>
              <a:pPr>
                <a:defRPr/>
              </a:pPr>
              <a:t>10.12.17</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C3F59A57-4356-4CCC-A722-882A7C16A770}" type="slidenum">
              <a:rPr lang="ru-RU" altLang="en-US" smtClean="0"/>
              <a:pPr/>
              <a:t>‹#›</a:t>
            </a:fld>
            <a:endParaRPr lang="ru-RU" altLang="en-US"/>
          </a:p>
        </p:txBody>
      </p:sp>
    </p:spTree>
    <p:extLst>
      <p:ext uri="{BB962C8B-B14F-4D97-AF65-F5344CB8AC3E}">
        <p14:creationId xmlns:p14="http://schemas.microsoft.com/office/powerpoint/2010/main" val="2632811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fld id="{6535D902-05D3-4721-B73B-43B1878AC19D}" type="datetimeFigureOut">
              <a:rPr lang="ru-RU" smtClean="0"/>
              <a:pPr>
                <a:defRPr/>
              </a:pPr>
              <a:t>10.12.17</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C3F59A57-4356-4CCC-A722-882A7C16A770}" type="slidenum">
              <a:rPr lang="ru-RU" altLang="en-US" smtClean="0"/>
              <a:pPr/>
              <a:t>‹#›</a:t>
            </a:fld>
            <a:endParaRPr lang="ru-RU" altLang="en-US"/>
          </a:p>
        </p:txBody>
      </p:sp>
    </p:spTree>
    <p:extLst>
      <p:ext uri="{BB962C8B-B14F-4D97-AF65-F5344CB8AC3E}">
        <p14:creationId xmlns:p14="http://schemas.microsoft.com/office/powerpoint/2010/main" val="2007658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fld id="{6535D902-05D3-4721-B73B-43B1878AC19D}" type="datetimeFigureOut">
              <a:rPr lang="ru-RU" smtClean="0"/>
              <a:pPr>
                <a:defRPr/>
              </a:pPr>
              <a:t>10.12.17</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C3F59A57-4356-4CCC-A722-882A7C16A770}" type="slidenum">
              <a:rPr lang="ru-RU" altLang="en-US" smtClean="0"/>
              <a:pPr/>
              <a:t>‹#›</a:t>
            </a:fld>
            <a:endParaRPr lang="ru-RU" altLang="en-US"/>
          </a:p>
        </p:txBody>
      </p:sp>
    </p:spTree>
    <p:extLst>
      <p:ext uri="{BB962C8B-B14F-4D97-AF65-F5344CB8AC3E}">
        <p14:creationId xmlns:p14="http://schemas.microsoft.com/office/powerpoint/2010/main" val="1280791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fld id="{6535D902-05D3-4721-B73B-43B1878AC19D}" type="datetimeFigureOut">
              <a:rPr lang="ru-RU" smtClean="0"/>
              <a:pPr>
                <a:defRPr/>
              </a:pPr>
              <a:t>10.12.17</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C3F59A57-4356-4CCC-A722-882A7C16A770}" type="slidenum">
              <a:rPr lang="ru-RU" altLang="en-US" smtClean="0"/>
              <a:pPr/>
              <a:t>‹#›</a:t>
            </a:fld>
            <a:endParaRPr lang="ru-RU" altLang="en-US"/>
          </a:p>
        </p:txBody>
      </p:sp>
    </p:spTree>
    <p:extLst>
      <p:ext uri="{BB962C8B-B14F-4D97-AF65-F5344CB8AC3E}">
        <p14:creationId xmlns:p14="http://schemas.microsoft.com/office/powerpoint/2010/main" val="4247082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6535D902-05D3-4721-B73B-43B1878AC19D}" type="datetimeFigureOut">
              <a:rPr lang="ru-RU" smtClean="0"/>
              <a:pPr>
                <a:defRPr/>
              </a:pPr>
              <a:t>10.12.17</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C3F59A57-4356-4CCC-A722-882A7C16A770}" type="slidenum">
              <a:rPr lang="ru-RU" altLang="en-US" smtClean="0"/>
              <a:pPr/>
              <a:t>‹#›</a:t>
            </a:fld>
            <a:endParaRPr lang="ru-RU" altLang="en-US"/>
          </a:p>
        </p:txBody>
      </p:sp>
    </p:spTree>
    <p:extLst>
      <p:ext uri="{BB962C8B-B14F-4D97-AF65-F5344CB8AC3E}">
        <p14:creationId xmlns:p14="http://schemas.microsoft.com/office/powerpoint/2010/main" val="865526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a:defRPr/>
            </a:pPr>
            <a:fld id="{6535D902-05D3-4721-B73B-43B1878AC19D}" type="datetimeFigureOut">
              <a:rPr lang="ru-RU" smtClean="0"/>
              <a:pPr>
                <a:defRPr/>
              </a:pPr>
              <a:t>10.12.17</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fld id="{C3F59A57-4356-4CCC-A722-882A7C16A770}" type="slidenum">
              <a:rPr lang="ru-RU" altLang="en-US" smtClean="0"/>
              <a:pPr/>
              <a:t>‹#›</a:t>
            </a:fld>
            <a:endParaRPr lang="ru-RU" altLang="en-US"/>
          </a:p>
        </p:txBody>
      </p:sp>
    </p:spTree>
    <p:extLst>
      <p:ext uri="{BB962C8B-B14F-4D97-AF65-F5344CB8AC3E}">
        <p14:creationId xmlns:p14="http://schemas.microsoft.com/office/powerpoint/2010/main" val="3829417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a:defRPr/>
            </a:pPr>
            <a:fld id="{6535D902-05D3-4721-B73B-43B1878AC19D}" type="datetimeFigureOut">
              <a:rPr lang="ru-RU" smtClean="0"/>
              <a:pPr>
                <a:defRPr/>
              </a:pPr>
              <a:t>10.12.17</a:t>
            </a:fld>
            <a:endParaRPr lang="ru-RU"/>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fld id="{C3F59A57-4356-4CCC-A722-882A7C16A770}" type="slidenum">
              <a:rPr lang="ru-RU" altLang="en-US" smtClean="0"/>
              <a:pPr/>
              <a:t>‹#›</a:t>
            </a:fld>
            <a:endParaRPr lang="ru-RU" altLang="en-US"/>
          </a:p>
        </p:txBody>
      </p:sp>
    </p:spTree>
    <p:extLst>
      <p:ext uri="{BB962C8B-B14F-4D97-AF65-F5344CB8AC3E}">
        <p14:creationId xmlns:p14="http://schemas.microsoft.com/office/powerpoint/2010/main" val="2102102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defRPr/>
            </a:pPr>
            <a:fld id="{6535D902-05D3-4721-B73B-43B1878AC19D}" type="datetimeFigureOut">
              <a:rPr lang="ru-RU" smtClean="0"/>
              <a:pPr>
                <a:defRPr/>
              </a:pPr>
              <a:t>10.12.17</a:t>
            </a:fld>
            <a:endParaRPr lang="ru-RU"/>
          </a:p>
        </p:txBody>
      </p:sp>
      <p:sp>
        <p:nvSpPr>
          <p:cNvPr id="4" name="Footer Placeholder 3"/>
          <p:cNvSpPr>
            <a:spLocks noGrp="1"/>
          </p:cNvSpPr>
          <p:nvPr>
            <p:ph type="ftr" sz="quarter" idx="11"/>
          </p:nvPr>
        </p:nvSpPr>
        <p:spPr/>
        <p:txBody>
          <a:bodyPr/>
          <a:lstStyle/>
          <a:p>
            <a:pPr>
              <a:defRPr/>
            </a:pPr>
            <a:endParaRPr lang="ru-RU"/>
          </a:p>
        </p:txBody>
      </p:sp>
      <p:sp>
        <p:nvSpPr>
          <p:cNvPr id="5" name="Slide Number Placeholder 4"/>
          <p:cNvSpPr>
            <a:spLocks noGrp="1"/>
          </p:cNvSpPr>
          <p:nvPr>
            <p:ph type="sldNum" sz="quarter" idx="12"/>
          </p:nvPr>
        </p:nvSpPr>
        <p:spPr/>
        <p:txBody>
          <a:bodyPr/>
          <a:lstStyle/>
          <a:p>
            <a:fld id="{C3F59A57-4356-4CCC-A722-882A7C16A770}" type="slidenum">
              <a:rPr lang="ru-RU" altLang="en-US" smtClean="0"/>
              <a:pPr/>
              <a:t>‹#›</a:t>
            </a:fld>
            <a:endParaRPr lang="ru-RU" altLang="en-US"/>
          </a:p>
        </p:txBody>
      </p:sp>
    </p:spTree>
    <p:extLst>
      <p:ext uri="{BB962C8B-B14F-4D97-AF65-F5344CB8AC3E}">
        <p14:creationId xmlns:p14="http://schemas.microsoft.com/office/powerpoint/2010/main" val="461671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535D902-05D3-4721-B73B-43B1878AC19D}" type="datetimeFigureOut">
              <a:rPr lang="ru-RU" smtClean="0"/>
              <a:pPr>
                <a:defRPr/>
              </a:pPr>
              <a:t>10.12.17</a:t>
            </a:fld>
            <a:endParaRPr lang="ru-RU"/>
          </a:p>
        </p:txBody>
      </p:sp>
      <p:sp>
        <p:nvSpPr>
          <p:cNvPr id="3" name="Footer Placeholder 2"/>
          <p:cNvSpPr>
            <a:spLocks noGrp="1"/>
          </p:cNvSpPr>
          <p:nvPr>
            <p:ph type="ftr" sz="quarter" idx="11"/>
          </p:nvPr>
        </p:nvSpPr>
        <p:spPr/>
        <p:txBody>
          <a:bodyPr/>
          <a:lstStyle/>
          <a:p>
            <a:pPr>
              <a:defRPr/>
            </a:pPr>
            <a:endParaRPr lang="ru-RU"/>
          </a:p>
        </p:txBody>
      </p:sp>
      <p:sp>
        <p:nvSpPr>
          <p:cNvPr id="4" name="Slide Number Placeholder 3"/>
          <p:cNvSpPr>
            <a:spLocks noGrp="1"/>
          </p:cNvSpPr>
          <p:nvPr>
            <p:ph type="sldNum" sz="quarter" idx="12"/>
          </p:nvPr>
        </p:nvSpPr>
        <p:spPr/>
        <p:txBody>
          <a:bodyPr/>
          <a:lstStyle/>
          <a:p>
            <a:fld id="{C3F59A57-4356-4CCC-A722-882A7C16A770}" type="slidenum">
              <a:rPr lang="ru-RU" altLang="en-US" smtClean="0"/>
              <a:pPr/>
              <a:t>‹#›</a:t>
            </a:fld>
            <a:endParaRPr lang="ru-RU" altLang="en-US"/>
          </a:p>
        </p:txBody>
      </p:sp>
    </p:spTree>
    <p:extLst>
      <p:ext uri="{BB962C8B-B14F-4D97-AF65-F5344CB8AC3E}">
        <p14:creationId xmlns:p14="http://schemas.microsoft.com/office/powerpoint/2010/main" val="3980301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6535D902-05D3-4721-B73B-43B1878AC19D}" type="datetimeFigureOut">
              <a:rPr lang="ru-RU" smtClean="0"/>
              <a:pPr>
                <a:defRPr/>
              </a:pPr>
              <a:t>10.12.17</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fld id="{C3F59A57-4356-4CCC-A722-882A7C16A770}" type="slidenum">
              <a:rPr lang="ru-RU" altLang="en-US" smtClean="0"/>
              <a:pPr/>
              <a:t>‹#›</a:t>
            </a:fld>
            <a:endParaRPr lang="ru-RU" altLang="en-US"/>
          </a:p>
        </p:txBody>
      </p:sp>
    </p:spTree>
    <p:extLst>
      <p:ext uri="{BB962C8B-B14F-4D97-AF65-F5344CB8AC3E}">
        <p14:creationId xmlns:p14="http://schemas.microsoft.com/office/powerpoint/2010/main" val="4010829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6535D902-05D3-4721-B73B-43B1878AC19D}" type="datetimeFigureOut">
              <a:rPr lang="ru-RU" smtClean="0"/>
              <a:pPr>
                <a:defRPr/>
              </a:pPr>
              <a:t>10.12.17</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fld id="{C3F59A57-4356-4CCC-A722-882A7C16A770}" type="slidenum">
              <a:rPr lang="ru-RU" altLang="en-US" smtClean="0"/>
              <a:pPr/>
              <a:t>‹#›</a:t>
            </a:fld>
            <a:endParaRPr lang="ru-RU" altLang="en-US"/>
          </a:p>
        </p:txBody>
      </p:sp>
    </p:spTree>
    <p:extLst>
      <p:ext uri="{BB962C8B-B14F-4D97-AF65-F5344CB8AC3E}">
        <p14:creationId xmlns:p14="http://schemas.microsoft.com/office/powerpoint/2010/main" val="34161038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535D902-05D3-4721-B73B-43B1878AC19D}" type="datetimeFigureOut">
              <a:rPr lang="ru-RU" smtClean="0"/>
              <a:pPr>
                <a:defRPr/>
              </a:pPr>
              <a:t>10.12.17</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F59A57-4356-4CCC-A722-882A7C16A770}" type="slidenum">
              <a:rPr lang="ru-RU" altLang="en-US" smtClean="0"/>
              <a:pPr/>
              <a:t>‹#›</a:t>
            </a:fld>
            <a:endParaRPr lang="ru-RU" altLang="en-US"/>
          </a:p>
        </p:txBody>
      </p:sp>
    </p:spTree>
    <p:extLst>
      <p:ext uri="{BB962C8B-B14F-4D97-AF65-F5344CB8AC3E}">
        <p14:creationId xmlns:p14="http://schemas.microsoft.com/office/powerpoint/2010/main" val="93533067"/>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628900" y="1885951"/>
            <a:ext cx="6934200" cy="1588770"/>
          </a:xfrm>
        </p:spPr>
        <p:txBody>
          <a:bodyPr rtlCol="0">
            <a:normAutofit fontScale="90000"/>
          </a:bodyPr>
          <a:lstStyle/>
          <a:p>
            <a:pPr fontAlgn="auto">
              <a:spcAft>
                <a:spcPts val="0"/>
              </a:spcAft>
              <a:defRPr/>
            </a:pPr>
            <a:r>
              <a:rPr lang="en-US" sz="4800" b="1" dirty="0">
                <a:latin typeface="Baskerville Old Face" charset="0"/>
                <a:ea typeface="Baskerville Old Face" charset="0"/>
                <a:cs typeface="Baskerville Old Face" charset="0"/>
              </a:rPr>
              <a:t>MULTI-LEVEL STUDENT ESSAY FEEDBACK IN A LEARNER CORPUS</a:t>
            </a:r>
            <a:r>
              <a:rPr lang="ru-RU" sz="4800" b="1" dirty="0">
                <a:latin typeface="Baskerville Old Face" charset="0"/>
                <a:ea typeface="Baskerville Old Face" charset="0"/>
                <a:cs typeface="Baskerville Old Face" charset="0"/>
              </a:rPr>
              <a:t> </a:t>
            </a:r>
          </a:p>
        </p:txBody>
      </p:sp>
      <p:sp>
        <p:nvSpPr>
          <p:cNvPr id="14339" name="Подзаголовок 2"/>
          <p:cNvSpPr>
            <a:spLocks noGrp="1"/>
          </p:cNvSpPr>
          <p:nvPr>
            <p:ph type="subTitle" idx="1"/>
          </p:nvPr>
        </p:nvSpPr>
        <p:spPr>
          <a:xfrm>
            <a:off x="1524000" y="4216400"/>
            <a:ext cx="9144000" cy="1245616"/>
          </a:xfrm>
        </p:spPr>
        <p:txBody>
          <a:bodyPr>
            <a:normAutofit fontScale="77500" lnSpcReduction="20000"/>
          </a:bodyPr>
          <a:lstStyle/>
          <a:p>
            <a:r>
              <a:rPr lang="en-US" altLang="en-US" sz="3600" b="1" dirty="0" err="1">
                <a:latin typeface="Baskerville Old Face" panose="02020602080505020303" pitchFamily="18" charset="0"/>
                <a:ea typeface="Baskerville Old Face" panose="02020602080505020303" pitchFamily="18" charset="0"/>
                <a:cs typeface="Baskerville Old Face" panose="02020602080505020303" pitchFamily="18" charset="0"/>
              </a:rPr>
              <a:t>Vinogradova</a:t>
            </a:r>
            <a:r>
              <a:rPr lang="en-US" altLang="en-US" sz="3600" b="1" dirty="0">
                <a:latin typeface="Baskerville Old Face" panose="02020602080505020303" pitchFamily="18" charset="0"/>
                <a:ea typeface="Baskerville Old Face" panose="02020602080505020303" pitchFamily="18" charset="0"/>
                <a:cs typeface="Baskerville Old Face" panose="02020602080505020303" pitchFamily="18" charset="0"/>
              </a:rPr>
              <a:t> </a:t>
            </a:r>
            <a:r>
              <a:rPr lang="en-US" altLang="en-US" sz="3600" b="1" dirty="0" smtClean="0">
                <a:latin typeface="Baskerville Old Face" panose="02020602080505020303" pitchFamily="18" charset="0"/>
                <a:ea typeface="Baskerville Old Face" panose="02020602080505020303" pitchFamily="18" charset="0"/>
                <a:cs typeface="Baskerville Old Face" panose="02020602080505020303" pitchFamily="18" charset="0"/>
              </a:rPr>
              <a:t>Olga, </a:t>
            </a:r>
            <a:endParaRPr lang="en-US" altLang="en-US" sz="3600" b="1" dirty="0">
              <a:latin typeface="Baskerville Old Face" panose="02020602080505020303" pitchFamily="18" charset="0"/>
              <a:ea typeface="Baskerville Old Face" panose="02020602080505020303" pitchFamily="18" charset="0"/>
              <a:cs typeface="Baskerville Old Face" panose="02020602080505020303" pitchFamily="18" charset="0"/>
            </a:endParaRPr>
          </a:p>
          <a:p>
            <a:r>
              <a:rPr lang="en-US" altLang="en-US" sz="3600" b="1" dirty="0" err="1">
                <a:latin typeface="Baskerville Old Face" panose="02020602080505020303" pitchFamily="18" charset="0"/>
                <a:ea typeface="Baskerville Old Face" panose="02020602080505020303" pitchFamily="18" charset="0"/>
                <a:cs typeface="Baskerville Old Face" panose="02020602080505020303" pitchFamily="18" charset="0"/>
              </a:rPr>
              <a:t>Lyashevskaya</a:t>
            </a:r>
            <a:r>
              <a:rPr lang="en-US" altLang="en-US" sz="3600" b="1" dirty="0">
                <a:latin typeface="Baskerville Old Face" panose="02020602080505020303" pitchFamily="18" charset="0"/>
                <a:ea typeface="Baskerville Old Face" panose="02020602080505020303" pitchFamily="18" charset="0"/>
                <a:cs typeface="Baskerville Old Face" panose="02020602080505020303" pitchFamily="18" charset="0"/>
              </a:rPr>
              <a:t> </a:t>
            </a:r>
            <a:r>
              <a:rPr lang="en-US" altLang="en-US" sz="3600" b="1" dirty="0" smtClean="0">
                <a:latin typeface="Baskerville Old Face" panose="02020602080505020303" pitchFamily="18" charset="0"/>
                <a:ea typeface="Baskerville Old Face" panose="02020602080505020303" pitchFamily="18" charset="0"/>
                <a:cs typeface="Baskerville Old Face" panose="02020602080505020303" pitchFamily="18" charset="0"/>
              </a:rPr>
              <a:t>Olga, </a:t>
            </a:r>
            <a:endParaRPr lang="en-US" altLang="en-US" sz="3600" b="1" dirty="0">
              <a:latin typeface="Baskerville Old Face" panose="02020602080505020303" pitchFamily="18" charset="0"/>
              <a:ea typeface="Baskerville Old Face" panose="02020602080505020303" pitchFamily="18" charset="0"/>
              <a:cs typeface="Baskerville Old Face" panose="02020602080505020303" pitchFamily="18" charset="0"/>
            </a:endParaRPr>
          </a:p>
          <a:p>
            <a:r>
              <a:rPr lang="en-US" altLang="en-US" sz="3600" b="1" dirty="0" err="1">
                <a:latin typeface="Baskerville Old Face" panose="02020602080505020303" pitchFamily="18" charset="0"/>
                <a:ea typeface="Baskerville Old Face" panose="02020602080505020303" pitchFamily="18" charset="0"/>
                <a:cs typeface="Baskerville Old Face" panose="02020602080505020303" pitchFamily="18" charset="0"/>
              </a:rPr>
              <a:t>Panteleeva</a:t>
            </a:r>
            <a:r>
              <a:rPr lang="en-US" altLang="en-US" sz="3600" b="1" dirty="0">
                <a:latin typeface="Baskerville Old Face" panose="02020602080505020303" pitchFamily="18" charset="0"/>
                <a:ea typeface="Baskerville Old Face" panose="02020602080505020303" pitchFamily="18" charset="0"/>
                <a:cs typeface="Baskerville Old Face" panose="02020602080505020303" pitchFamily="18" charset="0"/>
              </a:rPr>
              <a:t> </a:t>
            </a:r>
            <a:r>
              <a:rPr lang="en-US" altLang="en-US" sz="3600" b="1" dirty="0" smtClean="0">
                <a:latin typeface="Baskerville Old Face" panose="02020602080505020303" pitchFamily="18" charset="0"/>
                <a:ea typeface="Baskerville Old Face" panose="02020602080505020303" pitchFamily="18" charset="0"/>
                <a:cs typeface="Baskerville Old Face" panose="02020602080505020303" pitchFamily="18" charset="0"/>
              </a:rPr>
              <a:t>Irina</a:t>
            </a:r>
            <a:endParaRPr lang="ru-RU" altLang="en-US" sz="3600" b="1" dirty="0">
              <a:latin typeface="Baskerville Old Face" panose="02020602080505020303" pitchFamily="18" charset="0"/>
              <a:ea typeface="Baskerville Old Face" panose="02020602080505020303" pitchFamily="18" charset="0"/>
              <a:cs typeface="Baskerville Old Face" panose="02020602080505020303" pitchFamily="18" charset="0"/>
            </a:endParaRPr>
          </a:p>
        </p:txBody>
      </p:sp>
      <p:sp>
        <p:nvSpPr>
          <p:cNvPr id="4" name="Прямоугольник 3"/>
          <p:cNvSpPr/>
          <p:nvPr/>
        </p:nvSpPr>
        <p:spPr>
          <a:xfrm>
            <a:off x="7201026" y="158234"/>
            <a:ext cx="1800493" cy="523220"/>
          </a:xfrm>
          <a:prstGeom prst="rect">
            <a:avLst/>
          </a:prstGeom>
        </p:spPr>
        <p:txBody>
          <a:bodyPr wrap="none">
            <a:spAutoFit/>
          </a:bodyPr>
          <a:lstStyle/>
          <a:p>
            <a:r>
              <a:rPr lang="hr-HR" sz="2800" dirty="0" smtClean="0">
                <a:latin typeface="Times New Roman" charset="0"/>
                <a:ea typeface="Times New Roman" charset="0"/>
                <a:cs typeface="Times New Roman" charset="0"/>
              </a:rPr>
              <a:t>12.06</a:t>
            </a:r>
            <a:r>
              <a:rPr lang="ru-RU" sz="2800" dirty="0" smtClean="0">
                <a:latin typeface="Times New Roman" charset="0"/>
                <a:ea typeface="Times New Roman" charset="0"/>
                <a:cs typeface="Times New Roman" charset="0"/>
              </a:rPr>
              <a:t>.2017</a:t>
            </a:r>
            <a:endParaRPr lang="ru-RU" sz="2800" dirty="0">
              <a:latin typeface="Times New Roman" charset="0"/>
              <a:ea typeface="Times New Roman" charset="0"/>
              <a:cs typeface="Times New Roman"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Linking tools statistics</a:t>
            </a:r>
          </a:p>
        </p:txBody>
      </p:sp>
      <p:pic>
        <p:nvPicPr>
          <p:cNvPr id="4" name="Content Placeholder 3"/>
          <p:cNvPicPr>
            <a:picLocks noGrp="1" noChangeAspect="1"/>
          </p:cNvPicPr>
          <p:nvPr>
            <p:ph idx="1"/>
          </p:nvPr>
        </p:nvPicPr>
        <p:blipFill>
          <a:blip r:embed="rId2"/>
          <a:stretch>
            <a:fillRect/>
          </a:stretch>
        </p:blipFill>
        <p:spPr>
          <a:xfrm>
            <a:off x="1537252" y="2464904"/>
            <a:ext cx="7527757" cy="3260387"/>
          </a:xfrm>
          <a:prstGeom prst="rect">
            <a:avLst/>
          </a:prstGeom>
        </p:spPr>
      </p:pic>
    </p:spTree>
    <p:extLst>
      <p:ext uri="{BB962C8B-B14F-4D97-AF65-F5344CB8AC3E}">
        <p14:creationId xmlns:p14="http://schemas.microsoft.com/office/powerpoint/2010/main" val="1298682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Collocations statistics</a:t>
            </a:r>
          </a:p>
        </p:txBody>
      </p:sp>
      <p:pic>
        <p:nvPicPr>
          <p:cNvPr id="6" name="Content Placeholder 5"/>
          <p:cNvPicPr>
            <a:picLocks noGrp="1" noChangeAspect="1"/>
          </p:cNvPicPr>
          <p:nvPr>
            <p:ph idx="1"/>
          </p:nvPr>
        </p:nvPicPr>
        <p:blipFill>
          <a:blip r:embed="rId2"/>
          <a:stretch>
            <a:fillRect/>
          </a:stretch>
        </p:blipFill>
        <p:spPr>
          <a:xfrm>
            <a:off x="1722783" y="3087757"/>
            <a:ext cx="8256103" cy="2001077"/>
          </a:xfrm>
          <a:prstGeom prst="rect">
            <a:avLst/>
          </a:prstGeom>
        </p:spPr>
      </p:pic>
    </p:spTree>
    <p:extLst>
      <p:ext uri="{BB962C8B-B14F-4D97-AF65-F5344CB8AC3E}">
        <p14:creationId xmlns:p14="http://schemas.microsoft.com/office/powerpoint/2010/main" val="1931285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txBox="1">
            <a:spLocks/>
          </p:cNvSpPr>
          <p:nvPr/>
        </p:nvSpPr>
        <p:spPr bwMode="auto">
          <a:xfrm>
            <a:off x="0" y="0"/>
            <a:ext cx="12192000"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lnSpc>
                <a:spcPct val="90000"/>
              </a:lnSpc>
            </a:pPr>
            <a:r>
              <a:rPr lang="en-US" altLang="en-US" sz="4400" b="1">
                <a:latin typeface="Baskerville Old Face" panose="02020602080505020303" pitchFamily="18" charset="0"/>
              </a:rPr>
              <a:t>Lexical complexity parameters: ‘best’ vs ‘worst’</a:t>
            </a:r>
            <a:endParaRPr lang="ru-RU" altLang="en-US" sz="4400" b="1">
              <a:latin typeface="Baskerville Old Face" panose="02020602080505020303"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477275839"/>
              </p:ext>
            </p:extLst>
          </p:nvPr>
        </p:nvGraphicFramePr>
        <p:xfrm>
          <a:off x="646176" y="572287"/>
          <a:ext cx="10997185" cy="6301531"/>
        </p:xfrm>
        <a:graphic>
          <a:graphicData uri="http://schemas.openxmlformats.org/drawingml/2006/table">
            <a:tbl>
              <a:tblPr firstRow="1" firstCol="1" bandRow="1">
                <a:tableStyleId>{5940675A-B579-460E-94D1-54222C63F5DA}</a:tableStyleId>
              </a:tblPr>
              <a:tblGrid>
                <a:gridCol w="3375602">
                  <a:extLst>
                    <a:ext uri="{9D8B030D-6E8A-4147-A177-3AD203B41FA5}">
                      <a16:colId xmlns:a16="http://schemas.microsoft.com/office/drawing/2014/main" xmlns="" val="20000"/>
                    </a:ext>
                  </a:extLst>
                </a:gridCol>
                <a:gridCol w="1667596">
                  <a:extLst>
                    <a:ext uri="{9D8B030D-6E8A-4147-A177-3AD203B41FA5}">
                      <a16:colId xmlns:a16="http://schemas.microsoft.com/office/drawing/2014/main" xmlns="" val="20001"/>
                    </a:ext>
                  </a:extLst>
                </a:gridCol>
                <a:gridCol w="1849973">
                  <a:extLst>
                    <a:ext uri="{9D8B030D-6E8A-4147-A177-3AD203B41FA5}">
                      <a16:colId xmlns:a16="http://schemas.microsoft.com/office/drawing/2014/main" xmlns="" val="20002"/>
                    </a:ext>
                  </a:extLst>
                </a:gridCol>
                <a:gridCol w="2052007">
                  <a:extLst>
                    <a:ext uri="{9D8B030D-6E8A-4147-A177-3AD203B41FA5}">
                      <a16:colId xmlns:a16="http://schemas.microsoft.com/office/drawing/2014/main" xmlns="" val="20003"/>
                    </a:ext>
                  </a:extLst>
                </a:gridCol>
                <a:gridCol w="2052007">
                  <a:extLst>
                    <a:ext uri="{9D8B030D-6E8A-4147-A177-3AD203B41FA5}">
                      <a16:colId xmlns:a16="http://schemas.microsoft.com/office/drawing/2014/main" xmlns="" val="20004"/>
                    </a:ext>
                  </a:extLst>
                </a:gridCol>
              </a:tblGrid>
              <a:tr h="398025">
                <a:tc rowSpan="2">
                  <a:txBody>
                    <a:bodyPr/>
                    <a:lstStyle/>
                    <a:p>
                      <a:pPr algn="ctr">
                        <a:lnSpc>
                          <a:spcPct val="115000"/>
                        </a:lnSpc>
                        <a:spcAft>
                          <a:spcPts val="0"/>
                        </a:spcAft>
                      </a:pPr>
                      <a:r>
                        <a:rPr lang="en-US" sz="2000" b="1" kern="1200" dirty="0">
                          <a:solidFill>
                            <a:schemeClr val="tx1"/>
                          </a:solidFill>
                          <a:latin typeface="Baskerville Old Face" charset="0"/>
                          <a:ea typeface="Baskerville Old Face" charset="0"/>
                          <a:cs typeface="Baskerville Old Face" charset="0"/>
                        </a:rPr>
                        <a:t>Parameters for automated lexical inspection</a:t>
                      </a:r>
                      <a:endParaRPr lang="ru-RU" sz="2000" b="1" kern="1200" dirty="0">
                        <a:solidFill>
                          <a:schemeClr val="tx1"/>
                        </a:solidFill>
                        <a:latin typeface="Baskerville Old Face" charset="0"/>
                        <a:ea typeface="Baskerville Old Face" charset="0"/>
                        <a:cs typeface="Baskerville Old Face" charset="0"/>
                      </a:endParaRPr>
                    </a:p>
                  </a:txBody>
                  <a:tcPr marL="31729" marR="31729" marT="31724" marB="31724" anchor="ctr"/>
                </a:tc>
                <a:tc gridSpan="2">
                  <a:txBody>
                    <a:bodyPr/>
                    <a:lstStyle/>
                    <a:p>
                      <a:pPr algn="ctr">
                        <a:lnSpc>
                          <a:spcPct val="115000"/>
                        </a:lnSpc>
                        <a:spcAft>
                          <a:spcPts val="0"/>
                        </a:spcAft>
                      </a:pPr>
                      <a:r>
                        <a:rPr lang="en-US" sz="2000" b="1" kern="1200">
                          <a:solidFill>
                            <a:schemeClr val="tx1"/>
                          </a:solidFill>
                          <a:latin typeface="Baskerville Old Face" charset="0"/>
                          <a:ea typeface="Baskerville Old Face" charset="0"/>
                          <a:cs typeface="Baskerville Old Face" charset="0"/>
                        </a:rPr>
                        <a:t>Essays scored 75% and higher</a:t>
                      </a:r>
                      <a:endParaRPr lang="ru-RU" sz="2000" b="1" kern="1200">
                        <a:solidFill>
                          <a:schemeClr val="tx1"/>
                        </a:solidFill>
                        <a:latin typeface="Baskerville Old Face" charset="0"/>
                        <a:ea typeface="Baskerville Old Face" charset="0"/>
                        <a:cs typeface="Baskerville Old Face" charset="0"/>
                      </a:endParaRPr>
                    </a:p>
                  </a:txBody>
                  <a:tcPr marL="31729" marR="31729" marT="31724" marB="31724" anchor="ctr"/>
                </a:tc>
                <a:tc hMerge="1">
                  <a:txBody>
                    <a:bodyPr/>
                    <a:lstStyle/>
                    <a:p>
                      <a:endParaRPr lang="ru-RU"/>
                    </a:p>
                  </a:txBody>
                  <a:tcPr/>
                </a:tc>
                <a:tc gridSpan="2">
                  <a:txBody>
                    <a:bodyPr/>
                    <a:lstStyle/>
                    <a:p>
                      <a:pPr algn="ctr">
                        <a:lnSpc>
                          <a:spcPct val="115000"/>
                        </a:lnSpc>
                        <a:spcAft>
                          <a:spcPts val="0"/>
                        </a:spcAft>
                      </a:pPr>
                      <a:r>
                        <a:rPr lang="en-US" sz="2000" b="1" kern="1200">
                          <a:solidFill>
                            <a:schemeClr val="tx1"/>
                          </a:solidFill>
                          <a:latin typeface="Baskerville Old Face" charset="0"/>
                          <a:ea typeface="Baskerville Old Face" charset="0"/>
                          <a:cs typeface="Baskerville Old Face" charset="0"/>
                        </a:rPr>
                        <a:t>Essays scored lower than 30%</a:t>
                      </a:r>
                      <a:endParaRPr lang="ru-RU" sz="2000" b="1" kern="1200">
                        <a:solidFill>
                          <a:schemeClr val="tx1"/>
                        </a:solidFill>
                        <a:latin typeface="Baskerville Old Face" charset="0"/>
                        <a:ea typeface="Baskerville Old Face" charset="0"/>
                        <a:cs typeface="Baskerville Old Face" charset="0"/>
                      </a:endParaRPr>
                    </a:p>
                  </a:txBody>
                  <a:tcPr marL="31729" marR="31729" marT="31724" marB="31724" anchor="ctr"/>
                </a:tc>
                <a:tc hMerge="1">
                  <a:txBody>
                    <a:bodyPr/>
                    <a:lstStyle/>
                    <a:p>
                      <a:endParaRPr lang="ru-RU"/>
                    </a:p>
                  </a:txBody>
                  <a:tcPr/>
                </a:tc>
                <a:extLst>
                  <a:ext uri="{0D108BD9-81ED-4DB2-BD59-A6C34878D82A}">
                    <a16:rowId xmlns:a16="http://schemas.microsoft.com/office/drawing/2014/main" xmlns="" val="10000"/>
                  </a:ext>
                </a:extLst>
              </a:tr>
              <a:tr h="398025">
                <a:tc vMerge="1">
                  <a:txBody>
                    <a:bodyPr/>
                    <a:lstStyle/>
                    <a:p>
                      <a:endParaRPr lang="ru-RU"/>
                    </a:p>
                  </a:txBody>
                  <a:tcPr/>
                </a:tc>
                <a:tc>
                  <a:txBody>
                    <a:bodyPr/>
                    <a:lstStyle/>
                    <a:p>
                      <a:pPr algn="ctr">
                        <a:lnSpc>
                          <a:spcPct val="115000"/>
                        </a:lnSpc>
                        <a:spcAft>
                          <a:spcPts val="0"/>
                        </a:spcAft>
                      </a:pPr>
                      <a:r>
                        <a:rPr lang="en-US" sz="2000" b="1" kern="1200" dirty="0">
                          <a:solidFill>
                            <a:schemeClr val="tx1"/>
                          </a:solidFill>
                          <a:latin typeface="Baskerville Old Face" charset="0"/>
                          <a:ea typeface="Baskerville Old Face" charset="0"/>
                          <a:cs typeface="Baskerville Old Face" charset="0"/>
                        </a:rPr>
                        <a:t>Task 1</a:t>
                      </a:r>
                      <a:endParaRPr lang="ru-RU" sz="2000" b="1" kern="1200" dirty="0">
                        <a:solidFill>
                          <a:schemeClr val="tx1"/>
                        </a:solidFill>
                        <a:latin typeface="Baskerville Old Face" charset="0"/>
                        <a:ea typeface="Baskerville Old Face" charset="0"/>
                        <a:cs typeface="Baskerville Old Face" charset="0"/>
                      </a:endParaRPr>
                    </a:p>
                  </a:txBody>
                  <a:tcPr marL="31729" marR="31729" marT="31724" marB="31724" anchor="ctr"/>
                </a:tc>
                <a:tc>
                  <a:txBody>
                    <a:bodyPr/>
                    <a:lstStyle/>
                    <a:p>
                      <a:pPr algn="ctr">
                        <a:lnSpc>
                          <a:spcPct val="115000"/>
                        </a:lnSpc>
                        <a:spcAft>
                          <a:spcPts val="0"/>
                        </a:spcAft>
                      </a:pPr>
                      <a:r>
                        <a:rPr lang="en-US" sz="2000" b="1" kern="1200">
                          <a:solidFill>
                            <a:schemeClr val="tx1"/>
                          </a:solidFill>
                          <a:latin typeface="Baskerville Old Face" charset="0"/>
                          <a:ea typeface="Baskerville Old Face" charset="0"/>
                          <a:cs typeface="Baskerville Old Face" charset="0"/>
                        </a:rPr>
                        <a:t>Task 2</a:t>
                      </a:r>
                      <a:endParaRPr lang="ru-RU" sz="2000" b="1" kern="1200">
                        <a:solidFill>
                          <a:schemeClr val="tx1"/>
                        </a:solidFill>
                        <a:latin typeface="Baskerville Old Face" charset="0"/>
                        <a:ea typeface="Baskerville Old Face" charset="0"/>
                        <a:cs typeface="Baskerville Old Face" charset="0"/>
                      </a:endParaRPr>
                    </a:p>
                  </a:txBody>
                  <a:tcPr marL="31729" marR="31729" marT="31724" marB="31724" anchor="ctr"/>
                </a:tc>
                <a:tc>
                  <a:txBody>
                    <a:bodyPr/>
                    <a:lstStyle/>
                    <a:p>
                      <a:pPr algn="ctr">
                        <a:lnSpc>
                          <a:spcPct val="115000"/>
                        </a:lnSpc>
                        <a:spcAft>
                          <a:spcPts val="0"/>
                        </a:spcAft>
                      </a:pPr>
                      <a:r>
                        <a:rPr lang="en-US" sz="2000" b="1" kern="1200">
                          <a:solidFill>
                            <a:schemeClr val="tx1"/>
                          </a:solidFill>
                          <a:latin typeface="Baskerville Old Face" charset="0"/>
                          <a:ea typeface="Baskerville Old Face" charset="0"/>
                          <a:cs typeface="Baskerville Old Face" charset="0"/>
                        </a:rPr>
                        <a:t>Task 1</a:t>
                      </a:r>
                      <a:endParaRPr lang="ru-RU" sz="2000" b="1" kern="1200">
                        <a:solidFill>
                          <a:schemeClr val="tx1"/>
                        </a:solidFill>
                        <a:latin typeface="Baskerville Old Face" charset="0"/>
                        <a:ea typeface="Baskerville Old Face" charset="0"/>
                        <a:cs typeface="Baskerville Old Face" charset="0"/>
                      </a:endParaRPr>
                    </a:p>
                  </a:txBody>
                  <a:tcPr marL="31729" marR="31729" marT="31724" marB="31724" anchor="ctr"/>
                </a:tc>
                <a:tc>
                  <a:txBody>
                    <a:bodyPr/>
                    <a:lstStyle/>
                    <a:p>
                      <a:pPr algn="ctr">
                        <a:lnSpc>
                          <a:spcPct val="115000"/>
                        </a:lnSpc>
                        <a:spcAft>
                          <a:spcPts val="0"/>
                        </a:spcAft>
                      </a:pPr>
                      <a:r>
                        <a:rPr lang="en-US" sz="2000" b="1" kern="1200">
                          <a:solidFill>
                            <a:schemeClr val="tx1"/>
                          </a:solidFill>
                          <a:latin typeface="Baskerville Old Face" charset="0"/>
                          <a:ea typeface="Baskerville Old Face" charset="0"/>
                          <a:cs typeface="Baskerville Old Face" charset="0"/>
                        </a:rPr>
                        <a:t>Task 2</a:t>
                      </a:r>
                      <a:endParaRPr lang="ru-RU" sz="2000" b="1" kern="1200">
                        <a:solidFill>
                          <a:schemeClr val="tx1"/>
                        </a:solidFill>
                        <a:latin typeface="Baskerville Old Face" charset="0"/>
                        <a:ea typeface="Baskerville Old Face" charset="0"/>
                        <a:cs typeface="Baskerville Old Face" charset="0"/>
                      </a:endParaRPr>
                    </a:p>
                  </a:txBody>
                  <a:tcPr marL="31729" marR="31729" marT="31724" marB="31724" anchor="ctr"/>
                </a:tc>
                <a:extLst>
                  <a:ext uri="{0D108BD9-81ED-4DB2-BD59-A6C34878D82A}">
                    <a16:rowId xmlns:a16="http://schemas.microsoft.com/office/drawing/2014/main" xmlns="" val="10001"/>
                  </a:ext>
                </a:extLst>
              </a:tr>
              <a:tr h="735045">
                <a:tc>
                  <a:txBody>
                    <a:bodyPr/>
                    <a:lstStyle/>
                    <a:p>
                      <a:pPr>
                        <a:lnSpc>
                          <a:spcPct val="115000"/>
                        </a:lnSpc>
                        <a:spcAft>
                          <a:spcPts val="0"/>
                        </a:spcAft>
                      </a:pPr>
                      <a:r>
                        <a:rPr lang="en-US" sz="2000" b="1" kern="1200" dirty="0">
                          <a:solidFill>
                            <a:schemeClr val="tx1"/>
                          </a:solidFill>
                          <a:latin typeface="Baskerville Old Face" charset="0"/>
                          <a:ea typeface="Baskerville Old Face" charset="0"/>
                          <a:cs typeface="Baskerville Old Face" charset="0"/>
                        </a:rPr>
                        <a:t>1) Average</a:t>
                      </a:r>
                      <a:r>
                        <a:rPr lang="en-US" sz="2000" b="1" kern="1200" baseline="0" dirty="0">
                          <a:solidFill>
                            <a:schemeClr val="tx1"/>
                          </a:solidFill>
                          <a:latin typeface="Baskerville Old Face" charset="0"/>
                          <a:ea typeface="Baskerville Old Face" charset="0"/>
                          <a:cs typeface="Baskerville Old Face" charset="0"/>
                        </a:rPr>
                        <a:t> n</a:t>
                      </a:r>
                      <a:r>
                        <a:rPr lang="en-US" sz="2000" b="1" kern="1200" dirty="0">
                          <a:solidFill>
                            <a:schemeClr val="tx1"/>
                          </a:solidFill>
                          <a:latin typeface="Baskerville Old Face" charset="0"/>
                          <a:ea typeface="Baskerville Old Face" charset="0"/>
                          <a:cs typeface="Baskerville Old Face" charset="0"/>
                        </a:rPr>
                        <a:t>umber of words in the essay </a:t>
                      </a:r>
                      <a:endParaRPr lang="ru-RU" sz="2000" b="1" kern="1200" dirty="0">
                        <a:solidFill>
                          <a:schemeClr val="tx1"/>
                        </a:solidFill>
                        <a:latin typeface="Baskerville Old Face" charset="0"/>
                        <a:ea typeface="Baskerville Old Face" charset="0"/>
                        <a:cs typeface="Baskerville Old Face" charset="0"/>
                      </a:endParaRPr>
                    </a:p>
                  </a:txBody>
                  <a:tcPr marL="31729" marR="31729" marT="31724" marB="31724" anchor="ctr"/>
                </a:tc>
                <a:tc>
                  <a:txBody>
                    <a:bodyPr/>
                    <a:lstStyle/>
                    <a:p>
                      <a:pPr algn="ctr">
                        <a:lnSpc>
                          <a:spcPct val="115000"/>
                        </a:lnSpc>
                        <a:spcAft>
                          <a:spcPts val="0"/>
                        </a:spcAft>
                      </a:pPr>
                      <a:r>
                        <a:rPr lang="en-US" sz="2000" b="1" kern="1200" dirty="0">
                          <a:solidFill>
                            <a:schemeClr val="tx1"/>
                          </a:solidFill>
                          <a:latin typeface="Baskerville Old Face" charset="0"/>
                          <a:ea typeface="Baskerville Old Face" charset="0"/>
                          <a:cs typeface="Baskerville Old Face" charset="0"/>
                        </a:rPr>
                        <a:t>203</a:t>
                      </a:r>
                      <a:endParaRPr lang="ru-RU" sz="2000" b="1" kern="1200" dirty="0">
                        <a:solidFill>
                          <a:schemeClr val="tx1"/>
                        </a:solidFill>
                        <a:latin typeface="Baskerville Old Face" charset="0"/>
                        <a:ea typeface="Baskerville Old Face" charset="0"/>
                        <a:cs typeface="Baskerville Old Face" charset="0"/>
                      </a:endParaRPr>
                    </a:p>
                  </a:txBody>
                  <a:tcPr marL="31729" marR="31729" marT="31724" marB="31724" anchor="ctr"/>
                </a:tc>
                <a:tc>
                  <a:txBody>
                    <a:bodyPr/>
                    <a:lstStyle/>
                    <a:p>
                      <a:pPr algn="ctr">
                        <a:lnSpc>
                          <a:spcPct val="115000"/>
                        </a:lnSpc>
                        <a:spcAft>
                          <a:spcPts val="0"/>
                        </a:spcAft>
                      </a:pPr>
                      <a:r>
                        <a:rPr lang="en-US" sz="2000" b="1" kern="1200">
                          <a:solidFill>
                            <a:schemeClr val="tx1"/>
                          </a:solidFill>
                          <a:latin typeface="Baskerville Old Face" charset="0"/>
                          <a:ea typeface="Baskerville Old Face" charset="0"/>
                          <a:cs typeface="Baskerville Old Face" charset="0"/>
                        </a:rPr>
                        <a:t>292</a:t>
                      </a:r>
                      <a:endParaRPr lang="ru-RU" sz="2000" b="1" kern="1200">
                        <a:solidFill>
                          <a:schemeClr val="tx1"/>
                        </a:solidFill>
                        <a:latin typeface="Baskerville Old Face" charset="0"/>
                        <a:ea typeface="Baskerville Old Face" charset="0"/>
                        <a:cs typeface="Baskerville Old Face" charset="0"/>
                      </a:endParaRPr>
                    </a:p>
                  </a:txBody>
                  <a:tcPr marL="31729" marR="31729" marT="31724" marB="31724" anchor="ctr"/>
                </a:tc>
                <a:tc>
                  <a:txBody>
                    <a:bodyPr/>
                    <a:lstStyle/>
                    <a:p>
                      <a:pPr algn="ctr">
                        <a:lnSpc>
                          <a:spcPct val="115000"/>
                        </a:lnSpc>
                        <a:spcAft>
                          <a:spcPts val="0"/>
                        </a:spcAft>
                      </a:pPr>
                      <a:r>
                        <a:rPr lang="en-US" sz="2000" b="1" kern="1200" dirty="0">
                          <a:solidFill>
                            <a:schemeClr val="tx1"/>
                          </a:solidFill>
                          <a:latin typeface="Baskerville Old Face" charset="0"/>
                          <a:ea typeface="Baskerville Old Face" charset="0"/>
                          <a:cs typeface="Baskerville Old Face" charset="0"/>
                        </a:rPr>
                        <a:t>174</a:t>
                      </a:r>
                      <a:endParaRPr lang="ru-RU" sz="2000" b="1" kern="1200" dirty="0">
                        <a:solidFill>
                          <a:schemeClr val="tx1"/>
                        </a:solidFill>
                        <a:latin typeface="Baskerville Old Face" charset="0"/>
                        <a:ea typeface="Baskerville Old Face" charset="0"/>
                        <a:cs typeface="Baskerville Old Face" charset="0"/>
                      </a:endParaRPr>
                    </a:p>
                  </a:txBody>
                  <a:tcPr marL="31729" marR="31729" marT="31724" marB="31724" anchor="ctr"/>
                </a:tc>
                <a:tc>
                  <a:txBody>
                    <a:bodyPr/>
                    <a:lstStyle/>
                    <a:p>
                      <a:pPr algn="ctr">
                        <a:lnSpc>
                          <a:spcPct val="115000"/>
                        </a:lnSpc>
                        <a:spcAft>
                          <a:spcPts val="0"/>
                        </a:spcAft>
                      </a:pPr>
                      <a:r>
                        <a:rPr lang="en-US" sz="2000" b="1" kern="1200" dirty="0">
                          <a:solidFill>
                            <a:schemeClr val="tx1"/>
                          </a:solidFill>
                          <a:latin typeface="Baskerville Old Face" charset="0"/>
                          <a:ea typeface="Baskerville Old Face" charset="0"/>
                          <a:cs typeface="Baskerville Old Face" charset="0"/>
                        </a:rPr>
                        <a:t>161</a:t>
                      </a:r>
                      <a:endParaRPr lang="ru-RU" sz="2000" b="1" kern="1200" dirty="0">
                        <a:solidFill>
                          <a:schemeClr val="tx1"/>
                        </a:solidFill>
                        <a:latin typeface="Baskerville Old Face" charset="0"/>
                        <a:ea typeface="Baskerville Old Face" charset="0"/>
                        <a:cs typeface="Baskerville Old Face" charset="0"/>
                      </a:endParaRPr>
                    </a:p>
                  </a:txBody>
                  <a:tcPr marL="31729" marR="31729" marT="31724" marB="31724" anchor="ctr"/>
                </a:tc>
                <a:extLst>
                  <a:ext uri="{0D108BD9-81ED-4DB2-BD59-A6C34878D82A}">
                    <a16:rowId xmlns:a16="http://schemas.microsoft.com/office/drawing/2014/main" xmlns="" val="10002"/>
                  </a:ext>
                </a:extLst>
              </a:tr>
              <a:tr h="735045">
                <a:tc>
                  <a:txBody>
                    <a:bodyPr/>
                    <a:lstStyle/>
                    <a:p>
                      <a:pPr>
                        <a:lnSpc>
                          <a:spcPct val="115000"/>
                        </a:lnSpc>
                        <a:spcAft>
                          <a:spcPts val="0"/>
                        </a:spcAft>
                      </a:pPr>
                      <a:r>
                        <a:rPr lang="en-US" sz="2000" b="1" kern="1200" dirty="0">
                          <a:solidFill>
                            <a:schemeClr val="tx1"/>
                          </a:solidFill>
                          <a:latin typeface="Baskerville Old Face" charset="0"/>
                          <a:ea typeface="Baskerville Old Face" charset="0"/>
                          <a:cs typeface="Baskerville Old Face" charset="0"/>
                        </a:rPr>
                        <a:t>2) Average length of a sentence in the essay (N words)</a:t>
                      </a:r>
                      <a:endParaRPr lang="ru-RU" sz="2000" b="1" kern="1200" dirty="0">
                        <a:solidFill>
                          <a:schemeClr val="tx1"/>
                        </a:solidFill>
                        <a:latin typeface="Baskerville Old Face" charset="0"/>
                        <a:ea typeface="Baskerville Old Face" charset="0"/>
                        <a:cs typeface="Baskerville Old Face" charset="0"/>
                      </a:endParaRPr>
                    </a:p>
                  </a:txBody>
                  <a:tcPr marL="31729" marR="31729" marT="31724" marB="31724" anchor="ctr"/>
                </a:tc>
                <a:tc>
                  <a:txBody>
                    <a:bodyPr/>
                    <a:lstStyle/>
                    <a:p>
                      <a:pPr algn="ctr">
                        <a:lnSpc>
                          <a:spcPct val="115000"/>
                        </a:lnSpc>
                        <a:spcAft>
                          <a:spcPts val="0"/>
                        </a:spcAft>
                      </a:pPr>
                      <a:r>
                        <a:rPr lang="en-US" sz="2000" b="1" kern="1200" dirty="0">
                          <a:solidFill>
                            <a:schemeClr val="tx1"/>
                          </a:solidFill>
                          <a:latin typeface="Baskerville Old Face" charset="0"/>
                          <a:ea typeface="Baskerville Old Face" charset="0"/>
                          <a:cs typeface="Baskerville Old Face" charset="0"/>
                        </a:rPr>
                        <a:t>21</a:t>
                      </a:r>
                      <a:endParaRPr lang="ru-RU" sz="2000" b="1" kern="1200" dirty="0">
                        <a:solidFill>
                          <a:schemeClr val="tx1"/>
                        </a:solidFill>
                        <a:latin typeface="Baskerville Old Face" charset="0"/>
                        <a:ea typeface="Baskerville Old Face" charset="0"/>
                        <a:cs typeface="Baskerville Old Face" charset="0"/>
                      </a:endParaRPr>
                    </a:p>
                  </a:txBody>
                  <a:tcPr marL="31729" marR="31729" marT="31724" marB="31724" anchor="ctr"/>
                </a:tc>
                <a:tc>
                  <a:txBody>
                    <a:bodyPr/>
                    <a:lstStyle/>
                    <a:p>
                      <a:pPr algn="ctr">
                        <a:lnSpc>
                          <a:spcPct val="115000"/>
                        </a:lnSpc>
                        <a:spcAft>
                          <a:spcPts val="0"/>
                        </a:spcAft>
                      </a:pPr>
                      <a:r>
                        <a:rPr lang="en-US" sz="2000" b="1" kern="1200" dirty="0">
                          <a:solidFill>
                            <a:schemeClr val="tx1"/>
                          </a:solidFill>
                          <a:latin typeface="Baskerville Old Face" charset="0"/>
                          <a:ea typeface="Baskerville Old Face" charset="0"/>
                          <a:cs typeface="Baskerville Old Face" charset="0"/>
                        </a:rPr>
                        <a:t>20</a:t>
                      </a:r>
                      <a:endParaRPr lang="ru-RU" sz="2000" b="1" kern="1200" dirty="0">
                        <a:solidFill>
                          <a:schemeClr val="tx1"/>
                        </a:solidFill>
                        <a:latin typeface="Baskerville Old Face" charset="0"/>
                        <a:ea typeface="Baskerville Old Face" charset="0"/>
                        <a:cs typeface="Baskerville Old Face" charset="0"/>
                      </a:endParaRPr>
                    </a:p>
                  </a:txBody>
                  <a:tcPr marL="31729" marR="31729" marT="31724" marB="31724" anchor="ctr"/>
                </a:tc>
                <a:tc>
                  <a:txBody>
                    <a:bodyPr/>
                    <a:lstStyle/>
                    <a:p>
                      <a:pPr algn="ctr">
                        <a:lnSpc>
                          <a:spcPct val="115000"/>
                        </a:lnSpc>
                        <a:spcAft>
                          <a:spcPts val="0"/>
                        </a:spcAft>
                      </a:pPr>
                      <a:r>
                        <a:rPr lang="en-US" sz="2000" b="1" kern="1200" dirty="0">
                          <a:solidFill>
                            <a:schemeClr val="tx1"/>
                          </a:solidFill>
                          <a:latin typeface="Baskerville Old Face" charset="0"/>
                          <a:ea typeface="Baskerville Old Face" charset="0"/>
                          <a:cs typeface="Baskerville Old Face" charset="0"/>
                        </a:rPr>
                        <a:t>17</a:t>
                      </a:r>
                      <a:endParaRPr lang="ru-RU" sz="2000" b="1" kern="1200" dirty="0">
                        <a:solidFill>
                          <a:schemeClr val="tx1"/>
                        </a:solidFill>
                        <a:latin typeface="Baskerville Old Face" charset="0"/>
                        <a:ea typeface="Baskerville Old Face" charset="0"/>
                        <a:cs typeface="Baskerville Old Face" charset="0"/>
                      </a:endParaRPr>
                    </a:p>
                  </a:txBody>
                  <a:tcPr marL="31729" marR="31729" marT="31724" marB="31724" anchor="ctr"/>
                </a:tc>
                <a:tc>
                  <a:txBody>
                    <a:bodyPr/>
                    <a:lstStyle/>
                    <a:p>
                      <a:pPr algn="ctr">
                        <a:lnSpc>
                          <a:spcPct val="115000"/>
                        </a:lnSpc>
                        <a:spcAft>
                          <a:spcPts val="0"/>
                        </a:spcAft>
                      </a:pPr>
                      <a:r>
                        <a:rPr lang="en-US" sz="2000" b="1" kern="1200" dirty="0">
                          <a:solidFill>
                            <a:schemeClr val="tx1"/>
                          </a:solidFill>
                          <a:latin typeface="Baskerville Old Face" charset="0"/>
                          <a:ea typeface="Baskerville Old Face" charset="0"/>
                          <a:cs typeface="Baskerville Old Face" charset="0"/>
                        </a:rPr>
                        <a:t>16</a:t>
                      </a:r>
                      <a:endParaRPr lang="ru-RU" sz="2000" b="1" kern="1200" dirty="0">
                        <a:solidFill>
                          <a:schemeClr val="tx1"/>
                        </a:solidFill>
                        <a:latin typeface="Baskerville Old Face" charset="0"/>
                        <a:ea typeface="Baskerville Old Face" charset="0"/>
                        <a:cs typeface="Baskerville Old Face" charset="0"/>
                      </a:endParaRPr>
                    </a:p>
                  </a:txBody>
                  <a:tcPr marL="31729" marR="31729" marT="31724" marB="31724" anchor="ctr"/>
                </a:tc>
                <a:extLst>
                  <a:ext uri="{0D108BD9-81ED-4DB2-BD59-A6C34878D82A}">
                    <a16:rowId xmlns:a16="http://schemas.microsoft.com/office/drawing/2014/main" xmlns="" val="10003"/>
                  </a:ext>
                </a:extLst>
              </a:tr>
              <a:tr h="735045">
                <a:tc>
                  <a:txBody>
                    <a:bodyPr/>
                    <a:lstStyle/>
                    <a:p>
                      <a:pPr>
                        <a:lnSpc>
                          <a:spcPct val="115000"/>
                        </a:lnSpc>
                        <a:spcAft>
                          <a:spcPts val="0"/>
                        </a:spcAft>
                      </a:pPr>
                      <a:r>
                        <a:rPr lang="en-US" sz="2000" b="1" kern="1200" dirty="0">
                          <a:solidFill>
                            <a:schemeClr val="tx1"/>
                          </a:solidFill>
                          <a:latin typeface="Baskerville Old Face" charset="0"/>
                          <a:ea typeface="Baskerville Old Face" charset="0"/>
                          <a:cs typeface="Baskerville Old Face" charset="0"/>
                        </a:rPr>
                        <a:t>3) Length of the longest sentence in the essay</a:t>
                      </a:r>
                      <a:endParaRPr lang="ru-RU" sz="2000" b="1" kern="1200" dirty="0">
                        <a:solidFill>
                          <a:schemeClr val="tx1"/>
                        </a:solidFill>
                        <a:latin typeface="Baskerville Old Face" charset="0"/>
                        <a:ea typeface="Baskerville Old Face" charset="0"/>
                        <a:cs typeface="Baskerville Old Face" charset="0"/>
                      </a:endParaRPr>
                    </a:p>
                  </a:txBody>
                  <a:tcPr marL="31729" marR="31729" marT="31724" marB="31724" anchor="ctr"/>
                </a:tc>
                <a:tc>
                  <a:txBody>
                    <a:bodyPr/>
                    <a:lstStyle/>
                    <a:p>
                      <a:pPr algn="ctr">
                        <a:lnSpc>
                          <a:spcPct val="115000"/>
                        </a:lnSpc>
                        <a:spcAft>
                          <a:spcPts val="0"/>
                        </a:spcAft>
                      </a:pPr>
                      <a:r>
                        <a:rPr lang="en-US" sz="2000" b="1" kern="1200" dirty="0">
                          <a:solidFill>
                            <a:schemeClr val="tx1"/>
                          </a:solidFill>
                          <a:latin typeface="Baskerville Old Face" charset="0"/>
                          <a:ea typeface="Baskerville Old Face" charset="0"/>
                          <a:cs typeface="Baskerville Old Face" charset="0"/>
                        </a:rPr>
                        <a:t>37</a:t>
                      </a:r>
                      <a:endParaRPr lang="ru-RU" sz="2000" b="1" kern="1200" dirty="0">
                        <a:solidFill>
                          <a:schemeClr val="tx1"/>
                        </a:solidFill>
                        <a:latin typeface="Baskerville Old Face" charset="0"/>
                        <a:ea typeface="Baskerville Old Face" charset="0"/>
                        <a:cs typeface="Baskerville Old Face" charset="0"/>
                      </a:endParaRPr>
                    </a:p>
                  </a:txBody>
                  <a:tcPr marL="31729" marR="31729" marT="31724" marB="31724" anchor="ctr"/>
                </a:tc>
                <a:tc>
                  <a:txBody>
                    <a:bodyPr/>
                    <a:lstStyle/>
                    <a:p>
                      <a:pPr algn="ctr">
                        <a:lnSpc>
                          <a:spcPct val="115000"/>
                        </a:lnSpc>
                        <a:spcAft>
                          <a:spcPts val="0"/>
                        </a:spcAft>
                      </a:pPr>
                      <a:r>
                        <a:rPr lang="en-US" sz="2000" b="1" kern="1200" dirty="0">
                          <a:solidFill>
                            <a:schemeClr val="tx1"/>
                          </a:solidFill>
                          <a:latin typeface="Baskerville Old Face" charset="0"/>
                          <a:ea typeface="Baskerville Old Face" charset="0"/>
                          <a:cs typeface="Baskerville Old Face" charset="0"/>
                        </a:rPr>
                        <a:t>39</a:t>
                      </a:r>
                      <a:endParaRPr lang="ru-RU" sz="2000" b="1" kern="1200" dirty="0">
                        <a:solidFill>
                          <a:schemeClr val="tx1"/>
                        </a:solidFill>
                        <a:latin typeface="Baskerville Old Face" charset="0"/>
                        <a:ea typeface="Baskerville Old Face" charset="0"/>
                        <a:cs typeface="Baskerville Old Face" charset="0"/>
                      </a:endParaRPr>
                    </a:p>
                  </a:txBody>
                  <a:tcPr marL="31729" marR="31729" marT="31724" marB="31724" anchor="ctr"/>
                </a:tc>
                <a:tc>
                  <a:txBody>
                    <a:bodyPr/>
                    <a:lstStyle/>
                    <a:p>
                      <a:pPr algn="ctr">
                        <a:lnSpc>
                          <a:spcPct val="115000"/>
                        </a:lnSpc>
                        <a:spcAft>
                          <a:spcPts val="0"/>
                        </a:spcAft>
                      </a:pPr>
                      <a:r>
                        <a:rPr lang="en-US" sz="2000" b="1" kern="1200" dirty="0">
                          <a:solidFill>
                            <a:schemeClr val="tx1"/>
                          </a:solidFill>
                          <a:latin typeface="Baskerville Old Face" charset="0"/>
                          <a:ea typeface="Baskerville Old Face" charset="0"/>
                          <a:cs typeface="Baskerville Old Face" charset="0"/>
                        </a:rPr>
                        <a:t>33</a:t>
                      </a:r>
                      <a:endParaRPr lang="ru-RU" sz="2000" b="1" kern="1200" dirty="0">
                        <a:solidFill>
                          <a:schemeClr val="tx1"/>
                        </a:solidFill>
                        <a:latin typeface="Baskerville Old Face" charset="0"/>
                        <a:ea typeface="Baskerville Old Face" charset="0"/>
                        <a:cs typeface="Baskerville Old Face" charset="0"/>
                      </a:endParaRPr>
                    </a:p>
                  </a:txBody>
                  <a:tcPr marL="31729" marR="31729" marT="31724" marB="31724" anchor="ctr"/>
                </a:tc>
                <a:tc>
                  <a:txBody>
                    <a:bodyPr/>
                    <a:lstStyle/>
                    <a:p>
                      <a:pPr algn="ctr">
                        <a:lnSpc>
                          <a:spcPct val="115000"/>
                        </a:lnSpc>
                        <a:spcAft>
                          <a:spcPts val="0"/>
                        </a:spcAft>
                      </a:pPr>
                      <a:r>
                        <a:rPr lang="en-US" sz="2000" b="1" kern="1200" dirty="0">
                          <a:solidFill>
                            <a:schemeClr val="tx1"/>
                          </a:solidFill>
                          <a:latin typeface="Baskerville Old Face" charset="0"/>
                          <a:ea typeface="Baskerville Old Face" charset="0"/>
                          <a:cs typeface="Baskerville Old Face" charset="0"/>
                        </a:rPr>
                        <a:t>30</a:t>
                      </a:r>
                      <a:endParaRPr lang="ru-RU" sz="2000" b="1" kern="1200" dirty="0">
                        <a:solidFill>
                          <a:schemeClr val="tx1"/>
                        </a:solidFill>
                        <a:latin typeface="Baskerville Old Face" charset="0"/>
                        <a:ea typeface="Baskerville Old Face" charset="0"/>
                        <a:cs typeface="Baskerville Old Face" charset="0"/>
                      </a:endParaRPr>
                    </a:p>
                  </a:txBody>
                  <a:tcPr marL="31729" marR="31729" marT="31724" marB="31724" anchor="ctr"/>
                </a:tc>
                <a:extLst>
                  <a:ext uri="{0D108BD9-81ED-4DB2-BD59-A6C34878D82A}">
                    <a16:rowId xmlns:a16="http://schemas.microsoft.com/office/drawing/2014/main" xmlns="" val="10004"/>
                  </a:ext>
                </a:extLst>
              </a:tr>
              <a:tr h="1072065">
                <a:tc>
                  <a:txBody>
                    <a:bodyPr/>
                    <a:lstStyle/>
                    <a:p>
                      <a:pPr>
                        <a:lnSpc>
                          <a:spcPct val="115000"/>
                        </a:lnSpc>
                        <a:spcAft>
                          <a:spcPts val="0"/>
                        </a:spcAft>
                      </a:pPr>
                      <a:r>
                        <a:rPr lang="en-US" sz="2000" b="1" kern="1200" dirty="0">
                          <a:solidFill>
                            <a:schemeClr val="tx1"/>
                          </a:solidFill>
                          <a:latin typeface="Baskerville Old Face" charset="0"/>
                          <a:ea typeface="Baskerville Old Face" charset="0"/>
                          <a:cs typeface="Baskerville Old Face" charset="0"/>
                        </a:rPr>
                        <a:t>4) Number of academic words in the essay (with/without repetitions)</a:t>
                      </a:r>
                      <a:endParaRPr lang="ru-RU" sz="2000" b="1" kern="1200" dirty="0">
                        <a:solidFill>
                          <a:schemeClr val="tx1"/>
                        </a:solidFill>
                        <a:latin typeface="Baskerville Old Face" charset="0"/>
                        <a:ea typeface="Baskerville Old Face" charset="0"/>
                        <a:cs typeface="Baskerville Old Face" charset="0"/>
                      </a:endParaRPr>
                    </a:p>
                  </a:txBody>
                  <a:tcPr marL="31729" marR="31729" marT="31724" marB="31724" anchor="ctr"/>
                </a:tc>
                <a:tc>
                  <a:txBody>
                    <a:bodyPr/>
                    <a:lstStyle/>
                    <a:p>
                      <a:pPr algn="ctr">
                        <a:lnSpc>
                          <a:spcPct val="115000"/>
                        </a:lnSpc>
                        <a:spcAft>
                          <a:spcPts val="0"/>
                        </a:spcAft>
                      </a:pPr>
                      <a:r>
                        <a:rPr lang="en-US" sz="2000" b="1" kern="1200">
                          <a:solidFill>
                            <a:schemeClr val="tx1"/>
                          </a:solidFill>
                          <a:latin typeface="Baskerville Old Face" charset="0"/>
                          <a:ea typeface="Baskerville Old Face" charset="0"/>
                          <a:cs typeface="Baskerville Old Face" charset="0"/>
                        </a:rPr>
                        <a:t>41/28</a:t>
                      </a:r>
                      <a:endParaRPr lang="ru-RU" sz="2000" b="1" kern="1200">
                        <a:solidFill>
                          <a:schemeClr val="tx1"/>
                        </a:solidFill>
                        <a:latin typeface="Baskerville Old Face" charset="0"/>
                        <a:ea typeface="Baskerville Old Face" charset="0"/>
                        <a:cs typeface="Baskerville Old Face" charset="0"/>
                      </a:endParaRPr>
                    </a:p>
                  </a:txBody>
                  <a:tcPr marL="31729" marR="31729" marT="31724" marB="31724" anchor="ctr"/>
                </a:tc>
                <a:tc>
                  <a:txBody>
                    <a:bodyPr/>
                    <a:lstStyle/>
                    <a:p>
                      <a:pPr algn="ctr">
                        <a:lnSpc>
                          <a:spcPct val="115000"/>
                        </a:lnSpc>
                        <a:spcAft>
                          <a:spcPts val="0"/>
                        </a:spcAft>
                      </a:pPr>
                      <a:r>
                        <a:rPr lang="en-US" sz="2000" b="1" kern="1200">
                          <a:solidFill>
                            <a:schemeClr val="tx1"/>
                          </a:solidFill>
                          <a:latin typeface="Baskerville Old Face" charset="0"/>
                          <a:ea typeface="Baskerville Old Face" charset="0"/>
                          <a:cs typeface="Baskerville Old Face" charset="0"/>
                        </a:rPr>
                        <a:t>69/51</a:t>
                      </a:r>
                      <a:endParaRPr lang="ru-RU" sz="2000" b="1" kern="1200">
                        <a:solidFill>
                          <a:schemeClr val="tx1"/>
                        </a:solidFill>
                        <a:latin typeface="Baskerville Old Face" charset="0"/>
                        <a:ea typeface="Baskerville Old Face" charset="0"/>
                        <a:cs typeface="Baskerville Old Face" charset="0"/>
                      </a:endParaRPr>
                    </a:p>
                  </a:txBody>
                  <a:tcPr marL="31729" marR="31729" marT="31724" marB="31724" anchor="ctr"/>
                </a:tc>
                <a:tc>
                  <a:txBody>
                    <a:bodyPr/>
                    <a:lstStyle/>
                    <a:p>
                      <a:pPr algn="ctr">
                        <a:lnSpc>
                          <a:spcPct val="115000"/>
                        </a:lnSpc>
                        <a:spcAft>
                          <a:spcPts val="0"/>
                        </a:spcAft>
                      </a:pPr>
                      <a:r>
                        <a:rPr lang="en-US" sz="2000" b="1" kern="1200" dirty="0">
                          <a:solidFill>
                            <a:schemeClr val="tx1"/>
                          </a:solidFill>
                          <a:latin typeface="Baskerville Old Face" charset="0"/>
                          <a:ea typeface="Baskerville Old Face" charset="0"/>
                          <a:cs typeface="Baskerville Old Face" charset="0"/>
                        </a:rPr>
                        <a:t>33 /18</a:t>
                      </a:r>
                      <a:endParaRPr lang="ru-RU" sz="2800" b="1" kern="1200" baseline="30000" dirty="0">
                        <a:solidFill>
                          <a:schemeClr val="tx1"/>
                        </a:solidFill>
                        <a:latin typeface="Baskerville Old Face" charset="0"/>
                        <a:ea typeface="Baskerville Old Face" charset="0"/>
                        <a:cs typeface="Baskerville Old Face" charset="0"/>
                      </a:endParaRPr>
                    </a:p>
                  </a:txBody>
                  <a:tcPr marL="31729" marR="31729" marT="31724" marB="31724" anchor="ctr"/>
                </a:tc>
                <a:tc>
                  <a:txBody>
                    <a:bodyPr/>
                    <a:lstStyle/>
                    <a:p>
                      <a:pPr algn="ctr">
                        <a:lnSpc>
                          <a:spcPct val="115000"/>
                        </a:lnSpc>
                        <a:spcAft>
                          <a:spcPts val="0"/>
                        </a:spcAft>
                      </a:pPr>
                      <a:r>
                        <a:rPr lang="en-US" sz="2000" b="1" kern="1200" dirty="0">
                          <a:solidFill>
                            <a:schemeClr val="tx1"/>
                          </a:solidFill>
                          <a:latin typeface="Baskerville Old Face" charset="0"/>
                          <a:ea typeface="Baskerville Old Face" charset="0"/>
                          <a:cs typeface="Baskerville Old Face" charset="0"/>
                        </a:rPr>
                        <a:t>42/29</a:t>
                      </a:r>
                      <a:endParaRPr lang="ru-RU" sz="2000" b="1" kern="1200" dirty="0">
                        <a:solidFill>
                          <a:schemeClr val="tx1"/>
                        </a:solidFill>
                        <a:latin typeface="Baskerville Old Face" charset="0"/>
                        <a:ea typeface="Baskerville Old Face" charset="0"/>
                        <a:cs typeface="Baskerville Old Face" charset="0"/>
                      </a:endParaRPr>
                    </a:p>
                  </a:txBody>
                  <a:tcPr marL="31729" marR="31729" marT="31724" marB="31724" anchor="ctr"/>
                </a:tc>
                <a:extLst>
                  <a:ext uri="{0D108BD9-81ED-4DB2-BD59-A6C34878D82A}">
                    <a16:rowId xmlns:a16="http://schemas.microsoft.com/office/drawing/2014/main" xmlns="" val="10005"/>
                  </a:ext>
                </a:extLst>
              </a:tr>
              <a:tr h="735045">
                <a:tc>
                  <a:txBody>
                    <a:bodyPr/>
                    <a:lstStyle/>
                    <a:p>
                      <a:pPr>
                        <a:lnSpc>
                          <a:spcPct val="115000"/>
                        </a:lnSpc>
                        <a:spcAft>
                          <a:spcPts val="0"/>
                        </a:spcAft>
                      </a:pPr>
                      <a:r>
                        <a:rPr lang="en-US" sz="2000" b="1" kern="1200">
                          <a:solidFill>
                            <a:schemeClr val="tx1"/>
                          </a:solidFill>
                          <a:latin typeface="Baskerville Old Face" charset="0"/>
                          <a:ea typeface="Baskerville Old Face" charset="0"/>
                          <a:cs typeface="Baskerville Old Face" charset="0"/>
                        </a:rPr>
                        <a:t>5) Number of linking words and expressions in the essay</a:t>
                      </a:r>
                      <a:endParaRPr lang="ru-RU" sz="2000" b="1" kern="1200">
                        <a:solidFill>
                          <a:schemeClr val="tx1"/>
                        </a:solidFill>
                        <a:latin typeface="Baskerville Old Face" charset="0"/>
                        <a:ea typeface="Baskerville Old Face" charset="0"/>
                        <a:cs typeface="Baskerville Old Face" charset="0"/>
                      </a:endParaRPr>
                    </a:p>
                  </a:txBody>
                  <a:tcPr marL="31729" marR="31729" marT="31724" marB="31724" anchor="ctr"/>
                </a:tc>
                <a:tc>
                  <a:txBody>
                    <a:bodyPr/>
                    <a:lstStyle/>
                    <a:p>
                      <a:pPr algn="ctr">
                        <a:lnSpc>
                          <a:spcPct val="115000"/>
                        </a:lnSpc>
                        <a:spcAft>
                          <a:spcPts val="0"/>
                        </a:spcAft>
                      </a:pPr>
                      <a:r>
                        <a:rPr lang="en-US" sz="2000" b="1" kern="1200">
                          <a:solidFill>
                            <a:schemeClr val="tx1"/>
                          </a:solidFill>
                          <a:latin typeface="Baskerville Old Face" charset="0"/>
                          <a:ea typeface="Baskerville Old Face" charset="0"/>
                          <a:cs typeface="Baskerville Old Face" charset="0"/>
                        </a:rPr>
                        <a:t>5</a:t>
                      </a:r>
                      <a:endParaRPr lang="ru-RU" sz="2000" b="1" kern="1200">
                        <a:solidFill>
                          <a:schemeClr val="tx1"/>
                        </a:solidFill>
                        <a:latin typeface="Baskerville Old Face" charset="0"/>
                        <a:ea typeface="Baskerville Old Face" charset="0"/>
                        <a:cs typeface="Baskerville Old Face" charset="0"/>
                      </a:endParaRPr>
                    </a:p>
                  </a:txBody>
                  <a:tcPr marL="31729" marR="31729" marT="31724" marB="31724" anchor="ctr"/>
                </a:tc>
                <a:tc>
                  <a:txBody>
                    <a:bodyPr/>
                    <a:lstStyle/>
                    <a:p>
                      <a:pPr algn="ctr">
                        <a:lnSpc>
                          <a:spcPct val="115000"/>
                        </a:lnSpc>
                        <a:spcAft>
                          <a:spcPts val="0"/>
                        </a:spcAft>
                      </a:pPr>
                      <a:r>
                        <a:rPr lang="en-US" sz="2000" b="1" kern="1200" dirty="0">
                          <a:solidFill>
                            <a:schemeClr val="tx1"/>
                          </a:solidFill>
                          <a:latin typeface="Baskerville Old Face" charset="0"/>
                          <a:ea typeface="Baskerville Old Face" charset="0"/>
                          <a:cs typeface="Baskerville Old Face" charset="0"/>
                        </a:rPr>
                        <a:t>7</a:t>
                      </a:r>
                      <a:endParaRPr lang="ru-RU" sz="2000" b="1" kern="1200" dirty="0">
                        <a:solidFill>
                          <a:schemeClr val="tx1"/>
                        </a:solidFill>
                        <a:latin typeface="Baskerville Old Face" charset="0"/>
                        <a:ea typeface="Baskerville Old Face" charset="0"/>
                        <a:cs typeface="Baskerville Old Face" charset="0"/>
                      </a:endParaRPr>
                    </a:p>
                  </a:txBody>
                  <a:tcPr marL="31729" marR="31729" marT="31724" marB="31724" anchor="ctr"/>
                </a:tc>
                <a:tc>
                  <a:txBody>
                    <a:bodyPr/>
                    <a:lstStyle/>
                    <a:p>
                      <a:pPr algn="ctr">
                        <a:lnSpc>
                          <a:spcPct val="115000"/>
                        </a:lnSpc>
                        <a:spcAft>
                          <a:spcPts val="0"/>
                        </a:spcAft>
                      </a:pPr>
                      <a:r>
                        <a:rPr lang="en-US" sz="2000" b="1" kern="1200" dirty="0">
                          <a:solidFill>
                            <a:schemeClr val="tx1"/>
                          </a:solidFill>
                          <a:latin typeface="Baskerville Old Face" charset="0"/>
                          <a:ea typeface="Baskerville Old Face" charset="0"/>
                          <a:cs typeface="Baskerville Old Face" charset="0"/>
                        </a:rPr>
                        <a:t>3</a:t>
                      </a:r>
                      <a:endParaRPr lang="ru-RU" sz="2800" b="1" kern="1200" baseline="30000" dirty="0">
                        <a:solidFill>
                          <a:schemeClr val="tx1"/>
                        </a:solidFill>
                        <a:latin typeface="Baskerville Old Face" charset="0"/>
                        <a:ea typeface="Baskerville Old Face" charset="0"/>
                        <a:cs typeface="Baskerville Old Face" charset="0"/>
                      </a:endParaRPr>
                    </a:p>
                  </a:txBody>
                  <a:tcPr marL="31729" marR="31729" marT="31724" marB="31724" anchor="ctr"/>
                </a:tc>
                <a:tc>
                  <a:txBody>
                    <a:bodyPr/>
                    <a:lstStyle/>
                    <a:p>
                      <a:pPr algn="ctr">
                        <a:lnSpc>
                          <a:spcPct val="115000"/>
                        </a:lnSpc>
                        <a:spcAft>
                          <a:spcPts val="0"/>
                        </a:spcAft>
                      </a:pPr>
                      <a:r>
                        <a:rPr lang="en-US" sz="2000" b="1" kern="1200" dirty="0">
                          <a:solidFill>
                            <a:schemeClr val="tx1"/>
                          </a:solidFill>
                          <a:latin typeface="Baskerville Old Face" charset="0"/>
                          <a:ea typeface="Baskerville Old Face" charset="0"/>
                          <a:cs typeface="Baskerville Old Face" charset="0"/>
                        </a:rPr>
                        <a:t>4</a:t>
                      </a:r>
                      <a:endParaRPr lang="ru-RU" sz="2800" b="1" kern="1200" baseline="30000" dirty="0">
                        <a:solidFill>
                          <a:schemeClr val="tx1"/>
                        </a:solidFill>
                        <a:latin typeface="Baskerville Old Face" charset="0"/>
                        <a:ea typeface="Baskerville Old Face" charset="0"/>
                        <a:cs typeface="Baskerville Old Face" charset="0"/>
                      </a:endParaRPr>
                    </a:p>
                  </a:txBody>
                  <a:tcPr marL="31729" marR="31729" marT="31724" marB="31724" anchor="ctr"/>
                </a:tc>
                <a:extLst>
                  <a:ext uri="{0D108BD9-81ED-4DB2-BD59-A6C34878D82A}">
                    <a16:rowId xmlns:a16="http://schemas.microsoft.com/office/drawing/2014/main" xmlns="" val="10006"/>
                  </a:ext>
                </a:extLst>
              </a:tr>
              <a:tr h="1300635">
                <a:tc>
                  <a:txBody>
                    <a:bodyPr/>
                    <a:lstStyle/>
                    <a:p>
                      <a:pPr>
                        <a:lnSpc>
                          <a:spcPct val="115000"/>
                        </a:lnSpc>
                        <a:spcAft>
                          <a:spcPts val="0"/>
                        </a:spcAft>
                      </a:pPr>
                      <a:r>
                        <a:rPr lang="en-US" sz="2000" b="1" kern="1200" dirty="0">
                          <a:solidFill>
                            <a:schemeClr val="tx1"/>
                          </a:solidFill>
                          <a:latin typeface="Baskerville Old Face" charset="0"/>
                          <a:ea typeface="Baskerville Old Face" charset="0"/>
                          <a:cs typeface="Baskerville Old Face" charset="0"/>
                        </a:rPr>
                        <a:t>6) Number of collocations from the Pearson ACL (with/without repetitions)</a:t>
                      </a:r>
                      <a:endParaRPr lang="ru-RU" sz="2000" b="1" kern="1200" dirty="0">
                        <a:solidFill>
                          <a:schemeClr val="tx1"/>
                        </a:solidFill>
                        <a:latin typeface="Baskerville Old Face" charset="0"/>
                        <a:ea typeface="Baskerville Old Face" charset="0"/>
                        <a:cs typeface="Baskerville Old Face" charset="0"/>
                      </a:endParaRPr>
                    </a:p>
                  </a:txBody>
                  <a:tcPr marL="31729" marR="31729" marT="31724" marB="31724" anchor="ctr"/>
                </a:tc>
                <a:tc>
                  <a:txBody>
                    <a:bodyPr/>
                    <a:lstStyle/>
                    <a:p>
                      <a:pPr algn="ctr">
                        <a:lnSpc>
                          <a:spcPct val="115000"/>
                        </a:lnSpc>
                        <a:spcAft>
                          <a:spcPts val="0"/>
                        </a:spcAft>
                      </a:pPr>
                      <a:r>
                        <a:rPr lang="en-US" sz="2000" b="1" kern="1200" dirty="0">
                          <a:solidFill>
                            <a:schemeClr val="tx1"/>
                          </a:solidFill>
                          <a:latin typeface="Baskerville Old Face" charset="0"/>
                          <a:ea typeface="Baskerville Old Face" charset="0"/>
                          <a:cs typeface="Baskerville Old Face" charset="0"/>
                        </a:rPr>
                        <a:t>0,8/0,8</a:t>
                      </a:r>
                      <a:endParaRPr lang="ru-RU" sz="2000" b="1" kern="1200" dirty="0">
                        <a:solidFill>
                          <a:schemeClr val="tx1"/>
                        </a:solidFill>
                        <a:latin typeface="Baskerville Old Face" charset="0"/>
                        <a:ea typeface="Baskerville Old Face" charset="0"/>
                        <a:cs typeface="Baskerville Old Face" charset="0"/>
                      </a:endParaRPr>
                    </a:p>
                  </a:txBody>
                  <a:tcPr marL="31729" marR="31729" marT="31724" marB="31724" anchor="ctr"/>
                </a:tc>
                <a:tc>
                  <a:txBody>
                    <a:bodyPr/>
                    <a:lstStyle/>
                    <a:p>
                      <a:pPr algn="ctr">
                        <a:lnSpc>
                          <a:spcPct val="115000"/>
                        </a:lnSpc>
                        <a:spcAft>
                          <a:spcPts val="0"/>
                        </a:spcAft>
                      </a:pPr>
                      <a:r>
                        <a:rPr lang="en-US" sz="2000" b="1" kern="1200" dirty="0">
                          <a:solidFill>
                            <a:schemeClr val="tx1"/>
                          </a:solidFill>
                          <a:latin typeface="Baskerville Old Face" charset="0"/>
                          <a:ea typeface="Baskerville Old Face" charset="0"/>
                          <a:cs typeface="Baskerville Old Face" charset="0"/>
                        </a:rPr>
                        <a:t>0,73/0,73</a:t>
                      </a:r>
                      <a:endParaRPr lang="ru-RU" sz="2000" b="1" kern="1200" dirty="0">
                        <a:solidFill>
                          <a:schemeClr val="tx1"/>
                        </a:solidFill>
                        <a:latin typeface="Baskerville Old Face" charset="0"/>
                        <a:ea typeface="Baskerville Old Face" charset="0"/>
                        <a:cs typeface="Baskerville Old Face" charset="0"/>
                      </a:endParaRPr>
                    </a:p>
                  </a:txBody>
                  <a:tcPr marL="31729" marR="31729" marT="31724" marB="31724" anchor="ctr"/>
                </a:tc>
                <a:tc>
                  <a:txBody>
                    <a:bodyPr/>
                    <a:lstStyle/>
                    <a:p>
                      <a:pPr algn="ctr">
                        <a:lnSpc>
                          <a:spcPct val="115000"/>
                        </a:lnSpc>
                        <a:spcAft>
                          <a:spcPts val="0"/>
                        </a:spcAft>
                      </a:pPr>
                      <a:r>
                        <a:rPr lang="en-US" sz="2000" b="1" kern="1200" dirty="0">
                          <a:solidFill>
                            <a:schemeClr val="tx1"/>
                          </a:solidFill>
                          <a:latin typeface="Baskerville Old Face" charset="0"/>
                          <a:ea typeface="Baskerville Old Face" charset="0"/>
                          <a:cs typeface="Baskerville Old Face" charset="0"/>
                        </a:rPr>
                        <a:t>0,38/0,35</a:t>
                      </a:r>
                      <a:endParaRPr lang="ru-RU" sz="2000" b="1" kern="1200" dirty="0">
                        <a:solidFill>
                          <a:schemeClr val="tx1"/>
                        </a:solidFill>
                        <a:latin typeface="Baskerville Old Face" charset="0"/>
                        <a:ea typeface="Baskerville Old Face" charset="0"/>
                        <a:cs typeface="Baskerville Old Face" charset="0"/>
                      </a:endParaRPr>
                    </a:p>
                  </a:txBody>
                  <a:tcPr marL="31729" marR="31729" marT="31724" marB="31724" anchor="ctr"/>
                </a:tc>
                <a:tc>
                  <a:txBody>
                    <a:bodyPr/>
                    <a:lstStyle/>
                    <a:p>
                      <a:pPr algn="ctr">
                        <a:lnSpc>
                          <a:spcPct val="115000"/>
                        </a:lnSpc>
                        <a:spcAft>
                          <a:spcPts val="0"/>
                        </a:spcAft>
                      </a:pPr>
                      <a:r>
                        <a:rPr lang="en-US" sz="2000" b="1" kern="1200" dirty="0">
                          <a:solidFill>
                            <a:schemeClr val="tx1"/>
                          </a:solidFill>
                          <a:latin typeface="Baskerville Old Face" charset="0"/>
                          <a:ea typeface="Baskerville Old Face" charset="0"/>
                          <a:cs typeface="Baskerville Old Face" charset="0"/>
                        </a:rPr>
                        <a:t>0,38/0,38</a:t>
                      </a:r>
                      <a:endParaRPr lang="ru-RU" sz="2000" b="1" kern="1200" dirty="0">
                        <a:solidFill>
                          <a:schemeClr val="tx1"/>
                        </a:solidFill>
                        <a:latin typeface="Baskerville Old Face" charset="0"/>
                        <a:ea typeface="Baskerville Old Face" charset="0"/>
                        <a:cs typeface="Baskerville Old Face" charset="0"/>
                      </a:endParaRPr>
                    </a:p>
                  </a:txBody>
                  <a:tcPr marL="31729" marR="31729" marT="31724" marB="31724" anchor="ctr"/>
                </a:tc>
                <a:extLst>
                  <a:ext uri="{0D108BD9-81ED-4DB2-BD59-A6C34878D82A}">
                    <a16:rowId xmlns:a16="http://schemas.microsoft.com/office/drawing/2014/main" xmlns="" val="10007"/>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0" y="0"/>
            <a:ext cx="12192000"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Lst>
              <a:defRPr>
                <a:solidFill>
                  <a:srgbClr val="000000"/>
                </a:solidFill>
                <a:latin typeface="Arial" panose="020B0604020202020204" pitchFamily="34" charset="0"/>
                <a:cs typeface="Arial Unicode M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Lst>
              <a:defRPr>
                <a:solidFill>
                  <a:srgbClr val="000000"/>
                </a:solidFill>
                <a:latin typeface="Arial" panose="020B0604020202020204" pitchFamily="34" charset="0"/>
                <a:cs typeface="Arial Unicode M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Lst>
              <a:defRPr>
                <a:solidFill>
                  <a:srgbClr val="000000"/>
                </a:solidFill>
                <a:latin typeface="Arial" panose="020B0604020202020204" pitchFamily="34" charset="0"/>
                <a:cs typeface="Arial Unicode M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Lst>
              <a:defRPr>
                <a:solidFill>
                  <a:srgbClr val="000000"/>
                </a:solidFill>
                <a:latin typeface="Arial" panose="020B0604020202020204" pitchFamily="34" charset="0"/>
                <a:cs typeface="Arial Unicode M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Lst>
              <a:defRPr>
                <a:solidFill>
                  <a:srgbClr val="000000"/>
                </a:solidFill>
                <a:latin typeface="Arial" panose="020B0604020202020204" pitchFamily="34" charset="0"/>
                <a:cs typeface="Arial Unicode MS" charset="0"/>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Lst>
              <a:defRPr>
                <a:solidFill>
                  <a:srgbClr val="000000"/>
                </a:solidFill>
                <a:latin typeface="Arial" panose="020B0604020202020204" pitchFamily="34" charset="0"/>
                <a:cs typeface="Arial Unicode MS" charset="0"/>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Lst>
              <a:defRPr>
                <a:solidFill>
                  <a:srgbClr val="000000"/>
                </a:solidFill>
                <a:latin typeface="Arial" panose="020B0604020202020204" pitchFamily="34" charset="0"/>
                <a:cs typeface="Arial Unicode MS" charset="0"/>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Lst>
              <a:defRPr>
                <a:solidFill>
                  <a:srgbClr val="000000"/>
                </a:solidFill>
                <a:latin typeface="Arial" panose="020B0604020202020204" pitchFamily="34" charset="0"/>
                <a:cs typeface="Arial Unicode MS" charset="0"/>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Lst>
              <a:defRPr>
                <a:solidFill>
                  <a:srgbClr val="000000"/>
                </a:solidFill>
                <a:latin typeface="Arial" panose="020B0604020202020204" pitchFamily="34" charset="0"/>
                <a:cs typeface="Arial Unicode MS" charset="0"/>
              </a:defRPr>
            </a:lvl9pPr>
          </a:lstStyle>
          <a:p>
            <a:pPr algn="ctr" hangingPunct="1">
              <a:lnSpc>
                <a:spcPct val="90000"/>
              </a:lnSpc>
            </a:pPr>
            <a:r>
              <a:rPr lang="en-US" altLang="en-US" sz="4400" b="1">
                <a:latin typeface="Baskerville Old Face" panose="02020602080505020303" pitchFamily="18" charset="0"/>
              </a:rPr>
              <a:t>Syntactic complexity</a:t>
            </a:r>
          </a:p>
        </p:txBody>
      </p:sp>
      <p:sp>
        <p:nvSpPr>
          <p:cNvPr id="5122" name="Rectangle 2"/>
          <p:cNvSpPr>
            <a:spLocks noChangeArrowheads="1"/>
          </p:cNvSpPr>
          <p:nvPr/>
        </p:nvSpPr>
        <p:spPr bwMode="auto">
          <a:xfrm>
            <a:off x="152400" y="1150938"/>
            <a:ext cx="12192000"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5123" name="Rectangle 3"/>
          <p:cNvSpPr>
            <a:spLocks noChangeArrowheads="1"/>
          </p:cNvSpPr>
          <p:nvPr/>
        </p:nvSpPr>
        <p:spPr bwMode="auto">
          <a:xfrm>
            <a:off x="627063" y="841375"/>
            <a:ext cx="9736137"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charset="0"/>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charset="0"/>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charset="0"/>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charset="0"/>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charset="0"/>
              </a:defRPr>
            </a:lvl9pPr>
          </a:lstStyle>
          <a:p>
            <a:pPr hangingPunct="1">
              <a:lnSpc>
                <a:spcPct val="90000"/>
              </a:lnSpc>
            </a:pPr>
            <a:r>
              <a:rPr lang="en-US" altLang="en-US" sz="3200" b="1">
                <a:latin typeface="Baskerville Old Face" panose="02020602080505020303" pitchFamily="18" charset="0"/>
              </a:rPr>
              <a:t>Parsed with UD-Pipe (Straka et al. 2015)</a:t>
            </a:r>
          </a:p>
        </p:txBody>
      </p:sp>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4563" y="1393825"/>
            <a:ext cx="8066087" cy="51244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320189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3475038" y="457200"/>
            <a:ext cx="5130800" cy="709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139248" rIns="90000" bIns="45000"/>
          <a:lstStyle>
            <a:lvl1pPr>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charset="0"/>
              </a:defRPr>
            </a:lvl1pPr>
            <a:lvl2pPr>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charset="0"/>
              </a:defRPr>
            </a:lvl2pPr>
            <a:lvl3pPr>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charset="0"/>
              </a:defRPr>
            </a:lvl3pPr>
            <a:lvl4pPr>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charset="0"/>
              </a:defRPr>
            </a:lvl4pPr>
            <a:lvl5pPr>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charset="0"/>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charset="0"/>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charset="0"/>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charset="0"/>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charset="0"/>
              </a:defRPr>
            </a:lvl9pPr>
          </a:lstStyle>
          <a:p>
            <a:pPr algn="ctr" hangingPunct="1">
              <a:lnSpc>
                <a:spcPct val="83000"/>
              </a:lnSpc>
            </a:pPr>
            <a:r>
              <a:rPr lang="en-US" altLang="en-US" sz="4400" b="1">
                <a:latin typeface="Baskerville Old Face" panose="02020602080505020303" pitchFamily="18" charset="0"/>
              </a:rPr>
              <a:t>Syntactic complexity</a:t>
            </a:r>
          </a:p>
        </p:txBody>
      </p:sp>
      <p:sp>
        <p:nvSpPr>
          <p:cNvPr id="6146" name="Rectangle 2"/>
          <p:cNvSpPr>
            <a:spLocks noChangeArrowheads="1"/>
          </p:cNvSpPr>
          <p:nvPr/>
        </p:nvSpPr>
        <p:spPr bwMode="auto">
          <a:xfrm>
            <a:off x="1346200" y="1273175"/>
            <a:ext cx="9736138"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charset="0"/>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charset="0"/>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charset="0"/>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charset="0"/>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cs typeface="Arial Unicode MS" charset="0"/>
              </a:defRPr>
            </a:lvl9pPr>
          </a:lstStyle>
          <a:p>
            <a:pPr hangingPunct="1">
              <a:lnSpc>
                <a:spcPct val="90000"/>
              </a:lnSpc>
            </a:pPr>
            <a:r>
              <a:rPr lang="en-US" altLang="en-US" sz="3200" b="1" dirty="0">
                <a:latin typeface="Baskerville Old Face" panose="02020602080505020303" pitchFamily="18" charset="0"/>
              </a:rPr>
              <a:t>Syntactic depth</a:t>
            </a:r>
          </a:p>
          <a:p>
            <a:pPr hangingPunct="1">
              <a:lnSpc>
                <a:spcPct val="90000"/>
              </a:lnSpc>
            </a:pPr>
            <a:r>
              <a:rPr lang="en-US" altLang="en-US" sz="3200" b="1" dirty="0">
                <a:latin typeface="Baskerville Old Face" panose="02020602080505020303" pitchFamily="18" charset="0"/>
              </a:rPr>
              <a:t>		Calculated as max path length to the root (2-10)</a:t>
            </a:r>
          </a:p>
          <a:p>
            <a:pPr hangingPunct="1">
              <a:lnSpc>
                <a:spcPct val="90000"/>
              </a:lnSpc>
            </a:pPr>
            <a:endParaRPr lang="en-US" altLang="en-US" sz="3200" b="1" dirty="0">
              <a:latin typeface="Baskerville Old Face" panose="02020602080505020303" pitchFamily="18" charset="0"/>
            </a:endParaRPr>
          </a:p>
          <a:p>
            <a:pPr hangingPunct="1">
              <a:lnSpc>
                <a:spcPct val="90000"/>
              </a:lnSpc>
            </a:pPr>
            <a:r>
              <a:rPr lang="en-US" altLang="en-US" sz="3200" b="1" dirty="0">
                <a:latin typeface="Baskerville Old Face" panose="02020602080505020303" pitchFamily="18" charset="0"/>
              </a:rPr>
              <a:t>Subordination</a:t>
            </a:r>
          </a:p>
          <a:p>
            <a:pPr hangingPunct="1">
              <a:lnSpc>
                <a:spcPct val="90000"/>
              </a:lnSpc>
            </a:pPr>
            <a:r>
              <a:rPr lang="en-US" altLang="en-US" sz="3200" b="1" dirty="0">
                <a:latin typeface="Baskerville Old Face" panose="02020602080505020303" pitchFamily="18" charset="0"/>
              </a:rPr>
              <a:t>		# adverbial clauses (</a:t>
            </a:r>
            <a:r>
              <a:rPr lang="en-US" altLang="en-US" sz="3200" b="1" dirty="0" err="1">
                <a:latin typeface="Baskerville Old Face" panose="02020602080505020303" pitchFamily="18" charset="0"/>
              </a:rPr>
              <a:t>advcl</a:t>
            </a:r>
            <a:r>
              <a:rPr lang="en-US" altLang="en-US" sz="3200" b="1" dirty="0">
                <a:latin typeface="Baskerville Old Face" panose="02020602080505020303" pitchFamily="18" charset="0"/>
              </a:rPr>
              <a:t>): when, where, why..</a:t>
            </a:r>
          </a:p>
          <a:p>
            <a:pPr hangingPunct="1">
              <a:lnSpc>
                <a:spcPct val="90000"/>
              </a:lnSpc>
            </a:pPr>
            <a:r>
              <a:rPr lang="en-US" altLang="en-US" sz="3200" b="1" dirty="0">
                <a:latin typeface="Baskerville Old Face" panose="02020602080505020303" pitchFamily="18" charset="0"/>
              </a:rPr>
              <a:t>		# relative clauses (</a:t>
            </a:r>
            <a:r>
              <a:rPr lang="en-US" altLang="en-US" sz="3200" b="1" dirty="0" err="1">
                <a:latin typeface="Baskerville Old Face" panose="02020602080505020303" pitchFamily="18" charset="0"/>
              </a:rPr>
              <a:t>acl:relcl</a:t>
            </a:r>
            <a:r>
              <a:rPr lang="en-US" altLang="en-US" sz="3200" b="1" dirty="0">
                <a:latin typeface="Baskerville Old Face" panose="02020602080505020303" pitchFamily="18" charset="0"/>
              </a:rPr>
              <a:t>)</a:t>
            </a:r>
          </a:p>
          <a:p>
            <a:pPr hangingPunct="1">
              <a:lnSpc>
                <a:spcPct val="90000"/>
              </a:lnSpc>
            </a:pPr>
            <a:r>
              <a:rPr lang="en-US" altLang="en-US" sz="3200" b="1" dirty="0">
                <a:latin typeface="Baskerville Old Face" panose="02020602080505020303" pitchFamily="18" charset="0"/>
              </a:rPr>
              <a:t>		# other adnominal clauses, incl. participle groups</a:t>
            </a:r>
            <a:br>
              <a:rPr lang="en-US" altLang="en-US" sz="3200" b="1" dirty="0">
                <a:latin typeface="Baskerville Old Face" panose="02020602080505020303" pitchFamily="18" charset="0"/>
              </a:rPr>
            </a:br>
            <a:r>
              <a:rPr lang="en-US" altLang="en-US" sz="3200" b="1" dirty="0">
                <a:latin typeface="Baskerville Old Face" panose="02020602080505020303" pitchFamily="18" charset="0"/>
              </a:rPr>
              <a:t>			 and which-clauses </a:t>
            </a:r>
          </a:p>
          <a:p>
            <a:pPr hangingPunct="1">
              <a:lnSpc>
                <a:spcPct val="90000"/>
              </a:lnSpc>
            </a:pPr>
            <a:r>
              <a:rPr lang="en-US" altLang="en-US" sz="3200" b="1" dirty="0">
                <a:latin typeface="Baskerville Old Face" panose="02020602080505020303" pitchFamily="18" charset="0"/>
              </a:rPr>
              <a:t>		</a:t>
            </a:r>
          </a:p>
        </p:txBody>
      </p:sp>
    </p:spTree>
    <p:extLst>
      <p:ext uri="{BB962C8B-B14F-4D97-AF65-F5344CB8AC3E}">
        <p14:creationId xmlns:p14="http://schemas.microsoft.com/office/powerpoint/2010/main" val="1419985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0" y="0"/>
            <a:ext cx="12192000" cy="723900"/>
          </a:xfrm>
          <a:ln/>
        </p:spPr>
        <p:txBody>
          <a:bodyPr>
            <a:normAutofit fontScale="90000"/>
          </a:bodyPr>
          <a:lstStyle/>
          <a:p>
            <a:pPr algn="ct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Lst>
            </a:pPr>
            <a:r>
              <a:rPr lang="ru-RU" altLang="en-US" sz="4800" b="1">
                <a:latin typeface="Baskerville Old Face" panose="02020602080505020303" pitchFamily="18" charset="0"/>
              </a:rPr>
              <a:t>POS and syntactic parsing </a:t>
            </a:r>
          </a:p>
        </p:txBody>
      </p:sp>
      <p:graphicFrame>
        <p:nvGraphicFramePr>
          <p:cNvPr id="7170" name="Group 2"/>
          <p:cNvGraphicFramePr>
            <a:graphicFrameLocks noGrp="1"/>
          </p:cNvGraphicFramePr>
          <p:nvPr/>
        </p:nvGraphicFramePr>
        <p:xfrm>
          <a:off x="838200" y="1317625"/>
          <a:ext cx="10517188" cy="1320801"/>
        </p:xfrm>
        <a:graphic>
          <a:graphicData uri="http://schemas.openxmlformats.org/drawingml/2006/table">
            <a:tbl>
              <a:tblPr/>
              <a:tblGrid>
                <a:gridCol w="2628900">
                  <a:extLst>
                    <a:ext uri="{9D8B030D-6E8A-4147-A177-3AD203B41FA5}">
                      <a16:colId xmlns:a16="http://schemas.microsoft.com/office/drawing/2014/main" xmlns="" val="2001900911"/>
                    </a:ext>
                  </a:extLst>
                </a:gridCol>
                <a:gridCol w="2630488">
                  <a:extLst>
                    <a:ext uri="{9D8B030D-6E8A-4147-A177-3AD203B41FA5}">
                      <a16:colId xmlns:a16="http://schemas.microsoft.com/office/drawing/2014/main" xmlns="" val="550179034"/>
                    </a:ext>
                  </a:extLst>
                </a:gridCol>
                <a:gridCol w="2628900">
                  <a:extLst>
                    <a:ext uri="{9D8B030D-6E8A-4147-A177-3AD203B41FA5}">
                      <a16:colId xmlns:a16="http://schemas.microsoft.com/office/drawing/2014/main" xmlns="" val="2271891398"/>
                    </a:ext>
                  </a:extLst>
                </a:gridCol>
                <a:gridCol w="2628900">
                  <a:extLst>
                    <a:ext uri="{9D8B030D-6E8A-4147-A177-3AD203B41FA5}">
                      <a16:colId xmlns:a16="http://schemas.microsoft.com/office/drawing/2014/main" xmlns="" val="280158904"/>
                    </a:ext>
                  </a:extLst>
                </a:gridCol>
              </a:tblGrid>
              <a:tr h="439738">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Grade Cat</a:t>
                      </a:r>
                    </a:p>
                  </a:txBody>
                  <a:tcPr marL="50760" marR="50760" marT="5076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mean.acl</a:t>
                      </a:r>
                    </a:p>
                  </a:txBody>
                  <a:tcPr marL="50760" marR="50760" marT="5076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mean.acl:relcl</a:t>
                      </a:r>
                    </a:p>
                  </a:txBody>
                  <a:tcPr marL="50760" marR="50760" marT="5076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mean:advcl</a:t>
                      </a:r>
                    </a:p>
                  </a:txBody>
                  <a:tcPr marL="50760" marR="50760" marT="5076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437257587"/>
                  </a:ext>
                </a:extLst>
              </a:tr>
              <a:tr h="439738">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best</a:t>
                      </a:r>
                    </a:p>
                  </a:txBody>
                  <a:tcPr marL="50760" marR="50760" marT="5076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3 ± 0.82</a:t>
                      </a:r>
                    </a:p>
                  </a:txBody>
                  <a:tcPr marL="50760" marR="50760" marT="5076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3.25 ± 0.85</a:t>
                      </a:r>
                    </a:p>
                  </a:txBody>
                  <a:tcPr marL="50760" marR="50760" marT="5076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5.41 ± 1.07</a:t>
                      </a:r>
                    </a:p>
                  </a:txBody>
                  <a:tcPr marL="50760" marR="50760" marT="5076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893301866"/>
                  </a:ext>
                </a:extLst>
              </a:tr>
              <a:tr h="441325">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worst</a:t>
                      </a:r>
                    </a:p>
                  </a:txBody>
                  <a:tcPr marL="50760" marR="50760" marT="5076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1.21 ± 0.42</a:t>
                      </a:r>
                    </a:p>
                  </a:txBody>
                  <a:tcPr marL="50760" marR="50760" marT="5076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1.43 ± 0.38</a:t>
                      </a:r>
                    </a:p>
                  </a:txBody>
                  <a:tcPr marL="50760" marR="50760" marT="5076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1.86 ± 0.5</a:t>
                      </a:r>
                    </a:p>
                  </a:txBody>
                  <a:tcPr marL="50760" marR="50760" marT="5076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034535446"/>
                  </a:ext>
                </a:extLst>
              </a:tr>
            </a:tbl>
          </a:graphicData>
        </a:graphic>
      </p:graphicFrame>
      <p:sp>
        <p:nvSpPr>
          <p:cNvPr id="7214" name="Rectangle 46"/>
          <p:cNvSpPr>
            <a:spLocks noChangeArrowheads="1"/>
          </p:cNvSpPr>
          <p:nvPr/>
        </p:nvSpPr>
        <p:spPr bwMode="auto">
          <a:xfrm>
            <a:off x="838200" y="758825"/>
            <a:ext cx="10515600"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Arial" panose="020B0604020202020204" pitchFamily="34" charset="0"/>
                <a:cs typeface="Arial Unicode M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Arial" panose="020B0604020202020204" pitchFamily="34" charset="0"/>
                <a:cs typeface="Arial Unicode M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Arial" panose="020B0604020202020204" pitchFamily="34" charset="0"/>
                <a:cs typeface="Arial Unicode M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Arial" panose="020B0604020202020204" pitchFamily="34" charset="0"/>
                <a:cs typeface="Arial Unicode M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Arial" panose="020B0604020202020204" pitchFamily="34" charset="0"/>
                <a:cs typeface="Arial Unicode MS" charset="0"/>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Arial" panose="020B0604020202020204" pitchFamily="34" charset="0"/>
                <a:cs typeface="Arial Unicode MS" charset="0"/>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Arial" panose="020B0604020202020204" pitchFamily="34" charset="0"/>
                <a:cs typeface="Arial Unicode MS" charset="0"/>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Arial" panose="020B0604020202020204" pitchFamily="34" charset="0"/>
                <a:cs typeface="Arial Unicode MS" charset="0"/>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Arial" panose="020B0604020202020204" pitchFamily="34" charset="0"/>
                <a:cs typeface="Arial Unicode MS" charset="0"/>
              </a:defRPr>
            </a:lvl9pPr>
          </a:lstStyle>
          <a:p>
            <a:pPr algn="ctr" hangingPunct="1">
              <a:lnSpc>
                <a:spcPct val="100000"/>
              </a:lnSpc>
            </a:pPr>
            <a:r>
              <a:rPr lang="en-US" altLang="en-US" sz="2800" b="1">
                <a:latin typeface="Baskerville Old Face" panose="02020602080505020303" pitchFamily="18" charset="0"/>
              </a:rPr>
              <a:t>Subordinate clause types per essay</a:t>
            </a:r>
          </a:p>
        </p:txBody>
      </p:sp>
      <p:graphicFrame>
        <p:nvGraphicFramePr>
          <p:cNvPr id="7215" name="Group 47"/>
          <p:cNvGraphicFramePr>
            <a:graphicFrameLocks noGrp="1"/>
          </p:cNvGraphicFramePr>
          <p:nvPr/>
        </p:nvGraphicFramePr>
        <p:xfrm>
          <a:off x="838200" y="3151188"/>
          <a:ext cx="10515600" cy="3462338"/>
        </p:xfrm>
        <a:graphic>
          <a:graphicData uri="http://schemas.openxmlformats.org/drawingml/2006/table">
            <a:tbl>
              <a:tblPr/>
              <a:tblGrid>
                <a:gridCol w="2462213">
                  <a:extLst>
                    <a:ext uri="{9D8B030D-6E8A-4147-A177-3AD203B41FA5}">
                      <a16:colId xmlns:a16="http://schemas.microsoft.com/office/drawing/2014/main" xmlns="" val="2149822580"/>
                    </a:ext>
                  </a:extLst>
                </a:gridCol>
                <a:gridCol w="1804987">
                  <a:extLst>
                    <a:ext uri="{9D8B030D-6E8A-4147-A177-3AD203B41FA5}">
                      <a16:colId xmlns:a16="http://schemas.microsoft.com/office/drawing/2014/main" xmlns="" val="497318558"/>
                    </a:ext>
                  </a:extLst>
                </a:gridCol>
                <a:gridCol w="1243013">
                  <a:extLst>
                    <a:ext uri="{9D8B030D-6E8A-4147-A177-3AD203B41FA5}">
                      <a16:colId xmlns:a16="http://schemas.microsoft.com/office/drawing/2014/main" xmlns="" val="2121677997"/>
                    </a:ext>
                  </a:extLst>
                </a:gridCol>
                <a:gridCol w="1541462">
                  <a:extLst>
                    <a:ext uri="{9D8B030D-6E8A-4147-A177-3AD203B41FA5}">
                      <a16:colId xmlns:a16="http://schemas.microsoft.com/office/drawing/2014/main" xmlns="" val="3740086017"/>
                    </a:ext>
                  </a:extLst>
                </a:gridCol>
                <a:gridCol w="1166813">
                  <a:extLst>
                    <a:ext uri="{9D8B030D-6E8A-4147-A177-3AD203B41FA5}">
                      <a16:colId xmlns:a16="http://schemas.microsoft.com/office/drawing/2014/main" xmlns="" val="2999065761"/>
                    </a:ext>
                  </a:extLst>
                </a:gridCol>
                <a:gridCol w="2297112">
                  <a:extLst>
                    <a:ext uri="{9D8B030D-6E8A-4147-A177-3AD203B41FA5}">
                      <a16:colId xmlns:a16="http://schemas.microsoft.com/office/drawing/2014/main" xmlns="" val="4275338566"/>
                    </a:ext>
                  </a:extLst>
                </a:gridCol>
              </a:tblGrid>
              <a:tr h="515938">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 </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MeanDepth</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N_acl</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N_acl:relcl</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N_advcl</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N_AllSubordCl</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603538774"/>
                  </a:ext>
                </a:extLst>
              </a:tr>
              <a:tr h="406400">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Grade</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0.203</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0.397</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0.462</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0.599***</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0.630</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793665311"/>
                  </a:ext>
                </a:extLst>
              </a:tr>
              <a:tr h="406400">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MeanDepth</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 </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0.375</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0.311</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0.179</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0.346</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61803686"/>
                  </a:ext>
                </a:extLst>
              </a:tr>
              <a:tr h="711200">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N_acl (adnominal clauses)</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 </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 </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0.355</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0.383</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0.698</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682739924"/>
                  </a:ext>
                </a:extLst>
              </a:tr>
              <a:tr h="711200">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N_acl:relcl (relative clauses)</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 </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 </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 </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0.548</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0.785</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871007060"/>
                  </a:ext>
                </a:extLst>
              </a:tr>
              <a:tr h="711200">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N_advcl (adverbial clauses)</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 </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 </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 </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 </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84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2400">
                          <a:solidFill>
                            <a:srgbClr val="000000"/>
                          </a:solidFill>
                          <a:latin typeface="Calibri" panose="020F0502020204030204" pitchFamily="34" charset="0"/>
                          <a:cs typeface="Arial Unicode MS" charset="0"/>
                        </a:defRPr>
                      </a:lvl1pPr>
                      <a:lvl2pPr>
                        <a:lnSpc>
                          <a:spcPct val="84000"/>
                        </a:lnSpc>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2pPr>
                      <a:lvl3pPr>
                        <a:lnSpc>
                          <a:spcPct val="84000"/>
                        </a:lnSpc>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3pPr>
                      <a:lvl4pPr>
                        <a:lnSpc>
                          <a:spcPct val="84000"/>
                        </a:lnSpc>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sz="1600">
                          <a:solidFill>
                            <a:srgbClr val="000000"/>
                          </a:solidFill>
                          <a:latin typeface="Calibri" panose="020F0502020204030204" pitchFamily="34" charset="0"/>
                          <a:cs typeface="Arial Unicode MS" charset="0"/>
                        </a:defRPr>
                      </a:lvl4pPr>
                      <a:lvl5pPr>
                        <a:lnSpc>
                          <a:spcPct val="84000"/>
                        </a:lnSpc>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5pPr>
                      <a:lvl6pPr marL="25146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6pPr>
                      <a:lvl7pPr marL="29718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7pPr>
                      <a:lvl8pPr marL="34290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8pPr>
                      <a:lvl9pPr marL="3886200" indent="-228600" defTabSz="457200" fontAlgn="base">
                        <a:lnSpc>
                          <a:spcPct val="84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Calibri" panose="020F0502020204030204" pitchFamily="34" charset="0"/>
                          <a:cs typeface="Arial Unicode MS" charset="0"/>
                        </a:defRPr>
                      </a:lvl9p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kumimoji="0" lang="en-US" altLang="en-US" sz="2000" b="1" i="0" u="none" strike="noStrike" cap="none" normalizeH="0" baseline="0">
                          <a:ln>
                            <a:noFill/>
                          </a:ln>
                          <a:solidFill>
                            <a:srgbClr val="000000"/>
                          </a:solidFill>
                          <a:effectLst/>
                          <a:latin typeface="Baskerville Old Face" panose="02020602080505020303" pitchFamily="18" charset="0"/>
                          <a:cs typeface="Arial Unicode MS" charset="0"/>
                        </a:rPr>
                        <a:t>0.867</a:t>
                      </a:r>
                    </a:p>
                  </a:txBody>
                  <a:tcPr marL="50760" marR="50760" marT="68400" marB="5076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907465875"/>
                  </a:ext>
                </a:extLst>
              </a:tr>
            </a:tbl>
          </a:graphicData>
        </a:graphic>
      </p:graphicFrame>
      <p:sp>
        <p:nvSpPr>
          <p:cNvPr id="7336" name="Rectangle 168"/>
          <p:cNvSpPr>
            <a:spLocks noChangeArrowheads="1"/>
          </p:cNvSpPr>
          <p:nvPr/>
        </p:nvSpPr>
        <p:spPr bwMode="auto">
          <a:xfrm>
            <a:off x="838200" y="2643188"/>
            <a:ext cx="10515600"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Arial" panose="020B0604020202020204" pitchFamily="34" charset="0"/>
                <a:cs typeface="Arial Unicode M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Arial" panose="020B0604020202020204" pitchFamily="34" charset="0"/>
                <a:cs typeface="Arial Unicode M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Arial" panose="020B0604020202020204" pitchFamily="34" charset="0"/>
                <a:cs typeface="Arial Unicode M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Arial" panose="020B0604020202020204" pitchFamily="34" charset="0"/>
                <a:cs typeface="Arial Unicode M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Arial" panose="020B0604020202020204" pitchFamily="34" charset="0"/>
                <a:cs typeface="Arial Unicode MS" charset="0"/>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Arial" panose="020B0604020202020204" pitchFamily="34" charset="0"/>
                <a:cs typeface="Arial Unicode MS" charset="0"/>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Arial" panose="020B0604020202020204" pitchFamily="34" charset="0"/>
                <a:cs typeface="Arial Unicode MS" charset="0"/>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Arial" panose="020B0604020202020204" pitchFamily="34" charset="0"/>
                <a:cs typeface="Arial Unicode MS" charset="0"/>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rgbClr val="000000"/>
                </a:solidFill>
                <a:latin typeface="Arial" panose="020B0604020202020204" pitchFamily="34" charset="0"/>
                <a:cs typeface="Arial Unicode MS" charset="0"/>
              </a:defRPr>
            </a:lvl9pPr>
          </a:lstStyle>
          <a:p>
            <a:pPr algn="ctr" hangingPunct="1">
              <a:lnSpc>
                <a:spcPct val="100000"/>
              </a:lnSpc>
            </a:pPr>
            <a:r>
              <a:rPr lang="en-US" altLang="en-US" sz="2800" b="1">
                <a:latin typeface="Baskerville Old Face" panose="02020602080505020303" pitchFamily="18" charset="0"/>
              </a:rPr>
              <a:t>Correlation of the syntactic features</a:t>
            </a:r>
          </a:p>
        </p:txBody>
      </p:sp>
    </p:spTree>
    <p:extLst>
      <p:ext uri="{BB962C8B-B14F-4D97-AF65-F5344CB8AC3E}">
        <p14:creationId xmlns:p14="http://schemas.microsoft.com/office/powerpoint/2010/main" val="1900338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3" name="Group 1"/>
          <p:cNvGrpSpPr>
            <a:grpSpLocks/>
          </p:cNvGrpSpPr>
          <p:nvPr/>
        </p:nvGrpSpPr>
        <p:grpSpPr bwMode="auto">
          <a:xfrm>
            <a:off x="1165225" y="1371600"/>
            <a:ext cx="9859963" cy="5349875"/>
            <a:chOff x="734" y="864"/>
            <a:chExt cx="6211" cy="3370"/>
          </a:xfrm>
        </p:grpSpPr>
        <p:sp>
          <p:nvSpPr>
            <p:cNvPr id="8194" name="Rectangle 2"/>
            <p:cNvSpPr>
              <a:spLocks noChangeArrowheads="1"/>
            </p:cNvSpPr>
            <p:nvPr/>
          </p:nvSpPr>
          <p:spPr bwMode="auto">
            <a:xfrm>
              <a:off x="734" y="864"/>
              <a:ext cx="6211" cy="3370"/>
            </a:xfrm>
            <a:prstGeom prst="rect">
              <a:avLst/>
            </a:prstGeom>
            <a:solidFill>
              <a:srgbClr val="FFFFFF"/>
            </a:solidFill>
            <a:ln>
              <a:noFill/>
            </a:ln>
            <a:effectLst/>
            <a:extLst>
              <a:ext uri="{91240B29-F687-4F45-9708-019B960494DF}">
                <a14:hiddenLine xmlns:a14="http://schemas.microsoft.com/office/drawing/2010/main" w="12600" cap="flat">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 y="864"/>
              <a:ext cx="6211" cy="337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12600" cap="flat">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8196" name="Rectangle 4"/>
          <p:cNvSpPr>
            <a:spLocks noGrp="1" noChangeArrowheads="1"/>
          </p:cNvSpPr>
          <p:nvPr>
            <p:ph type="title"/>
          </p:nvPr>
        </p:nvSpPr>
        <p:spPr>
          <a:xfrm>
            <a:off x="0" y="0"/>
            <a:ext cx="12192000" cy="1371600"/>
          </a:xfrm>
          <a:ln/>
        </p:spPr>
        <p:txBody>
          <a:bodyPr>
            <a:normAutofit fontScale="90000"/>
          </a:bodyPr>
          <a:lstStyle/>
          <a:p>
            <a:pPr algn="ctr">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Lst>
            </a:pPr>
            <a:r>
              <a:rPr lang="ru-RU" altLang="en-US" sz="4800" b="1">
                <a:latin typeface="Baskerville Old Face" panose="02020602080505020303" pitchFamily="18" charset="0"/>
              </a:rPr>
              <a:t>Mean syntactic depth of sentences by essay type and grade category</a:t>
            </a:r>
          </a:p>
        </p:txBody>
      </p:sp>
    </p:spTree>
    <p:extLst>
      <p:ext uri="{BB962C8B-B14F-4D97-AF65-F5344CB8AC3E}">
        <p14:creationId xmlns:p14="http://schemas.microsoft.com/office/powerpoint/2010/main" val="2273139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0" y="0"/>
            <a:ext cx="12192000" cy="723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Lst>
              <a:defRPr>
                <a:solidFill>
                  <a:srgbClr val="000000"/>
                </a:solidFill>
                <a:latin typeface="Arial" panose="020B0604020202020204" pitchFamily="34" charset="0"/>
                <a:cs typeface="Arial Unicode M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Lst>
              <a:defRPr>
                <a:solidFill>
                  <a:srgbClr val="000000"/>
                </a:solidFill>
                <a:latin typeface="Arial" panose="020B0604020202020204" pitchFamily="34" charset="0"/>
                <a:cs typeface="Arial Unicode M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Lst>
              <a:defRPr>
                <a:solidFill>
                  <a:srgbClr val="000000"/>
                </a:solidFill>
                <a:latin typeface="Arial" panose="020B0604020202020204" pitchFamily="34" charset="0"/>
                <a:cs typeface="Arial Unicode M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Lst>
              <a:defRPr>
                <a:solidFill>
                  <a:srgbClr val="000000"/>
                </a:solidFill>
                <a:latin typeface="Arial" panose="020B0604020202020204" pitchFamily="34" charset="0"/>
                <a:cs typeface="Arial Unicode M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Lst>
              <a:defRPr>
                <a:solidFill>
                  <a:srgbClr val="000000"/>
                </a:solidFill>
                <a:latin typeface="Arial" panose="020B0604020202020204" pitchFamily="34" charset="0"/>
                <a:cs typeface="Arial Unicode MS" charset="0"/>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Lst>
              <a:defRPr>
                <a:solidFill>
                  <a:srgbClr val="000000"/>
                </a:solidFill>
                <a:latin typeface="Arial" panose="020B0604020202020204" pitchFamily="34" charset="0"/>
                <a:cs typeface="Arial Unicode MS" charset="0"/>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Lst>
              <a:defRPr>
                <a:solidFill>
                  <a:srgbClr val="000000"/>
                </a:solidFill>
                <a:latin typeface="Arial" panose="020B0604020202020204" pitchFamily="34" charset="0"/>
                <a:cs typeface="Arial Unicode MS" charset="0"/>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Lst>
              <a:defRPr>
                <a:solidFill>
                  <a:srgbClr val="000000"/>
                </a:solidFill>
                <a:latin typeface="Arial" panose="020B0604020202020204" pitchFamily="34" charset="0"/>
                <a:cs typeface="Arial Unicode MS" charset="0"/>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Lst>
              <a:defRPr>
                <a:solidFill>
                  <a:srgbClr val="000000"/>
                </a:solidFill>
                <a:latin typeface="Arial" panose="020B0604020202020204" pitchFamily="34" charset="0"/>
                <a:cs typeface="Arial Unicode MS" charset="0"/>
              </a:defRPr>
            </a:lvl9pPr>
          </a:lstStyle>
          <a:p>
            <a:pPr algn="ctr" hangingPunct="1">
              <a:lnSpc>
                <a:spcPct val="90000"/>
              </a:lnSpc>
            </a:pPr>
            <a:r>
              <a:rPr lang="en-US" altLang="en-US" sz="4800" b="1">
                <a:latin typeface="Baskerville Old Face" panose="02020602080505020303" pitchFamily="18" charset="0"/>
              </a:rPr>
              <a:t>Conclusions</a:t>
            </a:r>
          </a:p>
        </p:txBody>
      </p:sp>
      <p:sp>
        <p:nvSpPr>
          <p:cNvPr id="2" name="Прямоугольник 1"/>
          <p:cNvSpPr/>
          <p:nvPr/>
        </p:nvSpPr>
        <p:spPr>
          <a:xfrm>
            <a:off x="1066800" y="1577298"/>
            <a:ext cx="9613900" cy="4171398"/>
          </a:xfrm>
          <a:prstGeom prst="rect">
            <a:avLst/>
          </a:prstGeom>
        </p:spPr>
        <p:txBody>
          <a:bodyPr wrap="square">
            <a:spAutoFit/>
          </a:bodyPr>
          <a:lstStyle/>
          <a:p>
            <a:pPr marL="457200" algn="just">
              <a:lnSpc>
                <a:spcPct val="115000"/>
              </a:lnSpc>
              <a:spcAft>
                <a:spcPts val="1000"/>
              </a:spcAft>
            </a:pPr>
            <a:r>
              <a:rPr lang="en-US" sz="2400" dirty="0">
                <a:solidFill>
                  <a:srgbClr val="000000"/>
                </a:solidFill>
                <a:uFill>
                  <a:solidFill>
                    <a:srgbClr val="000000"/>
                  </a:solidFill>
                </a:uFill>
                <a:latin typeface="Times New Roman" charset="0"/>
                <a:ea typeface="Calibri" charset="0"/>
                <a:cs typeface="Calibri" charset="0"/>
              </a:rPr>
              <a:t>– word length and number of repetitions are insignificant as indicators of the writing </a:t>
            </a:r>
            <a:r>
              <a:rPr lang="en-US" sz="2400" dirty="0" smtClean="0">
                <a:solidFill>
                  <a:srgbClr val="000000"/>
                </a:solidFill>
                <a:uFill>
                  <a:solidFill>
                    <a:srgbClr val="000000"/>
                  </a:solidFill>
                </a:uFill>
                <a:latin typeface="Times New Roman" charset="0"/>
                <a:ea typeface="Calibri" charset="0"/>
                <a:cs typeface="Calibri" charset="0"/>
              </a:rPr>
              <a:t>proficiency;</a:t>
            </a:r>
            <a:endParaRPr lang="ru-RU" sz="2000" dirty="0">
              <a:solidFill>
                <a:srgbClr val="000000"/>
              </a:solidFill>
              <a:uFill>
                <a:solidFill>
                  <a:srgbClr val="000000"/>
                </a:solidFill>
              </a:uFill>
              <a:latin typeface="Calibri" charset="0"/>
              <a:ea typeface="Calibri" charset="0"/>
              <a:cs typeface="Calibri" charset="0"/>
            </a:endParaRPr>
          </a:p>
          <a:p>
            <a:pPr marL="457200" algn="just">
              <a:lnSpc>
                <a:spcPct val="115000"/>
              </a:lnSpc>
              <a:spcAft>
                <a:spcPts val="1000"/>
              </a:spcAft>
            </a:pPr>
            <a:r>
              <a:rPr lang="en-US" sz="2400" dirty="0">
                <a:solidFill>
                  <a:srgbClr val="000000"/>
                </a:solidFill>
                <a:uFill>
                  <a:solidFill>
                    <a:srgbClr val="000000"/>
                  </a:solidFill>
                </a:uFill>
                <a:latin typeface="Times New Roman" charset="0"/>
                <a:ea typeface="Calibri" charset="0"/>
                <a:cs typeface="Calibri" charset="0"/>
              </a:rPr>
              <a:t>– the numbers of words at each CEFR level and of those with high COCA frequency are to some extent larger in essays highly evaluated by </a:t>
            </a:r>
            <a:r>
              <a:rPr lang="en-US" sz="2400" dirty="0" smtClean="0">
                <a:solidFill>
                  <a:srgbClr val="000000"/>
                </a:solidFill>
                <a:uFill>
                  <a:solidFill>
                    <a:srgbClr val="000000"/>
                  </a:solidFill>
                </a:uFill>
                <a:latin typeface="Times New Roman" charset="0"/>
                <a:ea typeface="Calibri" charset="0"/>
                <a:cs typeface="Calibri" charset="0"/>
              </a:rPr>
              <a:t>experts</a:t>
            </a:r>
            <a:endParaRPr lang="ru-RU" sz="2400" dirty="0" smtClean="0">
              <a:solidFill>
                <a:srgbClr val="000000"/>
              </a:solidFill>
              <a:uFill>
                <a:solidFill>
                  <a:srgbClr val="000000"/>
                </a:solidFill>
              </a:uFill>
              <a:latin typeface="Times New Roman" charset="0"/>
              <a:ea typeface="Calibri" charset="0"/>
              <a:cs typeface="Calibri" charset="0"/>
            </a:endParaRPr>
          </a:p>
          <a:p>
            <a:pPr marL="457200" algn="just">
              <a:lnSpc>
                <a:spcPct val="115000"/>
              </a:lnSpc>
              <a:spcAft>
                <a:spcPts val="1000"/>
              </a:spcAft>
            </a:pPr>
            <a:r>
              <a:rPr lang="mr-IN" sz="2400" dirty="0" smtClean="0">
                <a:solidFill>
                  <a:srgbClr val="000000"/>
                </a:solidFill>
                <a:uFill>
                  <a:solidFill>
                    <a:srgbClr val="000000"/>
                  </a:solidFill>
                </a:uFill>
                <a:latin typeface="Times New Roman" charset="0"/>
                <a:ea typeface="Calibri" charset="0"/>
                <a:cs typeface="Calibri" charset="0"/>
              </a:rPr>
              <a:t>–</a:t>
            </a:r>
            <a:r>
              <a:rPr lang="ru-RU" sz="2400" dirty="0" smtClean="0">
                <a:solidFill>
                  <a:srgbClr val="000000"/>
                </a:solidFill>
                <a:uFill>
                  <a:solidFill>
                    <a:srgbClr val="000000"/>
                  </a:solidFill>
                </a:uFill>
                <a:latin typeface="Times New Roman" charset="0"/>
                <a:ea typeface="Calibri" charset="0"/>
                <a:cs typeface="Calibri" charset="0"/>
              </a:rPr>
              <a:t> </a:t>
            </a:r>
            <a:r>
              <a:rPr lang="en-US" sz="2400" dirty="0" smtClean="0">
                <a:solidFill>
                  <a:srgbClr val="000000"/>
                </a:solidFill>
                <a:uFill>
                  <a:solidFill>
                    <a:srgbClr val="000000"/>
                  </a:solidFill>
                </a:uFill>
                <a:latin typeface="Times New Roman" charset="0"/>
                <a:ea typeface="Calibri" charset="0"/>
                <a:cs typeface="Calibri" charset="0"/>
              </a:rPr>
              <a:t>texts </a:t>
            </a:r>
            <a:r>
              <a:rPr lang="en-US" sz="2400" dirty="0">
                <a:solidFill>
                  <a:srgbClr val="000000"/>
                </a:solidFill>
                <a:uFill>
                  <a:solidFill>
                    <a:srgbClr val="000000"/>
                  </a:solidFill>
                </a:uFill>
                <a:latin typeface="Times New Roman" charset="0"/>
                <a:ea typeface="Calibri" charset="0"/>
                <a:cs typeface="Calibri" charset="0"/>
              </a:rPr>
              <a:t>of essays at our disposal were of two types – not less than 150 and not less than 250 words, so for the purposes of our experiment all statistical analysis in the lexical inspection was carried out separately for the two types of </a:t>
            </a:r>
            <a:r>
              <a:rPr lang="en-US" sz="2400" dirty="0" smtClean="0">
                <a:solidFill>
                  <a:srgbClr val="000000"/>
                </a:solidFill>
                <a:uFill>
                  <a:solidFill>
                    <a:srgbClr val="000000"/>
                  </a:solidFill>
                </a:uFill>
                <a:latin typeface="Times New Roman" charset="0"/>
                <a:ea typeface="Calibri" charset="0"/>
                <a:cs typeface="Calibri" charset="0"/>
              </a:rPr>
              <a:t>essays</a:t>
            </a:r>
            <a:endParaRPr lang="ru-RU" sz="2000" dirty="0">
              <a:solidFill>
                <a:srgbClr val="000000"/>
              </a:solidFill>
              <a:effectLst/>
              <a:uFill>
                <a:solidFill>
                  <a:srgbClr val="000000"/>
                </a:solidFill>
              </a:uFill>
              <a:latin typeface="Calibri" charset="0"/>
              <a:ea typeface="Calibri" charset="0"/>
              <a:cs typeface="Calibri" charset="0"/>
            </a:endParaRPr>
          </a:p>
        </p:txBody>
      </p:sp>
    </p:spTree>
    <p:extLst>
      <p:ext uri="{BB962C8B-B14F-4D97-AF65-F5344CB8AC3E}">
        <p14:creationId xmlns:p14="http://schemas.microsoft.com/office/powerpoint/2010/main" val="10668147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txBox="1">
            <a:spLocks/>
          </p:cNvSpPr>
          <p:nvPr/>
        </p:nvSpPr>
        <p:spPr bwMode="auto">
          <a:xfrm>
            <a:off x="0" y="0"/>
            <a:ext cx="12192000"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lnSpc>
                <a:spcPct val="90000"/>
              </a:lnSpc>
            </a:pPr>
            <a:endParaRPr lang="ru-RU" altLang="en-US" sz="4800" b="1" i="1" dirty="0">
              <a:latin typeface="Baskerville Old Face" panose="02020602080505020303" pitchFamily="18" charset="0"/>
            </a:endParaRPr>
          </a:p>
        </p:txBody>
      </p:sp>
      <p:sp>
        <p:nvSpPr>
          <p:cNvPr id="15362" name="TextBox 10"/>
          <p:cNvSpPr txBox="1">
            <a:spLocks noChangeArrowheads="1"/>
          </p:cNvSpPr>
          <p:nvPr/>
        </p:nvSpPr>
        <p:spPr bwMode="auto">
          <a:xfrm>
            <a:off x="2243138" y="3962400"/>
            <a:ext cx="77057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ru-RU" altLang="en-US" sz="4800" b="1" dirty="0"/>
              <a:t>СКРИНШОТ</a:t>
            </a:r>
          </a:p>
        </p:txBody>
      </p:sp>
      <p:sp>
        <p:nvSpPr>
          <p:cNvPr id="15363" name="TextBox 11"/>
          <p:cNvSpPr txBox="1">
            <a:spLocks noChangeArrowheads="1"/>
          </p:cNvSpPr>
          <p:nvPr/>
        </p:nvSpPr>
        <p:spPr bwMode="auto">
          <a:xfrm>
            <a:off x="0" y="725488"/>
            <a:ext cx="12192000"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828800" indent="-4572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en-US" sz="4400" b="1" dirty="0">
                <a:latin typeface="Baskerville Old Face" panose="02020602080505020303" pitchFamily="18" charset="0"/>
              </a:rPr>
              <a:t>Russian Error-Annotated Learner English Corpus</a:t>
            </a:r>
          </a:p>
          <a:p>
            <a:pPr marL="1371600" lvl="3" indent="0"/>
            <a:r>
              <a:rPr lang="ru-RU" altLang="en-US" sz="3200" b="1" dirty="0">
                <a:latin typeface="Baskerville Old Face" panose="02020602080505020303" pitchFamily="18" charset="0"/>
              </a:rPr>
              <a:t>		(</a:t>
            </a:r>
            <a:r>
              <a:rPr lang="en-GB" altLang="en-US" sz="2400" b="1" dirty="0">
                <a:latin typeface="Baskerville Old Face" panose="02020602080505020303" pitchFamily="18" charset="0"/>
              </a:rPr>
              <a:t>School of Linguistics, Higher School of Economics</a:t>
            </a:r>
            <a:r>
              <a:rPr lang="en-GB" altLang="en-US" sz="3200" b="1" dirty="0">
                <a:latin typeface="Baskerville Old Face" panose="02020602080505020303" pitchFamily="18" charset="0"/>
              </a:rPr>
              <a:t>)</a:t>
            </a:r>
            <a:endParaRPr lang="en-US" altLang="en-US" sz="3200" b="1" dirty="0">
              <a:latin typeface="Baskerville Old Face" panose="02020602080505020303" pitchFamily="18" charset="0"/>
            </a:endParaRPr>
          </a:p>
        </p:txBody>
      </p:sp>
      <p:pic>
        <p:nvPicPr>
          <p:cNvPr id="2" name="Picture 1"/>
          <p:cNvPicPr>
            <a:picLocks noChangeAspect="1"/>
          </p:cNvPicPr>
          <p:nvPr/>
        </p:nvPicPr>
        <p:blipFill>
          <a:blip r:embed="rId2"/>
          <a:stretch>
            <a:fillRect/>
          </a:stretch>
        </p:blipFill>
        <p:spPr>
          <a:xfrm>
            <a:off x="1136415" y="1934817"/>
            <a:ext cx="9877425" cy="492318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1"/>
          <p:cNvSpPr>
            <a:spLocks noGrp="1"/>
          </p:cNvSpPr>
          <p:nvPr>
            <p:ph type="title"/>
          </p:nvPr>
        </p:nvSpPr>
        <p:spPr>
          <a:xfrm>
            <a:off x="0" y="390144"/>
            <a:ext cx="12192000" cy="1049718"/>
          </a:xfrm>
        </p:spPr>
        <p:txBody>
          <a:bodyPr/>
          <a:lstStyle/>
          <a:p>
            <a:pPr algn="ctr"/>
            <a:r>
              <a:rPr lang="en-US" altLang="en-US" sz="4800" b="1" dirty="0">
                <a:latin typeface="Baskerville Old Face" panose="02020602080505020303" pitchFamily="18" charset="0"/>
                <a:ea typeface="Baskerville Old Face" panose="02020602080505020303" pitchFamily="18" charset="0"/>
                <a:cs typeface="Baskerville Old Face" panose="02020602080505020303" pitchFamily="18" charset="0"/>
              </a:rPr>
              <a:t>Objectives</a:t>
            </a:r>
            <a:endParaRPr lang="ru-RU" altLang="en-US" sz="4800" b="1" dirty="0">
              <a:latin typeface="Baskerville Old Face" panose="02020602080505020303" pitchFamily="18" charset="0"/>
              <a:ea typeface="Baskerville Old Face" panose="02020602080505020303" pitchFamily="18" charset="0"/>
              <a:cs typeface="Baskerville Old Face" panose="02020602080505020303" pitchFamily="18" charset="0"/>
            </a:endParaRPr>
          </a:p>
        </p:txBody>
      </p:sp>
      <p:sp>
        <p:nvSpPr>
          <p:cNvPr id="3" name="Прямоугольник 2"/>
          <p:cNvSpPr/>
          <p:nvPr/>
        </p:nvSpPr>
        <p:spPr>
          <a:xfrm>
            <a:off x="693738" y="1439863"/>
            <a:ext cx="10804525" cy="4031873"/>
          </a:xfrm>
          <a:prstGeom prst="rect">
            <a:avLst/>
          </a:prstGeom>
        </p:spPr>
        <p:txBody>
          <a:bodyPr>
            <a:spAutoFit/>
          </a:bodyPr>
          <a:lstStyle/>
          <a:p>
            <a:pPr marL="457200" indent="-457200" algn="just" fontAlgn="auto">
              <a:spcBef>
                <a:spcPts val="0"/>
              </a:spcBef>
              <a:spcAft>
                <a:spcPts val="0"/>
              </a:spcAft>
              <a:buFont typeface="Arial" charset="0"/>
              <a:buChar char="•"/>
              <a:defRPr/>
            </a:pPr>
            <a:r>
              <a:rPr lang="en-US" sz="3200" dirty="0">
                <a:latin typeface="Baskerville Old Face" charset="0"/>
                <a:ea typeface="Baskerville Old Face" charset="0"/>
                <a:cs typeface="Baskerville Old Face" charset="0"/>
              </a:rPr>
              <a:t>Error statistics across the ‘best’ and ‘worst’ essays</a:t>
            </a:r>
          </a:p>
          <a:p>
            <a:pPr marL="457200" indent="-457200" algn="just" fontAlgn="auto">
              <a:spcBef>
                <a:spcPts val="0"/>
              </a:spcBef>
              <a:spcAft>
                <a:spcPts val="0"/>
              </a:spcAft>
              <a:buFont typeface="Arial" charset="0"/>
              <a:buChar char="•"/>
              <a:defRPr/>
            </a:pPr>
            <a:endParaRPr lang="en-US" sz="3200" dirty="0">
              <a:latin typeface="Baskerville Old Face" charset="0"/>
              <a:ea typeface="Baskerville Old Face" charset="0"/>
              <a:cs typeface="Baskerville Old Face" charset="0"/>
            </a:endParaRPr>
          </a:p>
          <a:p>
            <a:pPr marL="457200" indent="-457200" algn="just" fontAlgn="auto">
              <a:spcBef>
                <a:spcPts val="0"/>
              </a:spcBef>
              <a:spcAft>
                <a:spcPts val="0"/>
              </a:spcAft>
              <a:buFont typeface="Arial" charset="0"/>
              <a:buChar char="•"/>
              <a:defRPr/>
            </a:pPr>
            <a:r>
              <a:rPr lang="en-US" sz="3200" dirty="0">
                <a:latin typeface="Baskerville Old Face" charset="0"/>
                <a:ea typeface="Baskerville Old Face" charset="0"/>
                <a:cs typeface="Baskerville Old Face" charset="0"/>
              </a:rPr>
              <a:t>Selection of lexical and syntactic complexity features as</a:t>
            </a:r>
          </a:p>
          <a:p>
            <a:pPr algn="just" fontAlgn="auto">
              <a:spcBef>
                <a:spcPts val="0"/>
              </a:spcBef>
              <a:spcAft>
                <a:spcPts val="0"/>
              </a:spcAft>
              <a:defRPr/>
            </a:pPr>
            <a:r>
              <a:rPr lang="en-US" sz="3200" dirty="0">
                <a:latin typeface="Baskerville Old Face" charset="0"/>
                <a:ea typeface="Baskerville Old Face" charset="0"/>
                <a:cs typeface="Baskerville Old Face" charset="0"/>
              </a:rPr>
              <a:t>	indicators of a successful / unsuccessful text</a:t>
            </a:r>
          </a:p>
          <a:p>
            <a:pPr marL="457200" indent="-457200" algn="just" fontAlgn="auto">
              <a:spcBef>
                <a:spcPts val="0"/>
              </a:spcBef>
              <a:spcAft>
                <a:spcPts val="0"/>
              </a:spcAft>
              <a:buFont typeface="Arial" charset="0"/>
              <a:buChar char="•"/>
              <a:defRPr/>
            </a:pPr>
            <a:endParaRPr lang="en-US" sz="3200" b="1" dirty="0">
              <a:latin typeface="Baskerville Old Face" charset="0"/>
              <a:ea typeface="Baskerville Old Face" charset="0"/>
              <a:cs typeface="Baskerville Old Face" charset="0"/>
            </a:endParaRPr>
          </a:p>
          <a:p>
            <a:pPr algn="just" fontAlgn="auto">
              <a:spcBef>
                <a:spcPts val="0"/>
              </a:spcBef>
              <a:spcAft>
                <a:spcPts val="0"/>
              </a:spcAft>
              <a:defRPr/>
            </a:pPr>
            <a:r>
              <a:rPr lang="en-US" sz="3200" b="1" dirty="0">
                <a:latin typeface="Baskerville Old Face" charset="0"/>
                <a:ea typeface="Baskerville Old Face" charset="0"/>
                <a:cs typeface="Baskerville Old Face" charset="0"/>
              </a:rPr>
              <a:t>		Ultimate goal</a:t>
            </a:r>
            <a:r>
              <a:rPr lang="ru-RU" sz="3200" b="1" dirty="0">
                <a:latin typeface="Baskerville Old Face" charset="0"/>
                <a:ea typeface="Baskerville Old Face" charset="0"/>
                <a:cs typeface="Baskerville Old Face" charset="0"/>
              </a:rPr>
              <a:t>:</a:t>
            </a:r>
          </a:p>
          <a:p>
            <a:pPr algn="just" fontAlgn="auto">
              <a:spcBef>
                <a:spcPts val="0"/>
              </a:spcBef>
              <a:spcAft>
                <a:spcPts val="0"/>
              </a:spcAft>
              <a:defRPr/>
            </a:pPr>
            <a:r>
              <a:rPr lang="en-US" sz="3200" b="1" dirty="0">
                <a:latin typeface="Baskerville Old Face" charset="0"/>
                <a:ea typeface="Baskerville Old Face" charset="0"/>
                <a:cs typeface="Baskerville Old Face" charset="0"/>
              </a:rPr>
              <a:t>		Automatic essay feedback that a student can </a:t>
            </a:r>
          </a:p>
          <a:p>
            <a:pPr algn="just" fontAlgn="auto">
              <a:spcBef>
                <a:spcPts val="0"/>
              </a:spcBef>
              <a:spcAft>
                <a:spcPts val="0"/>
              </a:spcAft>
              <a:defRPr/>
            </a:pPr>
            <a:r>
              <a:rPr lang="en-US" sz="3200" b="1" dirty="0">
                <a:latin typeface="Baskerville Old Face" charset="0"/>
                <a:ea typeface="Baskerville Old Face" charset="0"/>
                <a:cs typeface="Baskerville Old Face" charset="0"/>
              </a:rPr>
              <a:t>		get after uploading his / her essay in the corpus</a:t>
            </a:r>
            <a:r>
              <a:rPr lang="ru-RU" sz="3200" b="1" dirty="0">
                <a:latin typeface="Baskerville Old Face" charset="0"/>
                <a:ea typeface="Baskerville Old Face" charset="0"/>
                <a:cs typeface="Baskerville Old Face"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txBox="1">
            <a:spLocks/>
          </p:cNvSpPr>
          <p:nvPr/>
        </p:nvSpPr>
        <p:spPr bwMode="auto">
          <a:xfrm>
            <a:off x="0" y="390144"/>
            <a:ext cx="12192000" cy="1167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lnSpc>
                <a:spcPct val="90000"/>
              </a:lnSpc>
            </a:pPr>
            <a:r>
              <a:rPr lang="en-US" altLang="en-US" sz="4800" b="1" dirty="0">
                <a:latin typeface="Baskerville Old Face" panose="02020602080505020303" pitchFamily="18" charset="0"/>
              </a:rPr>
              <a:t>Experiment setup</a:t>
            </a:r>
            <a:endParaRPr lang="ru-RU" altLang="en-US" sz="4800" b="1" i="1" dirty="0">
              <a:latin typeface="Baskerville Old Face" panose="02020602080505020303" pitchFamily="18" charset="0"/>
            </a:endParaRPr>
          </a:p>
        </p:txBody>
      </p:sp>
      <p:sp>
        <p:nvSpPr>
          <p:cNvPr id="4" name="TextBox 3"/>
          <p:cNvSpPr txBox="1"/>
          <p:nvPr/>
        </p:nvSpPr>
        <p:spPr>
          <a:xfrm>
            <a:off x="1531938" y="1557338"/>
            <a:ext cx="9128125" cy="3539430"/>
          </a:xfrm>
          <a:prstGeom prst="rect">
            <a:avLst/>
          </a:prstGeom>
          <a:noFill/>
        </p:spPr>
        <p:txBody>
          <a:bodyPr>
            <a:spAutoFit/>
          </a:bodyPr>
          <a:lstStyle/>
          <a:p>
            <a:pPr fontAlgn="auto">
              <a:spcBef>
                <a:spcPts val="0"/>
              </a:spcBef>
              <a:spcAft>
                <a:spcPts val="0"/>
              </a:spcAft>
              <a:defRPr/>
            </a:pPr>
            <a:r>
              <a:rPr lang="en-US" sz="3200" b="1" dirty="0">
                <a:latin typeface="Baskerville Old Face" charset="0"/>
                <a:ea typeface="Baskerville Old Face" charset="0"/>
                <a:cs typeface="Baskerville Old Face" charset="0"/>
              </a:rPr>
              <a:t>Collection:</a:t>
            </a:r>
          </a:p>
          <a:p>
            <a:pPr marL="457200" indent="-457200" fontAlgn="auto">
              <a:spcBef>
                <a:spcPts val="0"/>
              </a:spcBef>
              <a:spcAft>
                <a:spcPts val="0"/>
              </a:spcAft>
              <a:buFont typeface="Arial" charset="0"/>
              <a:buChar char="•"/>
              <a:defRPr/>
            </a:pPr>
            <a:r>
              <a:rPr lang="en-US" sz="3200" b="1" dirty="0">
                <a:latin typeface="Baskerville Old Face" charset="0"/>
                <a:ea typeface="Baskerville Old Face" charset="0"/>
                <a:cs typeface="Baskerville Old Face" charset="0"/>
              </a:rPr>
              <a:t>1000 essays describing graphs</a:t>
            </a:r>
          </a:p>
          <a:p>
            <a:pPr marL="457200" indent="-457200" fontAlgn="auto">
              <a:spcBef>
                <a:spcPts val="0"/>
              </a:spcBef>
              <a:spcAft>
                <a:spcPts val="0"/>
              </a:spcAft>
              <a:buFont typeface="Arial" charset="0"/>
              <a:buChar char="•"/>
              <a:defRPr/>
            </a:pPr>
            <a:r>
              <a:rPr lang="en-US" sz="3200" b="1" dirty="0">
                <a:latin typeface="Baskerville Old Face" charset="0"/>
                <a:ea typeface="Baskerville Old Face" charset="0"/>
                <a:cs typeface="Baskerville Old Face" charset="0"/>
              </a:rPr>
              <a:t>1000 argumentative essays</a:t>
            </a:r>
          </a:p>
          <a:p>
            <a:pPr marL="457200" indent="-457200" fontAlgn="auto">
              <a:spcBef>
                <a:spcPts val="0"/>
              </a:spcBef>
              <a:spcAft>
                <a:spcPts val="0"/>
              </a:spcAft>
              <a:buFont typeface="Arial" charset="0"/>
              <a:buChar char="•"/>
              <a:defRPr/>
            </a:pPr>
            <a:endParaRPr lang="en-US" sz="3200" b="1" dirty="0">
              <a:latin typeface="Baskerville Old Face" charset="0"/>
              <a:ea typeface="Baskerville Old Face" charset="0"/>
              <a:cs typeface="Baskerville Old Face" charset="0"/>
            </a:endParaRPr>
          </a:p>
          <a:p>
            <a:pPr fontAlgn="auto">
              <a:spcBef>
                <a:spcPts val="0"/>
              </a:spcBef>
              <a:spcAft>
                <a:spcPts val="0"/>
              </a:spcAft>
              <a:defRPr/>
            </a:pPr>
            <a:r>
              <a:rPr lang="en-US" sz="3200" b="1" dirty="0">
                <a:latin typeface="Baskerville Old Face" charset="0"/>
                <a:ea typeface="Baskerville Old Face" charset="0"/>
                <a:cs typeface="Baskerville Old Face" charset="0"/>
              </a:rPr>
              <a:t>With focus on:</a:t>
            </a:r>
          </a:p>
          <a:p>
            <a:pPr marL="457200" indent="-457200" fontAlgn="auto">
              <a:spcBef>
                <a:spcPts val="0"/>
              </a:spcBef>
              <a:spcAft>
                <a:spcPts val="0"/>
              </a:spcAft>
              <a:buFont typeface="Arial" charset="0"/>
              <a:buChar char="•"/>
              <a:defRPr/>
            </a:pPr>
            <a:r>
              <a:rPr lang="en-US" sz="3200" b="1" dirty="0">
                <a:latin typeface="Baskerville Old Face" charset="0"/>
                <a:ea typeface="Baskerville Old Face" charset="0"/>
                <a:cs typeface="Baskerville Old Face" charset="0"/>
              </a:rPr>
              <a:t>‘best’ (graded 75% and over)- 33 essays</a:t>
            </a:r>
          </a:p>
          <a:p>
            <a:pPr marL="457200" indent="-457200" fontAlgn="auto">
              <a:spcBef>
                <a:spcPts val="0"/>
              </a:spcBef>
              <a:spcAft>
                <a:spcPts val="0"/>
              </a:spcAft>
              <a:buFont typeface="Arial" charset="0"/>
              <a:buChar char="•"/>
              <a:defRPr/>
            </a:pPr>
            <a:r>
              <a:rPr lang="en-US" sz="3200" b="1" dirty="0">
                <a:latin typeface="Baskerville Old Face" charset="0"/>
                <a:ea typeface="Baskerville Old Face" charset="0"/>
                <a:cs typeface="Baskerville Old Face" charset="0"/>
              </a:rPr>
              <a:t>‘worst’ (graded 30% and lower)  - 43 essays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609601"/>
            <a:ext cx="9601196" cy="950976"/>
          </a:xfrm>
        </p:spPr>
        <p:txBody>
          <a:bodyPr/>
          <a:lstStyle/>
          <a:p>
            <a:pPr algn="ctr"/>
            <a:r>
              <a:rPr lang="en-GB" dirty="0"/>
              <a:t>Error analysis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70624457"/>
              </p:ext>
            </p:extLst>
          </p:nvPr>
        </p:nvGraphicFramePr>
        <p:xfrm>
          <a:off x="1109472" y="1723138"/>
          <a:ext cx="10204704" cy="4714240"/>
        </p:xfrm>
        <a:graphic>
          <a:graphicData uri="http://schemas.openxmlformats.org/drawingml/2006/table">
            <a:tbl>
              <a:tblPr firstRow="1" firstCol="1" bandRow="1">
                <a:tableStyleId>{5C22544A-7EE6-4342-B048-85BDC9FD1C3A}</a:tableStyleId>
              </a:tblPr>
              <a:tblGrid>
                <a:gridCol w="3401568">
                  <a:extLst>
                    <a:ext uri="{9D8B030D-6E8A-4147-A177-3AD203B41FA5}">
                      <a16:colId xmlns:a16="http://schemas.microsoft.com/office/drawing/2014/main" xmlns="" val="1230305905"/>
                    </a:ext>
                  </a:extLst>
                </a:gridCol>
                <a:gridCol w="3401568">
                  <a:extLst>
                    <a:ext uri="{9D8B030D-6E8A-4147-A177-3AD203B41FA5}">
                      <a16:colId xmlns:a16="http://schemas.microsoft.com/office/drawing/2014/main" xmlns="" val="162628526"/>
                    </a:ext>
                  </a:extLst>
                </a:gridCol>
                <a:gridCol w="3401568">
                  <a:extLst>
                    <a:ext uri="{9D8B030D-6E8A-4147-A177-3AD203B41FA5}">
                      <a16:colId xmlns:a16="http://schemas.microsoft.com/office/drawing/2014/main" xmlns="" val="2905629363"/>
                    </a:ext>
                  </a:extLst>
                </a:gridCol>
              </a:tblGrid>
              <a:tr h="854556">
                <a:tc>
                  <a:txBody>
                    <a:bodyPr/>
                    <a:lstStyle/>
                    <a:p>
                      <a:pPr marL="0" algn="ctr" defTabSz="457200" rtl="0" eaLnBrk="1" latinLnBrk="0" hangingPunct="1">
                        <a:lnSpc>
                          <a:spcPct val="115000"/>
                        </a:lnSpc>
                        <a:spcAft>
                          <a:spcPts val="1000"/>
                        </a:spcAft>
                      </a:pPr>
                      <a:r>
                        <a:rPr lang="en-US" sz="2400" b="1" kern="1200">
                          <a:solidFill>
                            <a:schemeClr val="lt1"/>
                          </a:solidFill>
                          <a:effectLst/>
                          <a:uFill>
                            <a:solidFill>
                              <a:srgbClr val="000000"/>
                            </a:solidFill>
                          </a:uFill>
                          <a:latin typeface="+mn-lt"/>
                          <a:ea typeface="+mn-ea"/>
                          <a:cs typeface="+mn-cs"/>
                        </a:rPr>
                        <a:t> </a:t>
                      </a:r>
                      <a:endParaRPr lang="en-GB" sz="2400" b="1" kern="1200">
                        <a:solidFill>
                          <a:schemeClr val="lt1"/>
                        </a:solidFill>
                        <a:effectLst/>
                        <a:uFill>
                          <a:solidFill>
                            <a:srgbClr val="000000"/>
                          </a:solidFill>
                        </a:uFill>
                        <a:latin typeface="+mn-lt"/>
                        <a:ea typeface="+mn-ea"/>
                        <a:cs typeface="+mn-cs"/>
                      </a:endParaRPr>
                    </a:p>
                  </a:txBody>
                  <a:tcPr marL="50800" marR="50800" marT="50800" marB="50800" anchor="ctr"/>
                </a:tc>
                <a:tc>
                  <a:txBody>
                    <a:bodyPr/>
                    <a:lstStyle/>
                    <a:p>
                      <a:pPr marL="0" algn="ctr" defTabSz="457200" rtl="0" eaLnBrk="1" latinLnBrk="0" hangingPunct="1">
                        <a:lnSpc>
                          <a:spcPct val="115000"/>
                        </a:lnSpc>
                        <a:spcAft>
                          <a:spcPts val="1000"/>
                        </a:spcAft>
                      </a:pPr>
                      <a:r>
                        <a:rPr lang="en-US" sz="2400" b="1" kern="1200" dirty="0">
                          <a:solidFill>
                            <a:schemeClr val="lt1"/>
                          </a:solidFill>
                          <a:effectLst/>
                          <a:uFill>
                            <a:solidFill>
                              <a:srgbClr val="000000"/>
                            </a:solidFill>
                          </a:uFill>
                          <a:latin typeface="+mn-lt"/>
                          <a:ea typeface="+mn-ea"/>
                          <a:cs typeface="+mn-cs"/>
                        </a:rPr>
                        <a:t>Essays scored 75% and higher</a:t>
                      </a:r>
                      <a:endParaRPr lang="en-GB" sz="2400" b="1" kern="1200" dirty="0">
                        <a:solidFill>
                          <a:schemeClr val="lt1"/>
                        </a:solidFill>
                        <a:effectLst/>
                        <a:uFill>
                          <a:solidFill>
                            <a:srgbClr val="000000"/>
                          </a:solidFill>
                        </a:uFill>
                        <a:latin typeface="+mn-lt"/>
                        <a:ea typeface="+mn-ea"/>
                        <a:cs typeface="+mn-cs"/>
                      </a:endParaRPr>
                    </a:p>
                  </a:txBody>
                  <a:tcPr marL="50800" marR="50800" marT="50800" marB="50800" anchor="ctr"/>
                </a:tc>
                <a:tc>
                  <a:txBody>
                    <a:bodyPr/>
                    <a:lstStyle/>
                    <a:p>
                      <a:pPr marL="0" algn="ctr" defTabSz="457200" rtl="0" eaLnBrk="1" latinLnBrk="0" hangingPunct="1">
                        <a:lnSpc>
                          <a:spcPct val="115000"/>
                        </a:lnSpc>
                        <a:spcAft>
                          <a:spcPts val="1000"/>
                        </a:spcAft>
                      </a:pPr>
                      <a:r>
                        <a:rPr lang="en-US" sz="2400" b="1" kern="1200">
                          <a:solidFill>
                            <a:schemeClr val="lt1"/>
                          </a:solidFill>
                          <a:effectLst/>
                          <a:uFill>
                            <a:solidFill>
                              <a:srgbClr val="000000"/>
                            </a:solidFill>
                          </a:uFill>
                          <a:latin typeface="+mn-lt"/>
                          <a:ea typeface="+mn-ea"/>
                          <a:cs typeface="+mn-cs"/>
                        </a:rPr>
                        <a:t>Essays scored lower than 30%</a:t>
                      </a:r>
                      <a:endParaRPr lang="en-GB" sz="2400" b="1" kern="1200">
                        <a:solidFill>
                          <a:schemeClr val="lt1"/>
                        </a:solidFill>
                        <a:effectLst/>
                        <a:uFill>
                          <a:solidFill>
                            <a:srgbClr val="000000"/>
                          </a:solidFill>
                        </a:uFill>
                        <a:latin typeface="+mn-lt"/>
                        <a:ea typeface="+mn-ea"/>
                        <a:cs typeface="+mn-cs"/>
                      </a:endParaRPr>
                    </a:p>
                  </a:txBody>
                  <a:tcPr marL="50800" marR="50800" marT="50800" marB="50800" anchor="ctr"/>
                </a:tc>
                <a:extLst>
                  <a:ext uri="{0D108BD9-81ED-4DB2-BD59-A6C34878D82A}">
                    <a16:rowId xmlns:a16="http://schemas.microsoft.com/office/drawing/2014/main" xmlns="" val="3567493398"/>
                  </a:ext>
                </a:extLst>
              </a:tr>
              <a:tr h="854556">
                <a:tc>
                  <a:txBody>
                    <a:bodyPr/>
                    <a:lstStyle/>
                    <a:p>
                      <a:pPr marL="0" algn="ctr" defTabSz="457200" rtl="0" eaLnBrk="1" latinLnBrk="0" hangingPunct="1">
                        <a:lnSpc>
                          <a:spcPct val="115000"/>
                        </a:lnSpc>
                        <a:spcAft>
                          <a:spcPts val="1000"/>
                        </a:spcAft>
                      </a:pPr>
                      <a:r>
                        <a:rPr lang="en-US" sz="2400" b="1" kern="1200">
                          <a:solidFill>
                            <a:schemeClr val="lt1"/>
                          </a:solidFill>
                          <a:effectLst/>
                          <a:uFill>
                            <a:solidFill>
                              <a:srgbClr val="000000"/>
                            </a:solidFill>
                          </a:uFill>
                          <a:latin typeface="+mn-lt"/>
                          <a:ea typeface="+mn-ea"/>
                          <a:cs typeface="+mn-cs"/>
                        </a:rPr>
                        <a:t>Average number of all error tags in one essay</a:t>
                      </a:r>
                      <a:endParaRPr lang="en-GB" sz="2400" b="1" kern="1200">
                        <a:solidFill>
                          <a:schemeClr val="lt1"/>
                        </a:solidFill>
                        <a:effectLst/>
                        <a:uFill>
                          <a:solidFill>
                            <a:srgbClr val="000000"/>
                          </a:solidFill>
                        </a:uFill>
                        <a:latin typeface="+mn-lt"/>
                        <a:ea typeface="+mn-ea"/>
                        <a:cs typeface="+mn-cs"/>
                      </a:endParaRPr>
                    </a:p>
                  </a:txBody>
                  <a:tcPr marL="50800" marR="50800" marT="50800" marB="50800" anchor="ctr"/>
                </a:tc>
                <a:tc>
                  <a:txBody>
                    <a:bodyPr/>
                    <a:lstStyle/>
                    <a:p>
                      <a:pPr marL="0" algn="ctr" defTabSz="457200" rtl="0" eaLnBrk="1" latinLnBrk="0" hangingPunct="1">
                        <a:lnSpc>
                          <a:spcPct val="115000"/>
                        </a:lnSpc>
                        <a:spcAft>
                          <a:spcPts val="1000"/>
                        </a:spcAft>
                      </a:pPr>
                      <a:r>
                        <a:rPr lang="en-US" sz="2400" b="1" kern="1200" dirty="0">
                          <a:solidFill>
                            <a:schemeClr val="tx1"/>
                          </a:solidFill>
                          <a:effectLst/>
                          <a:uFill>
                            <a:solidFill>
                              <a:srgbClr val="000000"/>
                            </a:solidFill>
                          </a:uFill>
                          <a:latin typeface="+mn-lt"/>
                          <a:ea typeface="+mn-ea"/>
                          <a:cs typeface="+mn-cs"/>
                        </a:rPr>
                        <a:t>19</a:t>
                      </a:r>
                      <a:endParaRPr lang="en-GB" sz="2400" b="1" kern="1200" dirty="0">
                        <a:solidFill>
                          <a:schemeClr val="tx1"/>
                        </a:solidFill>
                        <a:effectLst/>
                        <a:uFill>
                          <a:solidFill>
                            <a:srgbClr val="000000"/>
                          </a:solidFill>
                        </a:uFill>
                        <a:latin typeface="+mn-lt"/>
                        <a:ea typeface="+mn-ea"/>
                        <a:cs typeface="+mn-cs"/>
                      </a:endParaRPr>
                    </a:p>
                  </a:txBody>
                  <a:tcPr marL="50800" marR="50800" marT="50800" marB="50800" anchor="ctr"/>
                </a:tc>
                <a:tc>
                  <a:txBody>
                    <a:bodyPr/>
                    <a:lstStyle/>
                    <a:p>
                      <a:pPr marL="0" algn="ctr" defTabSz="457200" rtl="0" eaLnBrk="1" latinLnBrk="0" hangingPunct="1">
                        <a:lnSpc>
                          <a:spcPct val="115000"/>
                        </a:lnSpc>
                        <a:spcAft>
                          <a:spcPts val="1000"/>
                        </a:spcAft>
                      </a:pPr>
                      <a:r>
                        <a:rPr lang="en-US" sz="2400" b="1" kern="1200">
                          <a:solidFill>
                            <a:schemeClr val="tx1"/>
                          </a:solidFill>
                          <a:effectLst/>
                          <a:uFill>
                            <a:solidFill>
                              <a:srgbClr val="000000"/>
                            </a:solidFill>
                          </a:uFill>
                          <a:latin typeface="+mn-lt"/>
                          <a:ea typeface="+mn-ea"/>
                          <a:cs typeface="+mn-cs"/>
                        </a:rPr>
                        <a:t>19.5</a:t>
                      </a:r>
                      <a:endParaRPr lang="en-GB" sz="2400" b="1" kern="1200">
                        <a:solidFill>
                          <a:schemeClr val="tx1"/>
                        </a:solidFill>
                        <a:effectLst/>
                        <a:uFill>
                          <a:solidFill>
                            <a:srgbClr val="000000"/>
                          </a:solidFill>
                        </a:uFill>
                        <a:latin typeface="+mn-lt"/>
                        <a:ea typeface="+mn-ea"/>
                        <a:cs typeface="+mn-cs"/>
                      </a:endParaRPr>
                    </a:p>
                  </a:txBody>
                  <a:tcPr marL="50800" marR="50800" marT="50800" marB="50800" anchor="ctr"/>
                </a:tc>
                <a:extLst>
                  <a:ext uri="{0D108BD9-81ED-4DB2-BD59-A6C34878D82A}">
                    <a16:rowId xmlns:a16="http://schemas.microsoft.com/office/drawing/2014/main" xmlns="" val="594673322"/>
                  </a:ext>
                </a:extLst>
              </a:tr>
              <a:tr h="933762">
                <a:tc>
                  <a:txBody>
                    <a:bodyPr/>
                    <a:lstStyle/>
                    <a:p>
                      <a:pPr marL="0" algn="ctr" defTabSz="457200" rtl="0" eaLnBrk="1" latinLnBrk="0" hangingPunct="1">
                        <a:lnSpc>
                          <a:spcPct val="115000"/>
                        </a:lnSpc>
                        <a:spcAft>
                          <a:spcPts val="1000"/>
                        </a:spcAft>
                      </a:pPr>
                      <a:r>
                        <a:rPr lang="en-US" sz="2400" b="1" kern="1200" dirty="0">
                          <a:solidFill>
                            <a:schemeClr val="lt1"/>
                          </a:solidFill>
                          <a:effectLst/>
                          <a:uFill>
                            <a:solidFill>
                              <a:srgbClr val="000000"/>
                            </a:solidFill>
                          </a:uFill>
                          <a:latin typeface="+mn-lt"/>
                          <a:ea typeface="+mn-ea"/>
                          <a:cs typeface="+mn-cs"/>
                        </a:rPr>
                        <a:t>Minimum and maximum number of all error tags</a:t>
                      </a:r>
                      <a:endParaRPr lang="en-GB" sz="2400" b="1" kern="1200" dirty="0">
                        <a:solidFill>
                          <a:schemeClr val="lt1"/>
                        </a:solidFill>
                        <a:effectLst/>
                        <a:uFill>
                          <a:solidFill>
                            <a:srgbClr val="000000"/>
                          </a:solidFill>
                        </a:uFill>
                        <a:latin typeface="+mn-lt"/>
                        <a:ea typeface="+mn-ea"/>
                        <a:cs typeface="+mn-cs"/>
                      </a:endParaRPr>
                    </a:p>
                  </a:txBody>
                  <a:tcPr marL="50800" marR="50800" marT="50800" marB="50800" anchor="ctr"/>
                </a:tc>
                <a:tc>
                  <a:txBody>
                    <a:bodyPr/>
                    <a:lstStyle/>
                    <a:p>
                      <a:pPr marL="0" algn="ctr" defTabSz="457200" rtl="0" eaLnBrk="1" latinLnBrk="0" hangingPunct="1">
                        <a:lnSpc>
                          <a:spcPct val="115000"/>
                        </a:lnSpc>
                        <a:spcAft>
                          <a:spcPts val="1000"/>
                        </a:spcAft>
                      </a:pPr>
                      <a:r>
                        <a:rPr lang="en-US" sz="2400" b="1" kern="1200" dirty="0">
                          <a:solidFill>
                            <a:schemeClr val="tx1"/>
                          </a:solidFill>
                          <a:effectLst/>
                          <a:uFill>
                            <a:solidFill>
                              <a:srgbClr val="000000"/>
                            </a:solidFill>
                          </a:uFill>
                          <a:latin typeface="+mn-lt"/>
                          <a:ea typeface="+mn-ea"/>
                          <a:cs typeface="+mn-cs"/>
                        </a:rPr>
                        <a:t>3 to 60</a:t>
                      </a:r>
                      <a:endParaRPr lang="en-GB" sz="2400" b="1" kern="1200" dirty="0">
                        <a:solidFill>
                          <a:schemeClr val="tx1"/>
                        </a:solidFill>
                        <a:effectLst/>
                        <a:uFill>
                          <a:solidFill>
                            <a:srgbClr val="000000"/>
                          </a:solidFill>
                        </a:uFill>
                        <a:latin typeface="+mn-lt"/>
                        <a:ea typeface="+mn-ea"/>
                        <a:cs typeface="+mn-cs"/>
                      </a:endParaRPr>
                    </a:p>
                  </a:txBody>
                  <a:tcPr marL="50800" marR="50800" marT="50800" marB="50800" anchor="ctr"/>
                </a:tc>
                <a:tc>
                  <a:txBody>
                    <a:bodyPr/>
                    <a:lstStyle/>
                    <a:p>
                      <a:pPr marL="0" algn="ctr" defTabSz="457200" rtl="0" eaLnBrk="1" latinLnBrk="0" hangingPunct="1">
                        <a:lnSpc>
                          <a:spcPct val="115000"/>
                        </a:lnSpc>
                        <a:spcAft>
                          <a:spcPts val="1000"/>
                        </a:spcAft>
                      </a:pPr>
                      <a:r>
                        <a:rPr lang="en-US" sz="2400" b="1" kern="1200" dirty="0">
                          <a:solidFill>
                            <a:schemeClr val="tx1"/>
                          </a:solidFill>
                          <a:effectLst/>
                          <a:uFill>
                            <a:solidFill>
                              <a:srgbClr val="000000"/>
                            </a:solidFill>
                          </a:uFill>
                          <a:latin typeface="+mn-lt"/>
                          <a:ea typeface="+mn-ea"/>
                          <a:cs typeface="+mn-cs"/>
                        </a:rPr>
                        <a:t>10 to 66</a:t>
                      </a:r>
                      <a:endParaRPr lang="en-GB" sz="2400" b="1" kern="1200" dirty="0">
                        <a:solidFill>
                          <a:schemeClr val="tx1"/>
                        </a:solidFill>
                        <a:effectLst/>
                        <a:uFill>
                          <a:solidFill>
                            <a:srgbClr val="000000"/>
                          </a:solidFill>
                        </a:uFill>
                        <a:latin typeface="+mn-lt"/>
                        <a:ea typeface="+mn-ea"/>
                        <a:cs typeface="+mn-cs"/>
                      </a:endParaRPr>
                    </a:p>
                  </a:txBody>
                  <a:tcPr marL="50800" marR="50800" marT="50800" marB="50800" anchor="ctr"/>
                </a:tc>
                <a:extLst>
                  <a:ext uri="{0D108BD9-81ED-4DB2-BD59-A6C34878D82A}">
                    <a16:rowId xmlns:a16="http://schemas.microsoft.com/office/drawing/2014/main" xmlns="" val="4044763692"/>
                  </a:ext>
                </a:extLst>
              </a:tr>
              <a:tr h="854556">
                <a:tc>
                  <a:txBody>
                    <a:bodyPr/>
                    <a:lstStyle/>
                    <a:p>
                      <a:pPr marL="0" algn="ctr" defTabSz="457200" rtl="0" eaLnBrk="1" latinLnBrk="0" hangingPunct="1">
                        <a:lnSpc>
                          <a:spcPct val="115000"/>
                        </a:lnSpc>
                        <a:spcAft>
                          <a:spcPts val="1000"/>
                        </a:spcAft>
                      </a:pPr>
                      <a:r>
                        <a:rPr lang="en-US" sz="2400" b="1" kern="1200">
                          <a:solidFill>
                            <a:schemeClr val="lt1"/>
                          </a:solidFill>
                          <a:effectLst/>
                          <a:uFill>
                            <a:solidFill>
                              <a:srgbClr val="000000"/>
                            </a:solidFill>
                          </a:uFill>
                          <a:latin typeface="+mn-lt"/>
                          <a:ea typeface="+mn-ea"/>
                          <a:cs typeface="+mn-cs"/>
                        </a:rPr>
                        <a:t>Average number of syntactic errors</a:t>
                      </a:r>
                      <a:endParaRPr lang="en-GB" sz="2400" b="1" kern="1200">
                        <a:solidFill>
                          <a:schemeClr val="lt1"/>
                        </a:solidFill>
                        <a:effectLst/>
                        <a:uFill>
                          <a:solidFill>
                            <a:srgbClr val="000000"/>
                          </a:solidFill>
                        </a:uFill>
                        <a:latin typeface="+mn-lt"/>
                        <a:ea typeface="+mn-ea"/>
                        <a:cs typeface="+mn-cs"/>
                      </a:endParaRPr>
                    </a:p>
                  </a:txBody>
                  <a:tcPr marL="50800" marR="50800" marT="50800" marB="50800" anchor="ctr"/>
                </a:tc>
                <a:tc>
                  <a:txBody>
                    <a:bodyPr/>
                    <a:lstStyle/>
                    <a:p>
                      <a:pPr marL="0" algn="ctr" defTabSz="457200" rtl="0" eaLnBrk="1" latinLnBrk="0" hangingPunct="1">
                        <a:lnSpc>
                          <a:spcPct val="115000"/>
                        </a:lnSpc>
                        <a:spcAft>
                          <a:spcPts val="1000"/>
                        </a:spcAft>
                      </a:pPr>
                      <a:r>
                        <a:rPr lang="en-US" sz="2400" b="1" kern="1200" dirty="0">
                          <a:solidFill>
                            <a:schemeClr val="tx1"/>
                          </a:solidFill>
                          <a:effectLst/>
                          <a:uFill>
                            <a:solidFill>
                              <a:srgbClr val="000000"/>
                            </a:solidFill>
                          </a:uFill>
                          <a:latin typeface="+mn-lt"/>
                          <a:ea typeface="+mn-ea"/>
                          <a:cs typeface="+mn-cs"/>
                        </a:rPr>
                        <a:t>2</a:t>
                      </a:r>
                      <a:endParaRPr lang="en-GB" sz="2400" b="1" kern="1200" dirty="0">
                        <a:solidFill>
                          <a:schemeClr val="tx1"/>
                        </a:solidFill>
                        <a:effectLst/>
                        <a:uFill>
                          <a:solidFill>
                            <a:srgbClr val="000000"/>
                          </a:solidFill>
                        </a:uFill>
                        <a:latin typeface="+mn-lt"/>
                        <a:ea typeface="+mn-ea"/>
                        <a:cs typeface="+mn-cs"/>
                      </a:endParaRPr>
                    </a:p>
                  </a:txBody>
                  <a:tcPr marL="50800" marR="50800" marT="50800" marB="50800" anchor="ctr"/>
                </a:tc>
                <a:tc>
                  <a:txBody>
                    <a:bodyPr/>
                    <a:lstStyle/>
                    <a:p>
                      <a:pPr marL="0" algn="ctr" defTabSz="457200" rtl="0" eaLnBrk="1" latinLnBrk="0" hangingPunct="1">
                        <a:lnSpc>
                          <a:spcPct val="115000"/>
                        </a:lnSpc>
                        <a:spcAft>
                          <a:spcPts val="1000"/>
                        </a:spcAft>
                      </a:pPr>
                      <a:r>
                        <a:rPr lang="en-US" sz="2400" b="1" kern="1200" dirty="0">
                          <a:solidFill>
                            <a:schemeClr val="tx1"/>
                          </a:solidFill>
                          <a:effectLst/>
                          <a:uFill>
                            <a:solidFill>
                              <a:srgbClr val="000000"/>
                            </a:solidFill>
                          </a:uFill>
                          <a:latin typeface="+mn-lt"/>
                          <a:ea typeface="+mn-ea"/>
                          <a:cs typeface="+mn-cs"/>
                        </a:rPr>
                        <a:t>3</a:t>
                      </a:r>
                      <a:endParaRPr lang="en-GB" sz="2400" b="1" kern="1200" dirty="0">
                        <a:solidFill>
                          <a:schemeClr val="tx1"/>
                        </a:solidFill>
                        <a:effectLst/>
                        <a:uFill>
                          <a:solidFill>
                            <a:srgbClr val="000000"/>
                          </a:solidFill>
                        </a:uFill>
                        <a:latin typeface="+mn-lt"/>
                        <a:ea typeface="+mn-ea"/>
                        <a:cs typeface="+mn-cs"/>
                      </a:endParaRPr>
                    </a:p>
                  </a:txBody>
                  <a:tcPr marL="50800" marR="50800" marT="50800" marB="50800" anchor="ctr"/>
                </a:tc>
                <a:extLst>
                  <a:ext uri="{0D108BD9-81ED-4DB2-BD59-A6C34878D82A}">
                    <a16:rowId xmlns:a16="http://schemas.microsoft.com/office/drawing/2014/main" xmlns="" val="1278237446"/>
                  </a:ext>
                </a:extLst>
              </a:tr>
              <a:tr h="854556">
                <a:tc>
                  <a:txBody>
                    <a:bodyPr/>
                    <a:lstStyle/>
                    <a:p>
                      <a:pPr marL="0" algn="ctr" defTabSz="457200" rtl="0" eaLnBrk="1" latinLnBrk="0" hangingPunct="1">
                        <a:lnSpc>
                          <a:spcPct val="115000"/>
                        </a:lnSpc>
                        <a:spcAft>
                          <a:spcPts val="1000"/>
                        </a:spcAft>
                      </a:pPr>
                      <a:r>
                        <a:rPr lang="en-US" sz="2400" b="1" kern="1200">
                          <a:solidFill>
                            <a:schemeClr val="lt1"/>
                          </a:solidFill>
                          <a:effectLst/>
                          <a:uFill>
                            <a:solidFill>
                              <a:srgbClr val="000000"/>
                            </a:solidFill>
                          </a:uFill>
                          <a:latin typeface="+mn-lt"/>
                          <a:ea typeface="+mn-ea"/>
                          <a:cs typeface="+mn-cs"/>
                        </a:rPr>
                        <a:t>Average number of discourse errors</a:t>
                      </a:r>
                      <a:endParaRPr lang="en-GB" sz="2400" b="1" kern="1200">
                        <a:solidFill>
                          <a:schemeClr val="lt1"/>
                        </a:solidFill>
                        <a:effectLst/>
                        <a:uFill>
                          <a:solidFill>
                            <a:srgbClr val="000000"/>
                          </a:solidFill>
                        </a:uFill>
                        <a:latin typeface="+mn-lt"/>
                        <a:ea typeface="+mn-ea"/>
                        <a:cs typeface="+mn-cs"/>
                      </a:endParaRPr>
                    </a:p>
                  </a:txBody>
                  <a:tcPr marL="50800" marR="50800" marT="50800" marB="50800" anchor="ctr"/>
                </a:tc>
                <a:tc>
                  <a:txBody>
                    <a:bodyPr/>
                    <a:lstStyle/>
                    <a:p>
                      <a:pPr marL="0" algn="ctr" defTabSz="457200" rtl="0" eaLnBrk="1" latinLnBrk="0" hangingPunct="1">
                        <a:lnSpc>
                          <a:spcPct val="115000"/>
                        </a:lnSpc>
                        <a:spcAft>
                          <a:spcPts val="1000"/>
                        </a:spcAft>
                      </a:pPr>
                      <a:r>
                        <a:rPr lang="en-US" sz="2400" b="1" kern="1200" dirty="0">
                          <a:solidFill>
                            <a:schemeClr val="tx1"/>
                          </a:solidFill>
                          <a:effectLst/>
                          <a:uFill>
                            <a:solidFill>
                              <a:srgbClr val="000000"/>
                            </a:solidFill>
                          </a:uFill>
                          <a:latin typeface="+mn-lt"/>
                          <a:ea typeface="+mn-ea"/>
                          <a:cs typeface="+mn-cs"/>
                        </a:rPr>
                        <a:t>3</a:t>
                      </a:r>
                      <a:endParaRPr lang="en-GB" sz="2400" b="1" kern="1200" dirty="0">
                        <a:solidFill>
                          <a:schemeClr val="tx1"/>
                        </a:solidFill>
                        <a:effectLst/>
                        <a:uFill>
                          <a:solidFill>
                            <a:srgbClr val="000000"/>
                          </a:solidFill>
                        </a:uFill>
                        <a:latin typeface="+mn-lt"/>
                        <a:ea typeface="+mn-ea"/>
                        <a:cs typeface="+mn-cs"/>
                      </a:endParaRPr>
                    </a:p>
                  </a:txBody>
                  <a:tcPr marL="50800" marR="50800" marT="50800" marB="50800" anchor="ctr"/>
                </a:tc>
                <a:tc>
                  <a:txBody>
                    <a:bodyPr/>
                    <a:lstStyle/>
                    <a:p>
                      <a:pPr marL="0" algn="ctr" defTabSz="457200" rtl="0" eaLnBrk="1" latinLnBrk="0" hangingPunct="1">
                        <a:lnSpc>
                          <a:spcPct val="115000"/>
                        </a:lnSpc>
                        <a:spcAft>
                          <a:spcPts val="1000"/>
                        </a:spcAft>
                      </a:pPr>
                      <a:r>
                        <a:rPr lang="en-US" sz="2400" b="1" kern="1200" dirty="0">
                          <a:solidFill>
                            <a:schemeClr val="tx1"/>
                          </a:solidFill>
                          <a:effectLst/>
                          <a:uFill>
                            <a:solidFill>
                              <a:srgbClr val="000000"/>
                            </a:solidFill>
                          </a:uFill>
                          <a:latin typeface="+mn-lt"/>
                          <a:ea typeface="+mn-ea"/>
                          <a:cs typeface="+mn-cs"/>
                        </a:rPr>
                        <a:t>3</a:t>
                      </a:r>
                      <a:endParaRPr lang="en-GB" sz="2400" b="1" kern="1200" dirty="0">
                        <a:solidFill>
                          <a:schemeClr val="tx1"/>
                        </a:solidFill>
                        <a:effectLst/>
                        <a:uFill>
                          <a:solidFill>
                            <a:srgbClr val="000000"/>
                          </a:solidFill>
                        </a:uFill>
                        <a:latin typeface="+mn-lt"/>
                        <a:ea typeface="+mn-ea"/>
                        <a:cs typeface="+mn-cs"/>
                      </a:endParaRPr>
                    </a:p>
                  </a:txBody>
                  <a:tcPr marL="50800" marR="50800" marT="50800" marB="50800" anchor="ctr"/>
                </a:tc>
                <a:extLst>
                  <a:ext uri="{0D108BD9-81ED-4DB2-BD59-A6C34878D82A}">
                    <a16:rowId xmlns:a16="http://schemas.microsoft.com/office/drawing/2014/main" xmlns="" val="1066235871"/>
                  </a:ext>
                </a:extLst>
              </a:tr>
            </a:tbl>
          </a:graphicData>
        </a:graphic>
      </p:graphicFrame>
    </p:spTree>
    <p:extLst>
      <p:ext uri="{BB962C8B-B14F-4D97-AF65-F5344CB8AC3E}">
        <p14:creationId xmlns:p14="http://schemas.microsoft.com/office/powerpoint/2010/main" val="362634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txBox="1">
            <a:spLocks/>
          </p:cNvSpPr>
          <p:nvPr/>
        </p:nvSpPr>
        <p:spPr bwMode="auto">
          <a:xfrm>
            <a:off x="0" y="0"/>
            <a:ext cx="12192000"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lnSpc>
                <a:spcPct val="90000"/>
              </a:lnSpc>
            </a:pPr>
            <a:endParaRPr lang="en-US" altLang="en-US" sz="4800" b="1" i="1">
              <a:latin typeface="Baskerville Old Face" panose="02020602080505020303" pitchFamily="18" charset="0"/>
            </a:endParaRPr>
          </a:p>
        </p:txBody>
      </p:sp>
      <p:sp>
        <p:nvSpPr>
          <p:cNvPr id="16386" name="Заголовок 1"/>
          <p:cNvSpPr txBox="1">
            <a:spLocks/>
          </p:cNvSpPr>
          <p:nvPr/>
        </p:nvSpPr>
        <p:spPr bwMode="auto">
          <a:xfrm>
            <a:off x="0" y="0"/>
            <a:ext cx="12192000" cy="1463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lnSpc>
                <a:spcPct val="90000"/>
              </a:lnSpc>
            </a:pPr>
            <a:endParaRPr lang="ru-RU" altLang="en-US" sz="4800" b="1" i="1" dirty="0">
              <a:latin typeface="Baskerville Old Face" panose="02020602080505020303" pitchFamily="18" charset="0"/>
            </a:endParaRPr>
          </a:p>
        </p:txBody>
      </p:sp>
      <p:sp>
        <p:nvSpPr>
          <p:cNvPr id="16387" name="Прямоугольник 1"/>
          <p:cNvSpPr>
            <a:spLocks noChangeArrowheads="1"/>
          </p:cNvSpPr>
          <p:nvPr/>
        </p:nvSpPr>
        <p:spPr bwMode="auto">
          <a:xfrm>
            <a:off x="1427967" y="995680"/>
            <a:ext cx="9594937" cy="4739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en-US" dirty="0"/>
          </a:p>
          <a:p>
            <a:pPr algn="ctr"/>
            <a:endParaRPr lang="en-US" altLang="en-US" dirty="0"/>
          </a:p>
          <a:p>
            <a:pPr algn="ctr"/>
            <a:r>
              <a:rPr lang="en-US" altLang="en-US" sz="3200" b="1" dirty="0">
                <a:latin typeface="Baskerville Old Face" panose="02020602080505020303" pitchFamily="18" charset="0"/>
              </a:rPr>
              <a:t>IELTS</a:t>
            </a:r>
            <a:endParaRPr lang="en-US" sz="3200" dirty="0"/>
          </a:p>
          <a:p>
            <a:endParaRPr lang="en-US" dirty="0"/>
          </a:p>
          <a:p>
            <a:pPr marL="285750" indent="-285750">
              <a:buFont typeface="Arial" panose="020B0604020202020204" pitchFamily="34" charset="0"/>
              <a:buChar char="•"/>
            </a:pPr>
            <a:r>
              <a:rPr lang="en-US" sz="2400" dirty="0"/>
              <a:t>the number of words, relevance to the topic in the question, and coverage of all parts of the question (Task Achievement/Task Response)</a:t>
            </a:r>
            <a:endParaRPr lang="en-GB" sz="2400" dirty="0"/>
          </a:p>
          <a:p>
            <a:pPr marL="342900" indent="-342900">
              <a:buFont typeface="Arial" panose="020B0604020202020204" pitchFamily="34" charset="0"/>
              <a:buChar char="•"/>
            </a:pPr>
            <a:r>
              <a:rPr lang="en-US" sz="2400" dirty="0" err="1"/>
              <a:t>organisation</a:t>
            </a:r>
            <a:r>
              <a:rPr lang="en-US" sz="2400" dirty="0"/>
              <a:t>, connection of sentences and paragraphs with logical links and referential tools, no or little repetition (Coherence and Cohesion)</a:t>
            </a:r>
            <a:endParaRPr lang="en-GB" sz="2400" dirty="0"/>
          </a:p>
          <a:p>
            <a:pPr marL="342900" indent="-342900">
              <a:buFont typeface="Arial" panose="020B0604020202020204" pitchFamily="34" charset="0"/>
              <a:buChar char="•"/>
            </a:pPr>
            <a:r>
              <a:rPr lang="en-US" sz="2400" dirty="0"/>
              <a:t>use of appropriate academic words and collocations, use of paraphrase to avoid repetition, correct spelling (Lexical Resource)</a:t>
            </a:r>
            <a:endParaRPr lang="en-GB" sz="2400" dirty="0"/>
          </a:p>
          <a:p>
            <a:pPr marL="342900" indent="-342900">
              <a:buFont typeface="Arial" panose="020B0604020202020204" pitchFamily="34" charset="0"/>
              <a:buChar char="•"/>
            </a:pPr>
            <a:r>
              <a:rPr lang="en-US" sz="2400" dirty="0"/>
              <a:t>use of a variety of grammatical forms, combination of short and complex sentences, and not too many grammatical mistakes (Grammatical Range and Accuracy)</a:t>
            </a:r>
            <a:endParaRPr lang="en-GB"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Заголовок 1"/>
          <p:cNvSpPr>
            <a:spLocks noGrp="1"/>
          </p:cNvSpPr>
          <p:nvPr>
            <p:ph type="title"/>
          </p:nvPr>
        </p:nvSpPr>
        <p:spPr>
          <a:xfrm>
            <a:off x="0" y="0"/>
            <a:ext cx="12192000" cy="725488"/>
          </a:xfrm>
        </p:spPr>
        <p:txBody>
          <a:bodyPr>
            <a:normAutofit fontScale="90000"/>
          </a:bodyPr>
          <a:lstStyle/>
          <a:p>
            <a:pPr algn="ctr"/>
            <a:r>
              <a:rPr lang="en-GB" altLang="en-US" sz="4800" b="1" dirty="0">
                <a:latin typeface="Baskerville Old Face" panose="02020602080505020303" pitchFamily="18" charset="0"/>
                <a:ea typeface="Baskerville Old Face" panose="02020602080505020303" pitchFamily="18" charset="0"/>
                <a:cs typeface="Baskerville Old Face" panose="02020602080505020303" pitchFamily="18" charset="0"/>
              </a:rPr>
              <a:t> </a:t>
            </a:r>
            <a:endParaRPr lang="ru-RU" altLang="en-US" sz="4800" b="1" dirty="0">
              <a:latin typeface="Baskerville Old Face" panose="02020602080505020303" pitchFamily="18" charset="0"/>
              <a:ea typeface="Baskerville Old Face" panose="02020602080505020303" pitchFamily="18" charset="0"/>
              <a:cs typeface="Baskerville Old Face" panose="02020602080505020303" pitchFamily="18" charset="0"/>
            </a:endParaRPr>
          </a:p>
        </p:txBody>
      </p:sp>
      <p:sp>
        <p:nvSpPr>
          <p:cNvPr id="21506" name="Прямоугольник 3"/>
          <p:cNvSpPr>
            <a:spLocks noChangeArrowheads="1"/>
          </p:cNvSpPr>
          <p:nvPr/>
        </p:nvSpPr>
        <p:spPr bwMode="auto">
          <a:xfrm>
            <a:off x="951978" y="725488"/>
            <a:ext cx="10517710" cy="5472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lnSpc>
                <a:spcPct val="115000"/>
              </a:lnSpc>
              <a:buFont typeface="Calibri Light" panose="020F0302020204030204" pitchFamily="34" charset="0"/>
              <a:buAutoNum type="arabicPeriod"/>
            </a:pPr>
            <a:endParaRPr lang="en-US" altLang="en-US" sz="2800" b="1" dirty="0">
              <a:latin typeface="Baskerville Old Face" panose="02020602080505020303" pitchFamily="18" charset="0"/>
            </a:endParaRPr>
          </a:p>
          <a:p>
            <a:pPr marL="0" indent="0" algn="ctr">
              <a:lnSpc>
                <a:spcPct val="115000"/>
              </a:lnSpc>
            </a:pPr>
            <a:r>
              <a:rPr lang="en-US" altLang="en-US" sz="3600" b="1" dirty="0">
                <a:latin typeface="Baskerville Old Face" panose="02020602080505020303" pitchFamily="18" charset="0"/>
                <a:ea typeface="Baskerville Old Face" panose="02020602080505020303" pitchFamily="18" charset="0"/>
                <a:cs typeface="Baskerville Old Face" panose="02020602080505020303" pitchFamily="18" charset="0"/>
              </a:rPr>
              <a:t>Lexical evaluation with REALEC-Inspector</a:t>
            </a:r>
            <a:endParaRPr lang="en-US" altLang="en-US" sz="2800" b="1" dirty="0">
              <a:latin typeface="Baskerville Old Face" panose="02020602080505020303" pitchFamily="18" charset="0"/>
            </a:endParaRPr>
          </a:p>
          <a:p>
            <a:pPr algn="just">
              <a:lnSpc>
                <a:spcPct val="115000"/>
              </a:lnSpc>
              <a:buFont typeface="Calibri Light" panose="020F0302020204030204" pitchFamily="34" charset="0"/>
              <a:buAutoNum type="arabicPeriod"/>
            </a:pPr>
            <a:r>
              <a:rPr lang="en-US" altLang="en-US" sz="2400" b="1" dirty="0">
                <a:latin typeface="Baskerville Old Face" panose="02020602080505020303" pitchFamily="18" charset="0"/>
              </a:rPr>
              <a:t>Number of words in the essay</a:t>
            </a:r>
          </a:p>
          <a:p>
            <a:pPr algn="just">
              <a:lnSpc>
                <a:spcPct val="115000"/>
              </a:lnSpc>
              <a:buFont typeface="Calibri Light" panose="020F0302020204030204" pitchFamily="34" charset="0"/>
              <a:buAutoNum type="arabicPeriod"/>
            </a:pPr>
            <a:r>
              <a:rPr lang="en-US" altLang="en-US" sz="2400" b="1" dirty="0">
                <a:latin typeface="Baskerville Old Face" panose="02020602080505020303" pitchFamily="18" charset="0"/>
              </a:rPr>
              <a:t>Average length of a sentence in the essay</a:t>
            </a:r>
            <a:endParaRPr lang="ru-RU" altLang="en-US" sz="2400" b="1" dirty="0">
              <a:latin typeface="Baskerville Old Face" panose="02020602080505020303" pitchFamily="18" charset="0"/>
            </a:endParaRPr>
          </a:p>
          <a:p>
            <a:pPr algn="just">
              <a:lnSpc>
                <a:spcPct val="115000"/>
              </a:lnSpc>
              <a:buFont typeface="Calibri Light" panose="020F0302020204030204" pitchFamily="34" charset="0"/>
              <a:buAutoNum type="arabicPeriod"/>
            </a:pPr>
            <a:r>
              <a:rPr lang="en-US" altLang="en-US" sz="2400" b="1" dirty="0">
                <a:latin typeface="Baskerville Old Face" panose="02020602080505020303" pitchFamily="18" charset="0"/>
              </a:rPr>
              <a:t>Length of the longest sentence in the essay</a:t>
            </a:r>
            <a:endParaRPr lang="ru-RU" altLang="en-US" sz="2400" b="1" dirty="0">
              <a:latin typeface="Baskerville Old Face" panose="02020602080505020303" pitchFamily="18" charset="0"/>
            </a:endParaRPr>
          </a:p>
          <a:p>
            <a:pPr algn="just">
              <a:lnSpc>
                <a:spcPct val="115000"/>
              </a:lnSpc>
              <a:buFont typeface="Calibri Light" panose="020F0302020204030204" pitchFamily="34" charset="0"/>
              <a:buAutoNum type="arabicPeriod"/>
            </a:pPr>
            <a:r>
              <a:rPr lang="en-US" altLang="en-US" sz="2400" b="1" dirty="0">
                <a:latin typeface="Baskerville Old Face" panose="02020602080505020303" pitchFamily="18" charset="0"/>
              </a:rPr>
              <a:t>Average length of word in the essay</a:t>
            </a:r>
            <a:endParaRPr lang="ru-RU" altLang="en-US" sz="2400" b="1" dirty="0">
              <a:latin typeface="Baskerville Old Face" panose="02020602080505020303" pitchFamily="18" charset="0"/>
            </a:endParaRPr>
          </a:p>
          <a:p>
            <a:pPr algn="just">
              <a:lnSpc>
                <a:spcPct val="115000"/>
              </a:lnSpc>
              <a:buFont typeface="Calibri Light" panose="020F0302020204030204" pitchFamily="34" charset="0"/>
              <a:buAutoNum type="arabicPeriod"/>
            </a:pPr>
            <a:r>
              <a:rPr lang="en-US" altLang="en-US" sz="2400" b="1" dirty="0">
                <a:latin typeface="Baskerville Old Face" panose="02020602080505020303" pitchFamily="18" charset="0"/>
              </a:rPr>
              <a:t>Length of the longest word in the essay </a:t>
            </a:r>
            <a:endParaRPr lang="ru-RU" altLang="en-US" sz="2400" b="1" dirty="0">
              <a:latin typeface="Baskerville Old Face" panose="02020602080505020303" pitchFamily="18" charset="0"/>
            </a:endParaRPr>
          </a:p>
          <a:p>
            <a:pPr algn="just">
              <a:lnSpc>
                <a:spcPct val="115000"/>
              </a:lnSpc>
              <a:buFont typeface="Calibri Light" panose="020F0302020204030204" pitchFamily="34" charset="0"/>
              <a:buAutoNum type="arabicPeriod"/>
            </a:pPr>
            <a:r>
              <a:rPr lang="en-US" altLang="en-US" sz="2400" b="1" dirty="0">
                <a:latin typeface="Baskerville Old Face" panose="02020602080505020303" pitchFamily="18" charset="0"/>
              </a:rPr>
              <a:t>Number of words of each level of CEFR in the essay </a:t>
            </a:r>
            <a:endParaRPr lang="ru-RU" altLang="en-US" sz="2400" b="1" dirty="0">
              <a:latin typeface="Baskerville Old Face" panose="02020602080505020303" pitchFamily="18" charset="0"/>
            </a:endParaRPr>
          </a:p>
          <a:p>
            <a:pPr algn="just">
              <a:lnSpc>
                <a:spcPct val="115000"/>
              </a:lnSpc>
              <a:buFont typeface="Calibri Light" panose="020F0302020204030204" pitchFamily="34" charset="0"/>
              <a:buAutoNum type="arabicPeriod"/>
            </a:pPr>
            <a:r>
              <a:rPr lang="en-US" altLang="en-US" sz="2400" b="1" dirty="0">
                <a:latin typeface="Baskerville Old Face" panose="02020602080505020303" pitchFamily="18" charset="0"/>
              </a:rPr>
              <a:t>Number of words from the COCA frequency lists </a:t>
            </a:r>
            <a:endParaRPr lang="ru-RU" altLang="en-US" sz="2400" b="1" dirty="0">
              <a:latin typeface="Baskerville Old Face" panose="02020602080505020303" pitchFamily="18" charset="0"/>
            </a:endParaRPr>
          </a:p>
          <a:p>
            <a:pPr algn="just">
              <a:lnSpc>
                <a:spcPct val="115000"/>
              </a:lnSpc>
              <a:buFont typeface="Calibri Light" panose="020F0302020204030204" pitchFamily="34" charset="0"/>
              <a:buAutoNum type="arabicPeriod"/>
            </a:pPr>
            <a:r>
              <a:rPr lang="en-US" altLang="en-US" sz="2400" b="1" dirty="0">
                <a:latin typeface="Baskerville Old Face" panose="02020602080505020303" pitchFamily="18" charset="0"/>
              </a:rPr>
              <a:t>Number of academic words in the essay (with/without repetitions)</a:t>
            </a:r>
            <a:endParaRPr lang="en-GB" altLang="en-US" sz="2400" b="1" dirty="0">
              <a:latin typeface="Baskerville Old Face" panose="02020602080505020303" pitchFamily="18" charset="0"/>
            </a:endParaRPr>
          </a:p>
          <a:p>
            <a:pPr marL="0" indent="0" algn="just">
              <a:lnSpc>
                <a:spcPct val="115000"/>
              </a:lnSpc>
            </a:pPr>
            <a:r>
              <a:rPr lang="en-GB" altLang="en-US" sz="2400" b="1" dirty="0">
                <a:latin typeface="Baskerville Old Face" panose="02020602080505020303" pitchFamily="18" charset="0"/>
              </a:rPr>
              <a:t>9.  </a:t>
            </a:r>
            <a:r>
              <a:rPr lang="en-US" altLang="en-US" sz="2400" b="1" dirty="0">
                <a:latin typeface="Baskerville Old Face" panose="02020602080505020303" pitchFamily="18" charset="0"/>
              </a:rPr>
              <a:t>Number of repetitions of words used in the essay. </a:t>
            </a:r>
            <a:endParaRPr lang="ru-RU" altLang="en-US" sz="2400" b="1" dirty="0">
              <a:latin typeface="Baskerville Old Face" panose="02020602080505020303" pitchFamily="18" charset="0"/>
            </a:endParaRPr>
          </a:p>
          <a:p>
            <a:pPr marL="0" indent="0" algn="just">
              <a:lnSpc>
                <a:spcPct val="115000"/>
              </a:lnSpc>
              <a:spcAft>
                <a:spcPts val="988"/>
              </a:spcAft>
            </a:pPr>
            <a:r>
              <a:rPr lang="en-US" altLang="en-US" sz="2400" b="1" dirty="0">
                <a:latin typeface="Baskerville Old Face" panose="02020602080505020303" pitchFamily="18" charset="0"/>
              </a:rPr>
              <a:t>10. Number of linking words and expressions in the essay</a:t>
            </a:r>
            <a:endParaRPr lang="ru-RU" altLang="en-US" sz="2400" b="1" dirty="0">
              <a:latin typeface="Baskerville Old Face" panose="02020602080505020303"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txBox="1">
            <a:spLocks/>
          </p:cNvSpPr>
          <p:nvPr/>
        </p:nvSpPr>
        <p:spPr bwMode="auto">
          <a:xfrm>
            <a:off x="0" y="0"/>
            <a:ext cx="12192000"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lnSpc>
                <a:spcPct val="90000"/>
              </a:lnSpc>
            </a:pPr>
            <a:r>
              <a:rPr lang="en-US" altLang="en-US" sz="4800" b="1">
                <a:latin typeface="Baskerville Old Face" panose="02020602080505020303" pitchFamily="18" charset="0"/>
              </a:rPr>
              <a:t>Lexical evaluation with REALEC-Inspector</a:t>
            </a:r>
            <a:endParaRPr lang="ru-RU" altLang="en-US" sz="4800" b="1">
              <a:latin typeface="Baskerville Old Face" panose="02020602080505020303" pitchFamily="18" charset="0"/>
            </a:endParaRPr>
          </a:p>
        </p:txBody>
      </p:sp>
      <p:pic>
        <p:nvPicPr>
          <p:cNvPr id="20482" name="image3.png"/>
          <p:cNvPicPr>
            <a:picLocks noChangeAspect="1" noChangeArrowheads="1"/>
          </p:cNvPicPr>
          <p:nvPr/>
        </p:nvPicPr>
        <p:blipFill>
          <a:blip r:embed="rId2">
            <a:extLst>
              <a:ext uri="{28A0092B-C50C-407E-A947-70E740481C1C}">
                <a14:useLocalDpi xmlns:a14="http://schemas.microsoft.com/office/drawing/2010/main" val="0"/>
              </a:ext>
            </a:extLst>
          </a:blip>
          <a:srcRect l="3745" t="13022" r="5415" b="2950"/>
          <a:stretch>
            <a:fillRect/>
          </a:stretch>
        </p:blipFill>
        <p:spPr bwMode="auto">
          <a:xfrm>
            <a:off x="1398588" y="725488"/>
            <a:ext cx="9394825" cy="581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791968" y="1511808"/>
            <a:ext cx="7254240" cy="4206240"/>
          </a:xfrm>
          <a:prstGeom prst="rect">
            <a:avLst/>
          </a:prstGeom>
        </p:spPr>
      </p:pic>
      <p:sp>
        <p:nvSpPr>
          <p:cNvPr id="5" name="Rectangle 4"/>
          <p:cNvSpPr/>
          <p:nvPr/>
        </p:nvSpPr>
        <p:spPr>
          <a:xfrm>
            <a:off x="3183182" y="524256"/>
            <a:ext cx="5936433" cy="758028"/>
          </a:xfrm>
          <a:prstGeom prst="rect">
            <a:avLst/>
          </a:prstGeom>
        </p:spPr>
        <p:txBody>
          <a:bodyPr wrap="square">
            <a:spAutoFit/>
          </a:bodyPr>
          <a:lstStyle/>
          <a:p>
            <a:pPr algn="ctr">
              <a:lnSpc>
                <a:spcPct val="90000"/>
              </a:lnSpc>
            </a:pPr>
            <a:r>
              <a:rPr lang="en-US" altLang="en-US" sz="2400" b="1" dirty="0">
                <a:latin typeface="Baskerville Old Face" panose="02020602080505020303" pitchFamily="18" charset="0"/>
              </a:rPr>
              <a:t>Distribution of linking tools number: good essays vs bad essays</a:t>
            </a:r>
            <a:r>
              <a:rPr lang="ru-RU" altLang="en-US" sz="2400" b="1" dirty="0">
                <a:latin typeface="Baskerville Old Face" panose="02020602080505020303" pitchFamily="18" charset="0"/>
              </a:rPr>
              <a:t> </a:t>
            </a:r>
          </a:p>
        </p:txBody>
      </p:sp>
    </p:spTree>
    <p:extLst>
      <p:ext uri="{BB962C8B-B14F-4D97-AF65-F5344CB8AC3E}">
        <p14:creationId xmlns:p14="http://schemas.microsoft.com/office/powerpoint/2010/main" val="35826065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397</TotalTime>
  <Words>683</Words>
  <Application>Microsoft Macintosh PowerPoint</Application>
  <PresentationFormat>Широкоэкранный</PresentationFormat>
  <Paragraphs>176</Paragraphs>
  <Slides>17</Slides>
  <Notes>5</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17</vt:i4>
      </vt:variant>
    </vt:vector>
  </HeadingPairs>
  <TitlesOfParts>
    <vt:vector size="24" baseType="lpstr">
      <vt:lpstr>Arial Unicode MS</vt:lpstr>
      <vt:lpstr>Baskerville Old Face</vt:lpstr>
      <vt:lpstr>Calibri</vt:lpstr>
      <vt:lpstr>Calibri Light</vt:lpstr>
      <vt:lpstr>Times New Roman</vt:lpstr>
      <vt:lpstr>Arial</vt:lpstr>
      <vt:lpstr>Office Theme</vt:lpstr>
      <vt:lpstr>MULTI-LEVEL STUDENT ESSAY FEEDBACK IN A LEARNER CORPUS </vt:lpstr>
      <vt:lpstr>Презентация PowerPoint</vt:lpstr>
      <vt:lpstr>Objectives</vt:lpstr>
      <vt:lpstr>Презентация PowerPoint</vt:lpstr>
      <vt:lpstr>Error analysis</vt:lpstr>
      <vt:lpstr>Презентация PowerPoint</vt:lpstr>
      <vt:lpstr> </vt:lpstr>
      <vt:lpstr>Презентация PowerPoint</vt:lpstr>
      <vt:lpstr>Презентация PowerPoint</vt:lpstr>
      <vt:lpstr>Linking tools statistics</vt:lpstr>
      <vt:lpstr>Collocations statistics</vt:lpstr>
      <vt:lpstr>Презентация PowerPoint</vt:lpstr>
      <vt:lpstr>Презентация PowerPoint</vt:lpstr>
      <vt:lpstr>Презентация PowerPoint</vt:lpstr>
      <vt:lpstr>POS and syntactic parsing </vt:lpstr>
      <vt:lpstr>Mean syntactic depth of sentences by essay type and grade category</vt:lpstr>
      <vt:lpstr>Презентация PowerPoint</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MULTI-LEVEL STUDENT ESSAY FEEDBACK IN A LEARNER CORPUS</dc:title>
  <dc:creator>Пантелеева Ирина Максимовна</dc:creator>
  <cp:lastModifiedBy>Пантелеева Ирина Максимовна</cp:lastModifiedBy>
  <cp:revision>46</cp:revision>
  <dcterms:created xsi:type="dcterms:W3CDTF">2017-05-30T12:00:29Z</dcterms:created>
  <dcterms:modified xsi:type="dcterms:W3CDTF">2017-12-10T11:31:33Z</dcterms:modified>
</cp:coreProperties>
</file>