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4" r:id="rId5"/>
    <p:sldId id="299" r:id="rId6"/>
    <p:sldId id="275" r:id="rId7"/>
    <p:sldId id="277" r:id="rId8"/>
    <p:sldId id="278" r:id="rId9"/>
    <p:sldId id="279" r:id="rId10"/>
    <p:sldId id="287" r:id="rId11"/>
    <p:sldId id="295" r:id="rId12"/>
    <p:sldId id="298" r:id="rId13"/>
    <p:sldId id="289" r:id="rId14"/>
    <p:sldId id="290" r:id="rId15"/>
    <p:sldId id="291" r:id="rId16"/>
    <p:sldId id="292" r:id="rId17"/>
    <p:sldId id="258" r:id="rId18"/>
    <p:sldId id="259" r:id="rId19"/>
    <p:sldId id="280" r:id="rId20"/>
    <p:sldId id="281" r:id="rId21"/>
    <p:sldId id="282" r:id="rId22"/>
    <p:sldId id="283" r:id="rId23"/>
    <p:sldId id="284" r:id="rId24"/>
    <p:sldId id="285" r:id="rId25"/>
    <p:sldId id="272" r:id="rId26"/>
    <p:sldId id="273" r:id="rId27"/>
    <p:sldId id="276" r:id="rId28"/>
    <p:sldId id="297" r:id="rId29"/>
    <p:sldId id="274" r:id="rId30"/>
    <p:sldId id="260" r:id="rId31"/>
    <p:sldId id="268" r:id="rId32"/>
    <p:sldId id="269" r:id="rId33"/>
    <p:sldId id="270" r:id="rId34"/>
    <p:sldId id="261" r:id="rId35"/>
    <p:sldId id="262" r:id="rId36"/>
    <p:sldId id="263" r:id="rId37"/>
    <p:sldId id="264" r:id="rId38"/>
    <p:sldId id="265" r:id="rId39"/>
    <p:sldId id="288" r:id="rId40"/>
    <p:sldId id="296" r:id="rId41"/>
    <p:sldId id="266" r:id="rId42"/>
    <p:sldId id="271" r:id="rId43"/>
    <p:sldId id="286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6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0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5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5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46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9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5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1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19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6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41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65C3-78DE-435C-88D7-F3E5D0D5AFD3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B95E-CEB1-4E11-BF3F-6463F690E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2824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Lexical restrictions on grammatical processes: in search of explanation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8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restriction? Yes and no.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labile verbs are more closely related to lexical properties than </a:t>
            </a:r>
            <a:r>
              <a:rPr lang="en-US" dirty="0" err="1" smtClean="0"/>
              <a:t>causativization</a:t>
            </a:r>
            <a:r>
              <a:rPr lang="en-US" dirty="0" smtClean="0"/>
              <a:t> and </a:t>
            </a:r>
            <a:r>
              <a:rPr lang="en-US" dirty="0" err="1" smtClean="0"/>
              <a:t>anticausativization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Yet, there are languages ‘more grammatical’ and ‘more lexical’ lability</a:t>
            </a:r>
          </a:p>
          <a:p>
            <a:r>
              <a:rPr lang="en-US" dirty="0" smtClean="0"/>
              <a:t>Lexical: German and, especially, </a:t>
            </a:r>
            <a:r>
              <a:rPr lang="en-US" dirty="0" err="1" smtClean="0"/>
              <a:t>Lezgian</a:t>
            </a:r>
            <a:endParaRPr lang="en-US" dirty="0" smtClean="0"/>
          </a:p>
          <a:p>
            <a:r>
              <a:rPr lang="en-US" dirty="0" smtClean="0"/>
              <a:t>Grammatical: Adyghe, English (lability of the whole scale or a continuous part of the </a:t>
            </a:r>
            <a:r>
              <a:rPr lang="en-US" dirty="0" smtClean="0"/>
              <a:t>scale</a:t>
            </a:r>
          </a:p>
          <a:p>
            <a:pPr marL="0" indent="0">
              <a:buNone/>
            </a:pPr>
            <a:r>
              <a:rPr lang="en-US" dirty="0" smtClean="0"/>
              <a:t>AND:</a:t>
            </a:r>
          </a:p>
          <a:p>
            <a:pPr marL="0" indent="0">
              <a:buNone/>
            </a:pPr>
            <a:r>
              <a:rPr lang="en-US" dirty="0" smtClean="0"/>
              <a:t>Lability is related to grammatical markers in that labile verbs sometimes exclude </a:t>
            </a:r>
            <a:r>
              <a:rPr lang="en-US" dirty="0" err="1" smtClean="0"/>
              <a:t>causativization</a:t>
            </a:r>
            <a:r>
              <a:rPr lang="en-US" dirty="0" smtClean="0"/>
              <a:t> or </a:t>
            </a:r>
            <a:r>
              <a:rPr lang="en-US" dirty="0" err="1" smtClean="0"/>
              <a:t>anticausativization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52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restriction? Yes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Adyghe:</a:t>
            </a:r>
          </a:p>
          <a:p>
            <a:pPr marL="0" indent="0">
              <a:buNone/>
            </a:pPr>
            <a:r>
              <a:rPr lang="en-US" i="1" dirty="0" smtClean="0"/>
              <a:t>q</a:t>
            </a:r>
            <a:r>
              <a:rPr lang="en-US" baseline="30000" dirty="0"/>
              <a:t> </a:t>
            </a:r>
            <a:r>
              <a:rPr lang="en-US" i="1" baseline="30000" dirty="0" err="1" smtClean="0"/>
              <a:t>w</a:t>
            </a:r>
            <a:r>
              <a:rPr lang="en-US" i="1" dirty="0" err="1" smtClean="0"/>
              <a:t>əten</a:t>
            </a:r>
            <a:r>
              <a:rPr lang="en-US" i="1" dirty="0" smtClean="0"/>
              <a:t> </a:t>
            </a:r>
            <a:r>
              <a:rPr lang="en-US" dirty="0" smtClean="0"/>
              <a:t>‘break; cause something to break’</a:t>
            </a:r>
          </a:p>
          <a:p>
            <a:pPr marL="0" indent="0">
              <a:buNone/>
            </a:pPr>
            <a:r>
              <a:rPr lang="en-US" i="1" dirty="0" err="1" smtClean="0"/>
              <a:t>ʁe</a:t>
            </a:r>
            <a:r>
              <a:rPr lang="en-US" i="1" dirty="0" smtClean="0"/>
              <a:t>-q</a:t>
            </a:r>
            <a:r>
              <a:rPr lang="en-US" i="1" baseline="30000" dirty="0" smtClean="0"/>
              <a:t> </a:t>
            </a:r>
            <a:r>
              <a:rPr lang="en-US" i="1" baseline="30000" dirty="0" err="1"/>
              <a:t>w</a:t>
            </a:r>
            <a:r>
              <a:rPr lang="en-US" i="1" dirty="0" err="1"/>
              <a:t>əten</a:t>
            </a:r>
            <a:r>
              <a:rPr lang="en-US" i="1" dirty="0"/>
              <a:t> </a:t>
            </a:r>
            <a:r>
              <a:rPr lang="en-US" dirty="0" smtClean="0"/>
              <a:t>[CAUS-break] </a:t>
            </a:r>
            <a:r>
              <a:rPr lang="en-US" dirty="0" err="1" smtClean="0"/>
              <a:t>‘cause</a:t>
            </a:r>
            <a:r>
              <a:rPr lang="en-US" dirty="0" smtClean="0"/>
              <a:t> someone to break something; *cause something to break’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lexical phenomenon (lability) is a reason for the restriction on the grammatical phenomenon (</a:t>
            </a:r>
            <a:r>
              <a:rPr lang="en-US" dirty="0" err="1" smtClean="0"/>
              <a:t>causativization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r>
              <a:rPr lang="en-US" dirty="0" smtClean="0"/>
              <a:t>Or there is an independent restriction on </a:t>
            </a:r>
            <a:r>
              <a:rPr lang="en-US" dirty="0" err="1" smtClean="0"/>
              <a:t>causativization</a:t>
            </a:r>
            <a:r>
              <a:rPr lang="en-US" dirty="0" smtClean="0"/>
              <a:t> (e.g., NO DESTRUCTION VERBS).</a:t>
            </a:r>
            <a:endParaRPr lang="ru-RU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231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Complementation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2478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of </a:t>
            </a:r>
            <a:r>
              <a:rPr lang="en-US" dirty="0" smtClean="0"/>
              <a:t>nominalizations: lexical restriction or different grammar?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Grimshaw</a:t>
            </a:r>
            <a:r>
              <a:rPr lang="en-US" dirty="0" smtClean="0"/>
              <a:t> (1990), </a:t>
            </a:r>
            <a:r>
              <a:rPr lang="en-US" dirty="0" err="1" smtClean="0"/>
              <a:t>Knjazev</a:t>
            </a:r>
            <a:r>
              <a:rPr lang="en-US" dirty="0" smtClean="0"/>
              <a:t> (2014) point out that not all nominalizations retain argument clauses.</a:t>
            </a:r>
          </a:p>
          <a:p>
            <a:r>
              <a:rPr lang="en-US" dirty="0" err="1" smtClean="0"/>
              <a:t>Knjazev</a:t>
            </a:r>
            <a:r>
              <a:rPr lang="en-US" dirty="0" smtClean="0"/>
              <a:t>: the role of definiteness and </a:t>
            </a:r>
            <a:r>
              <a:rPr lang="en-US" dirty="0" err="1" smtClean="0"/>
              <a:t>thematicity</a:t>
            </a:r>
            <a:r>
              <a:rPr lang="en-US" dirty="0" smtClean="0"/>
              <a:t> (</a:t>
            </a:r>
            <a:r>
              <a:rPr lang="en-US" dirty="0" err="1" smtClean="0"/>
              <a:t>rhematic</a:t>
            </a:r>
            <a:r>
              <a:rPr lang="en-US" dirty="0" smtClean="0"/>
              <a:t> and indefinite nominalizations easier host argument clauses).</a:t>
            </a:r>
          </a:p>
          <a:p>
            <a:r>
              <a:rPr lang="en-US" dirty="0" smtClean="0"/>
              <a:t>Russian:</a:t>
            </a:r>
          </a:p>
          <a:p>
            <a:pPr marL="0" indent="0">
              <a:buNone/>
            </a:pPr>
            <a:r>
              <a:rPr lang="en-US" i="1" dirty="0" err="1"/>
              <a:t>v</a:t>
            </a:r>
            <a:r>
              <a:rPr lang="en-US" i="1" dirty="0" err="1" smtClean="0"/>
              <a:t>azhnost</a:t>
            </a:r>
            <a:r>
              <a:rPr lang="en-US" i="1" dirty="0" smtClean="0"/>
              <a:t>’ </a:t>
            </a:r>
            <a:r>
              <a:rPr lang="en-US" dirty="0" smtClean="0"/>
              <a:t>‘importance’</a:t>
            </a:r>
          </a:p>
          <a:p>
            <a:pPr marL="0" indent="0">
              <a:buNone/>
            </a:pPr>
            <a:r>
              <a:rPr lang="en-US" i="1" dirty="0" err="1" smtClean="0"/>
              <a:t>vozmozhnost</a:t>
            </a:r>
            <a:r>
              <a:rPr lang="en-US" i="1" dirty="0" smtClean="0"/>
              <a:t>‘ </a:t>
            </a:r>
            <a:r>
              <a:rPr lang="en-US" dirty="0" smtClean="0"/>
              <a:t>‘possibility’</a:t>
            </a:r>
            <a:endParaRPr lang="en-US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661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Vazhnost</a:t>
            </a:r>
            <a:r>
              <a:rPr lang="en-US" i="1" dirty="0" smtClean="0"/>
              <a:t>’ </a:t>
            </a:r>
            <a:r>
              <a:rPr lang="en-US" dirty="0" smtClean="0"/>
              <a:t>and </a:t>
            </a:r>
            <a:r>
              <a:rPr lang="en-US" i="1" dirty="0" err="1" smtClean="0"/>
              <a:t>vozmozhnost</a:t>
            </a:r>
            <a:r>
              <a:rPr lang="en-US" i="1" dirty="0" smtClean="0"/>
              <a:t>’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as a purely lexical context:</a:t>
            </a:r>
          </a:p>
          <a:p>
            <a:pPr marL="0" indent="0">
              <a:buNone/>
            </a:pPr>
            <a:r>
              <a:rPr lang="en-US" i="1" dirty="0" smtClean="0"/>
              <a:t>*On </a:t>
            </a:r>
            <a:r>
              <a:rPr lang="en-US" i="1" dirty="0" err="1" smtClean="0"/>
              <a:t>znal</a:t>
            </a:r>
            <a:r>
              <a:rPr lang="en-US" i="1" dirty="0" smtClean="0"/>
              <a:t> o </a:t>
            </a:r>
            <a:r>
              <a:rPr lang="en-US" i="1" dirty="0" err="1" smtClean="0"/>
              <a:t>vazhnosti</a:t>
            </a:r>
            <a:r>
              <a:rPr lang="en-US" i="1" dirty="0" smtClean="0"/>
              <a:t> </a:t>
            </a:r>
            <a:r>
              <a:rPr lang="en-US" i="1" dirty="0" err="1" smtClean="0"/>
              <a:t>eto</a:t>
            </a:r>
            <a:r>
              <a:rPr lang="en-US" i="1" dirty="0" smtClean="0"/>
              <a:t> </a:t>
            </a:r>
            <a:r>
              <a:rPr lang="en-US" i="1" dirty="0" err="1" smtClean="0"/>
              <a:t>sdelat</a:t>
            </a:r>
            <a:r>
              <a:rPr lang="en-US" i="1" dirty="0" smtClean="0"/>
              <a:t>’.</a:t>
            </a:r>
          </a:p>
          <a:p>
            <a:pPr marL="0" indent="0">
              <a:buNone/>
            </a:pPr>
            <a:r>
              <a:rPr lang="en-US" dirty="0" smtClean="0"/>
              <a:t>Intended: ‘He knew of importance to do it.’</a:t>
            </a:r>
          </a:p>
          <a:p>
            <a:pPr marL="0" indent="0">
              <a:buNone/>
            </a:pPr>
            <a:r>
              <a:rPr lang="en-US" i="1" dirty="0" smtClean="0"/>
              <a:t>On </a:t>
            </a:r>
            <a:r>
              <a:rPr lang="en-US" i="1" dirty="0" err="1" smtClean="0"/>
              <a:t>znal</a:t>
            </a:r>
            <a:r>
              <a:rPr lang="en-US" i="1" dirty="0" smtClean="0"/>
              <a:t> o </a:t>
            </a:r>
            <a:r>
              <a:rPr lang="en-US" i="1" dirty="0" err="1" smtClean="0"/>
              <a:t>vozmozhnosti</a:t>
            </a:r>
            <a:r>
              <a:rPr lang="en-US" i="1" dirty="0" smtClean="0"/>
              <a:t> </a:t>
            </a:r>
            <a:r>
              <a:rPr lang="en-US" i="1" dirty="0" err="1" smtClean="0"/>
              <a:t>poexat</a:t>
            </a:r>
            <a:r>
              <a:rPr lang="en-US" i="1" dirty="0" smtClean="0"/>
              <a:t>’ v </a:t>
            </a:r>
            <a:r>
              <a:rPr lang="en-US" i="1" dirty="0" err="1" smtClean="0"/>
              <a:t>Angliju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‘He knew of the possibility to go to England’.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Semantic parameters?</a:t>
            </a:r>
          </a:p>
          <a:p>
            <a:pPr marL="0" indent="0">
              <a:buNone/>
            </a:pPr>
            <a:r>
              <a:rPr lang="en-US" dirty="0" smtClean="0"/>
              <a:t>E.g. modal semantics (</a:t>
            </a:r>
            <a:r>
              <a:rPr lang="en-US" i="1" dirty="0" err="1" smtClean="0"/>
              <a:t>vozmozhnost</a:t>
            </a:r>
            <a:r>
              <a:rPr lang="en-US" i="1" dirty="0" smtClean="0"/>
              <a:t>’</a:t>
            </a:r>
            <a:r>
              <a:rPr lang="en-US" dirty="0" smtClean="0"/>
              <a:t>) vs. evaluation (</a:t>
            </a:r>
            <a:r>
              <a:rPr lang="en-US" i="1" dirty="0" err="1" smtClean="0"/>
              <a:t>vazhnost</a:t>
            </a:r>
            <a:r>
              <a:rPr lang="en-US" dirty="0" smtClean="0"/>
              <a:t>’)?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762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Vozmozhnost</a:t>
            </a:r>
            <a:r>
              <a:rPr lang="en-US" i="1" dirty="0" smtClean="0"/>
              <a:t>’ </a:t>
            </a:r>
            <a:r>
              <a:rPr lang="en-US" dirty="0" smtClean="0"/>
              <a:t>can be:</a:t>
            </a:r>
          </a:p>
          <a:p>
            <a:pPr>
              <a:buFontTx/>
              <a:buChar char="-"/>
            </a:pPr>
            <a:r>
              <a:rPr lang="en-US" dirty="0" smtClean="0"/>
              <a:t>A </a:t>
            </a:r>
            <a:r>
              <a:rPr lang="en-US" b="1" dirty="0" smtClean="0"/>
              <a:t>property</a:t>
            </a:r>
            <a:r>
              <a:rPr lang="en-US" dirty="0" smtClean="0"/>
              <a:t> (the fact that something is possible)</a:t>
            </a:r>
          </a:p>
          <a:p>
            <a:pPr>
              <a:buFontTx/>
              <a:buChar char="-"/>
            </a:pPr>
            <a:r>
              <a:rPr lang="en-US" dirty="0" smtClean="0"/>
              <a:t>An </a:t>
            </a:r>
            <a:r>
              <a:rPr lang="en-US" b="1" dirty="0" smtClean="0"/>
              <a:t>abstract entity</a:t>
            </a:r>
            <a:r>
              <a:rPr lang="en-US" dirty="0" smtClean="0"/>
              <a:t> (the chance, the possibility which is open)</a:t>
            </a:r>
          </a:p>
          <a:p>
            <a:r>
              <a:rPr lang="en-US" i="1" dirty="0" err="1" smtClean="0"/>
              <a:t>Vazhnost</a:t>
            </a:r>
            <a:r>
              <a:rPr lang="en-US" i="1" dirty="0" smtClean="0"/>
              <a:t>’</a:t>
            </a:r>
            <a:r>
              <a:rPr lang="en-US" dirty="0" smtClean="0"/>
              <a:t> can only be a </a:t>
            </a:r>
            <a:r>
              <a:rPr lang="en-US" b="1" dirty="0" smtClean="0"/>
              <a:t>property</a:t>
            </a:r>
            <a:r>
              <a:rPr lang="en-US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60163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Russian situation is not unique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Romanian, French: ‘importance’ also retains arguments worse than ‘possibility’ and / or </a:t>
            </a:r>
            <a:r>
              <a:rPr lang="en-US" smtClean="0"/>
              <a:t>‘necessity’.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Romanian:</a:t>
            </a:r>
          </a:p>
          <a:p>
            <a:pPr marL="0" indent="0">
              <a:buNone/>
            </a:pPr>
            <a:r>
              <a:rPr lang="fr-FR" dirty="0" smtClean="0"/>
              <a:t>Toti </a:t>
            </a:r>
            <a:r>
              <a:rPr lang="fr-FR" dirty="0"/>
              <a:t>	intelegeau 		necesitate-a 	</a:t>
            </a:r>
            <a:r>
              <a:rPr lang="fr-FR" b="1" dirty="0"/>
              <a:t>de-a discuta 	astazi 		totul.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all	understand.</a:t>
            </a:r>
            <a:r>
              <a:rPr lang="en-US" cap="small" dirty="0"/>
              <a:t> </a:t>
            </a:r>
            <a:r>
              <a:rPr lang="en-US" cap="small" dirty="0" err="1"/>
              <a:t>pst</a:t>
            </a:r>
            <a:r>
              <a:rPr lang="en-US" dirty="0"/>
              <a:t>	necessity.</a:t>
            </a:r>
            <a:r>
              <a:rPr lang="en-US" cap="small" dirty="0"/>
              <a:t>def</a:t>
            </a:r>
            <a:r>
              <a:rPr lang="en-US" dirty="0"/>
              <a:t>	discuss	</a:t>
            </a:r>
            <a:r>
              <a:rPr lang="en-US" dirty="0" smtClean="0"/>
              <a:t>today</a:t>
            </a:r>
            <a:r>
              <a:rPr lang="en-US" dirty="0"/>
              <a:t>		all.</a:t>
            </a:r>
            <a:r>
              <a:rPr lang="en-US" cap="small" dirty="0"/>
              <a:t> </a:t>
            </a:r>
            <a:r>
              <a:rPr lang="en-US" cap="small" dirty="0" err="1"/>
              <a:t>def</a:t>
            </a:r>
            <a:r>
              <a:rPr lang="en-US" dirty="0"/>
              <a:t>	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‘Everyone understood the necessity to discuss everything today.’</a:t>
            </a:r>
            <a:endParaRPr lang="ru-RU" dirty="0"/>
          </a:p>
          <a:p>
            <a:pPr marL="0" indent="0">
              <a:buNone/>
            </a:pPr>
            <a:r>
              <a:rPr lang="fr-FR" dirty="0" smtClean="0"/>
              <a:t>*Toti 	intelegeau 		importanța		</a:t>
            </a:r>
            <a:r>
              <a:rPr lang="fr-FR" b="1" dirty="0" smtClean="0"/>
              <a:t>de-a discuta 	astazi</a:t>
            </a:r>
            <a:r>
              <a:rPr lang="fr-FR" b="1" dirty="0"/>
              <a:t>	totul.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all	understand.</a:t>
            </a:r>
            <a:r>
              <a:rPr lang="en-US" cap="small" dirty="0"/>
              <a:t> </a:t>
            </a:r>
            <a:r>
              <a:rPr lang="en-US" cap="small" dirty="0" err="1"/>
              <a:t>pst</a:t>
            </a:r>
            <a:r>
              <a:rPr lang="en-US" dirty="0"/>
              <a:t>	importance.</a:t>
            </a:r>
            <a:r>
              <a:rPr lang="en-US" cap="small" dirty="0"/>
              <a:t>def</a:t>
            </a:r>
            <a:r>
              <a:rPr lang="en-US" dirty="0"/>
              <a:t>	discuss	</a:t>
            </a:r>
            <a:r>
              <a:rPr lang="en-US" dirty="0" smtClean="0"/>
              <a:t>today</a:t>
            </a:r>
            <a:r>
              <a:rPr lang="en-US" dirty="0"/>
              <a:t>	all.</a:t>
            </a:r>
            <a:r>
              <a:rPr lang="en-US" cap="small" dirty="0"/>
              <a:t> </a:t>
            </a:r>
            <a:r>
              <a:rPr lang="en-US" cap="small" dirty="0" err="1"/>
              <a:t>def</a:t>
            </a:r>
            <a:r>
              <a:rPr lang="en-US" dirty="0"/>
              <a:t>	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/>
              <a:t>Everyone understood the importance to discuss everything today.’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4"/>
              </a:rPr>
              <a:t>Romanian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: + necessity- importance, strangeness(3) Toti intelegeau necesitate-a de-a discuta astazi totul.all understand.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PST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necessity.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discuss today all.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‘Everyone understood the necessity to discuss everything today.’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(4) *Toti intelegeau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importanța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de-a discuta astazi totul.all understand.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PST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importance.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discuss today all.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3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SLE 2014: Letuchiy, Sentential arguments of deverbal nouns4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‘Everyone understood the importance to discuss everything today.’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4"/>
              </a:rPr>
              <a:t>French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: +necessity, importance- strangeness(5) Je comprends l'importance de discuter toutes les choses.I understand-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PRS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.1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SG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-importance of discuss.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INF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all-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PL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thing.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PL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‘I understand the importance to discuss everything.’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(6) *Je comprends l'étrangeté de direI understand-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PRS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.1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SG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-strangeness of say.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INF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les choses comme ça.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DEF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thing.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PL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like this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‘I understand the importance to say things like this.’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4"/>
              </a:rPr>
              <a:t>Russian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: + necessity- importance, strangeness(7)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Neobxodimost’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prij-tinecessity come-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INF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‘necessity to come’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(8) va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ž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nost' prij-tiimportance come-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INF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</a:rPr>
              <a:t> 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f14"/>
              </a:rPr>
              <a:t>‘importance to come’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/>
            </a:r>
            <a:br>
              <a:rPr kumimoji="0" lang="ru-RU" altLang="ru-RU" sz="6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</a:b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html1-f.scribdassets.com/ditcxx0e841be24/images/3-01839522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-19199225"/>
            <a:ext cx="69437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about complement clauses:  the role of frequency?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Predicatives</a:t>
            </a:r>
            <a:r>
              <a:rPr lang="en-US" dirty="0" smtClean="0"/>
              <a:t> vs. verbs</a:t>
            </a:r>
          </a:p>
          <a:p>
            <a:r>
              <a:rPr lang="en-US" dirty="0" smtClean="0"/>
              <a:t>Unreal vs. real </a:t>
            </a:r>
            <a:r>
              <a:rPr lang="en-US" dirty="0" smtClean="0"/>
              <a:t>clauses (see </a:t>
            </a:r>
            <a:r>
              <a:rPr lang="en-US" dirty="0" err="1" smtClean="0"/>
              <a:t>Dobrushina</a:t>
            </a:r>
            <a:r>
              <a:rPr lang="en-US" dirty="0" smtClean="0"/>
              <a:t> 2012, 2016)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62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</a:t>
            </a:r>
            <a:r>
              <a:rPr lang="en-US" dirty="0" smtClean="0"/>
              <a:t>clauses</a:t>
            </a:r>
            <a:r>
              <a:rPr lang="en-US" dirty="0" smtClean="0"/>
              <a:t>: infinitives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Meshat</a:t>
            </a:r>
            <a:r>
              <a:rPr lang="en-US" dirty="0" smtClean="0"/>
              <a:t>’ vs. </a:t>
            </a:r>
            <a:r>
              <a:rPr lang="en-US" i="1" dirty="0" err="1" smtClean="0"/>
              <a:t>nravit’sja</a:t>
            </a:r>
            <a:endParaRPr lang="en-US" i="1" dirty="0" smtClean="0"/>
          </a:p>
          <a:p>
            <a:r>
              <a:rPr lang="en-US" dirty="0" smtClean="0"/>
              <a:t>Only </a:t>
            </a:r>
            <a:r>
              <a:rPr lang="en-US" i="1" dirty="0" err="1" smtClean="0"/>
              <a:t>nravit’sja</a:t>
            </a:r>
            <a:r>
              <a:rPr lang="en-US" i="1" dirty="0" smtClean="0"/>
              <a:t> </a:t>
            </a:r>
            <a:r>
              <a:rPr lang="en-US" dirty="0" smtClean="0"/>
              <a:t>allows infinitive:</a:t>
            </a:r>
          </a:p>
          <a:p>
            <a:pPr marL="0" indent="0">
              <a:buNone/>
            </a:pPr>
            <a:r>
              <a:rPr lang="en-US" i="1" dirty="0" err="1" smtClean="0"/>
              <a:t>Mne</a:t>
            </a:r>
            <a:r>
              <a:rPr lang="en-US" i="1" dirty="0"/>
              <a:t>	</a:t>
            </a:r>
            <a:r>
              <a:rPr lang="en-US" i="1" dirty="0" err="1" smtClean="0"/>
              <a:t>nravit’sja</a:t>
            </a:r>
            <a:r>
              <a:rPr lang="en-US" i="1" dirty="0" smtClean="0"/>
              <a:t> 	</a:t>
            </a:r>
            <a:r>
              <a:rPr lang="en-US" b="1" i="1" dirty="0" smtClean="0"/>
              <a:t>by-t’	</a:t>
            </a:r>
            <a:r>
              <a:rPr lang="en-US" i="1" dirty="0" err="1" smtClean="0"/>
              <a:t>zametn-ym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‘I like being </a:t>
            </a:r>
            <a:r>
              <a:rPr lang="en-US" dirty="0" smtClean="0"/>
              <a:t>noticeable / visible.’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*</a:t>
            </a:r>
            <a:r>
              <a:rPr lang="en-US" i="1" dirty="0" err="1" smtClean="0"/>
              <a:t>Mne</a:t>
            </a:r>
            <a:r>
              <a:rPr lang="en-US" i="1" dirty="0" smtClean="0"/>
              <a:t> </a:t>
            </a:r>
            <a:r>
              <a:rPr lang="en-US" i="1" dirty="0" err="1" smtClean="0"/>
              <a:t>mesha</a:t>
            </a:r>
            <a:r>
              <a:rPr lang="en-US" i="1" dirty="0" smtClean="0"/>
              <a:t>-et	</a:t>
            </a:r>
            <a:r>
              <a:rPr lang="en-US" b="1" i="1" dirty="0" smtClean="0"/>
              <a:t>by-t’</a:t>
            </a:r>
            <a:r>
              <a:rPr lang="en-US" i="1" dirty="0" smtClean="0"/>
              <a:t> </a:t>
            </a:r>
            <a:r>
              <a:rPr lang="en-US" i="1" dirty="0" err="1" smtClean="0"/>
              <a:t>bol’n-ym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err="1" smtClean="0"/>
              <a:t>Mne</a:t>
            </a:r>
            <a:r>
              <a:rPr lang="en-US" i="1" dirty="0" smtClean="0"/>
              <a:t> </a:t>
            </a:r>
            <a:r>
              <a:rPr lang="en-US" i="1" dirty="0" err="1" smtClean="0"/>
              <a:t>mesha</a:t>
            </a:r>
            <a:r>
              <a:rPr lang="en-US" i="1" dirty="0" smtClean="0"/>
              <a:t>-et </a:t>
            </a:r>
            <a:r>
              <a:rPr lang="en-US" i="1" dirty="0" err="1" smtClean="0"/>
              <a:t>chto</a:t>
            </a:r>
            <a:r>
              <a:rPr lang="en-US" i="1" dirty="0" smtClean="0"/>
              <a:t> ja </a:t>
            </a:r>
            <a:r>
              <a:rPr lang="en-US" i="1" dirty="0" err="1" smtClean="0"/>
              <a:t>bolen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‘It bothers me that I am seek / *to be seek.’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940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Purely lexical?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might seem that the restriction is lexical (in fact both </a:t>
            </a:r>
            <a:r>
              <a:rPr lang="en-US" i="1" dirty="0" err="1" smtClean="0"/>
              <a:t>meshat</a:t>
            </a:r>
            <a:r>
              <a:rPr lang="en-US" i="1" dirty="0" smtClean="0"/>
              <a:t>’ </a:t>
            </a:r>
            <a:r>
              <a:rPr lang="en-US" dirty="0" smtClean="0"/>
              <a:t>and </a:t>
            </a:r>
            <a:r>
              <a:rPr lang="en-US" i="1" dirty="0" err="1" smtClean="0"/>
              <a:t>nravit’sja</a:t>
            </a:r>
            <a:r>
              <a:rPr lang="en-US" i="1" dirty="0" smtClean="0"/>
              <a:t> </a:t>
            </a:r>
            <a:r>
              <a:rPr lang="en-US" dirty="0" smtClean="0"/>
              <a:t>are possible in co-reference situations, but only one of them allows infinitives).</a:t>
            </a:r>
          </a:p>
          <a:p>
            <a:r>
              <a:rPr lang="en-US" dirty="0" smtClean="0"/>
              <a:t>However, there are two grammatical restrictions / tendencies.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51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Lexicon and grammar</a:t>
            </a:r>
          </a:p>
          <a:p>
            <a:r>
              <a:rPr lang="en-US" dirty="0" smtClean="0"/>
              <a:t>Grammatical phenomena under analysis</a:t>
            </a:r>
          </a:p>
          <a:p>
            <a:r>
              <a:rPr lang="en-US" dirty="0" smtClean="0"/>
              <a:t>Lability: a grammatical phenomenon with grammatical </a:t>
            </a:r>
            <a:r>
              <a:rPr lang="en-US" b="1" dirty="0" smtClean="0"/>
              <a:t>and </a:t>
            </a:r>
            <a:r>
              <a:rPr lang="en-US" dirty="0" smtClean="0"/>
              <a:t>lexical distribution</a:t>
            </a:r>
          </a:p>
          <a:p>
            <a:r>
              <a:rPr lang="en-US" dirty="0" smtClean="0"/>
              <a:t>Complement clauses: </a:t>
            </a:r>
            <a:r>
              <a:rPr lang="en-US" dirty="0" err="1" smtClean="0"/>
              <a:t>grammaticalization</a:t>
            </a:r>
            <a:r>
              <a:rPr lang="en-US" dirty="0" smtClean="0"/>
              <a:t> of patterns and lexical restriction</a:t>
            </a:r>
          </a:p>
          <a:p>
            <a:r>
              <a:rPr lang="en-US" dirty="0" smtClean="0"/>
              <a:t>Passives: lexical or grammatical restrictions? Morphology is also relevant</a:t>
            </a:r>
          </a:p>
          <a:p>
            <a:r>
              <a:rPr lang="en-US" dirty="0" smtClean="0"/>
              <a:t>Types of explanations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209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</a:t>
            </a:r>
            <a:r>
              <a:rPr lang="en-US" dirty="0" smtClean="0"/>
              <a:t>restriction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Infinitives in Russian are restrictedly possible in subject position.</a:t>
            </a:r>
          </a:p>
          <a:p>
            <a:pPr>
              <a:buFontTx/>
              <a:buChar char="-"/>
            </a:pPr>
            <a:r>
              <a:rPr lang="en-US" dirty="0" smtClean="0"/>
              <a:t>Impossible in the subject position of transitive verbs: </a:t>
            </a:r>
            <a:r>
              <a:rPr lang="en-US" i="1" dirty="0" err="1" smtClean="0"/>
              <a:t>serdit</a:t>
            </a:r>
            <a:r>
              <a:rPr lang="en-US" i="1" dirty="0" smtClean="0"/>
              <a:t>’</a:t>
            </a:r>
            <a:r>
              <a:rPr lang="en-US" dirty="0" smtClean="0"/>
              <a:t>, </a:t>
            </a:r>
            <a:r>
              <a:rPr lang="en-US" i="1" dirty="0" err="1" smtClean="0"/>
              <a:t>zlit</a:t>
            </a:r>
            <a:r>
              <a:rPr lang="en-US" i="1" dirty="0" smtClean="0"/>
              <a:t>’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Restrictedly possible in the subject position of intransitive verbs.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300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Grammaticalization</a:t>
            </a:r>
            <a:r>
              <a:rPr lang="en-US" dirty="0" smtClean="0"/>
              <a:t> and frequency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 is ‘most </a:t>
            </a:r>
            <a:r>
              <a:rPr lang="en-US" dirty="0" err="1" smtClean="0"/>
              <a:t>grammaticalized</a:t>
            </a:r>
            <a:r>
              <a:rPr lang="en-US" dirty="0" smtClean="0"/>
              <a:t>’ among all means of complementation.</a:t>
            </a:r>
          </a:p>
          <a:p>
            <a:r>
              <a:rPr lang="en-US" dirty="0" smtClean="0"/>
              <a:t>The argument clause is the least autonomous when it is non-finite (no nominative subject, restricted set of adverbial modifiers (see </a:t>
            </a:r>
            <a:r>
              <a:rPr lang="en-US" dirty="0" err="1" smtClean="0"/>
              <a:t>Gerasimova</a:t>
            </a:r>
            <a:r>
              <a:rPr lang="en-US" dirty="0" smtClean="0"/>
              <a:t> 2015 on structural differences between infinitive constructions).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249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manifestation of </a:t>
            </a:r>
            <a:r>
              <a:rPr lang="en-US" dirty="0" smtClean="0"/>
              <a:t>the role of frequency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Russian verbs compatible with the marker </a:t>
            </a:r>
            <a:r>
              <a:rPr lang="en-US" i="1" dirty="0" err="1" smtClean="0"/>
              <a:t>chtoby</a:t>
            </a:r>
            <a:r>
              <a:rPr lang="en-US" dirty="0" smtClean="0"/>
              <a:t> in different subject complement clauses, take infinitives in same subject constructions:</a:t>
            </a:r>
          </a:p>
          <a:p>
            <a:pPr marL="0" indent="0">
              <a:buNone/>
            </a:pPr>
            <a:r>
              <a:rPr lang="en-US" i="1" dirty="0" smtClean="0"/>
              <a:t>Ja 	</a:t>
            </a:r>
            <a:r>
              <a:rPr lang="en-US" i="1" dirty="0" err="1" smtClean="0"/>
              <a:t>xochu</a:t>
            </a:r>
            <a:r>
              <a:rPr lang="en-US" i="1" dirty="0" smtClean="0"/>
              <a:t> 	</a:t>
            </a:r>
            <a:r>
              <a:rPr lang="en-US" b="1" i="1" dirty="0" err="1" smtClean="0"/>
              <a:t>pe</a:t>
            </a:r>
            <a:r>
              <a:rPr lang="en-US" b="1" i="1" dirty="0" smtClean="0"/>
              <a:t>-t’.</a:t>
            </a:r>
          </a:p>
          <a:p>
            <a:pPr marL="0" indent="0">
              <a:buNone/>
            </a:pPr>
            <a:r>
              <a:rPr lang="en-US" dirty="0" smtClean="0"/>
              <a:t>‘I want to sing.’</a:t>
            </a:r>
          </a:p>
          <a:p>
            <a:pPr marL="0" indent="0">
              <a:buNone/>
            </a:pPr>
            <a:r>
              <a:rPr lang="en-US" i="1" dirty="0" smtClean="0"/>
              <a:t>Ja	</a:t>
            </a:r>
            <a:r>
              <a:rPr lang="en-US" i="1" dirty="0" err="1" smtClean="0"/>
              <a:t>xochu</a:t>
            </a:r>
            <a:r>
              <a:rPr lang="en-US" i="1" dirty="0" smtClean="0"/>
              <a:t>		</a:t>
            </a:r>
            <a:r>
              <a:rPr lang="en-US" b="1" i="1" dirty="0" err="1" smtClean="0"/>
              <a:t>chtoby</a:t>
            </a:r>
            <a:r>
              <a:rPr lang="en-US" i="1" dirty="0" smtClean="0"/>
              <a:t>	ty	</a:t>
            </a:r>
            <a:r>
              <a:rPr lang="en-US" i="1" dirty="0" err="1" smtClean="0"/>
              <a:t>pel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‘I  want you to sing.’</a:t>
            </a:r>
          </a:p>
          <a:p>
            <a:pPr marL="0" indent="0">
              <a:buNone/>
            </a:pPr>
            <a:r>
              <a:rPr lang="en-US" dirty="0" smtClean="0"/>
              <a:t>However, there are exceptions.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045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Dobivat’sja </a:t>
            </a:r>
            <a:r>
              <a:rPr lang="fr-FR" dirty="0" smtClean="0"/>
              <a:t>and </a:t>
            </a:r>
            <a:r>
              <a:rPr lang="fr-FR" i="1" dirty="0" smtClean="0"/>
              <a:t>sledit’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</a:t>
            </a:r>
            <a:r>
              <a:rPr lang="en-US" i="1" dirty="0" err="1" smtClean="0"/>
              <a:t>dobivat’sja</a:t>
            </a:r>
            <a:r>
              <a:rPr lang="en-US" i="1" dirty="0" smtClean="0"/>
              <a:t> </a:t>
            </a:r>
            <a:r>
              <a:rPr lang="en-US" dirty="0" smtClean="0"/>
              <a:t>‘achieve’ and </a:t>
            </a:r>
            <a:r>
              <a:rPr lang="en-US" i="1" dirty="0" err="1" smtClean="0"/>
              <a:t>sledit</a:t>
            </a:r>
            <a:r>
              <a:rPr lang="en-US" i="1" dirty="0" smtClean="0"/>
              <a:t>’ </a:t>
            </a:r>
            <a:r>
              <a:rPr lang="en-US" dirty="0" smtClean="0"/>
              <a:t>prohibit infinitive:</a:t>
            </a:r>
          </a:p>
          <a:p>
            <a:pPr marL="0" indent="0">
              <a:buNone/>
            </a:pPr>
            <a:r>
              <a:rPr lang="ru-RU" i="1" dirty="0" smtClean="0"/>
              <a:t>Так австриец-</a:t>
            </a:r>
            <a:r>
              <a:rPr lang="ru-RU" i="1" dirty="0" err="1" smtClean="0"/>
              <a:t>пастафарианец</a:t>
            </a:r>
            <a:r>
              <a:rPr lang="ru-RU" i="1" dirty="0" smtClean="0"/>
              <a:t> несколько лет назад добился того, чтобы</a:t>
            </a:r>
            <a:r>
              <a:rPr lang="en-US" i="1" dirty="0" smtClean="0"/>
              <a:t> </a:t>
            </a:r>
            <a:r>
              <a:rPr lang="ru-RU" i="1" dirty="0" smtClean="0"/>
              <a:t>сфотографироваться на паспорт с дуршлагом на голове. </a:t>
            </a:r>
            <a:r>
              <a:rPr lang="ru-RU" dirty="0" smtClean="0"/>
              <a:t>[Александр ДЫБИН.</a:t>
            </a:r>
            <a:r>
              <a:rPr lang="en-US" dirty="0" smtClean="0"/>
              <a:t> </a:t>
            </a:r>
            <a:r>
              <a:rPr lang="ru-RU" dirty="0" err="1" smtClean="0"/>
              <a:t>Южноуральцы</a:t>
            </a:r>
            <a:r>
              <a:rPr lang="ru-RU" dirty="0" smtClean="0"/>
              <a:t> стали поклоняться макаронному монстру // Комсомольская</a:t>
            </a:r>
            <a:r>
              <a:rPr lang="en-US" dirty="0" smtClean="0"/>
              <a:t> </a:t>
            </a:r>
            <a:r>
              <a:rPr lang="ru-RU" dirty="0" smtClean="0"/>
              <a:t>правда, 2013.08.11]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*</a:t>
            </a:r>
            <a:r>
              <a:rPr lang="ru-RU" i="1" dirty="0" smtClean="0"/>
              <a:t>Добился сфотографироваться на паспорт с дуршлагом на голове.</a:t>
            </a:r>
          </a:p>
          <a:p>
            <a:pPr marL="0" indent="0">
              <a:buNone/>
            </a:pPr>
            <a:r>
              <a:rPr lang="en-US" dirty="0" smtClean="0"/>
              <a:t>The same verbs are rarely found with argument clauses.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737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Dobivat’sja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sledit</a:t>
            </a:r>
            <a:r>
              <a:rPr lang="en-US" i="1" dirty="0" smtClean="0"/>
              <a:t>’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Dobivat’sja</a:t>
            </a:r>
            <a:r>
              <a:rPr lang="ru-RU" dirty="0" smtClean="0"/>
              <a:t>: </a:t>
            </a:r>
            <a:r>
              <a:rPr lang="ru-RU" dirty="0"/>
              <a:t>всего — 6749, </a:t>
            </a:r>
            <a:r>
              <a:rPr lang="en-US" dirty="0" err="1" smtClean="0"/>
              <a:t>chtoby</a:t>
            </a:r>
            <a:r>
              <a:rPr lang="ru-RU" dirty="0" smtClean="0"/>
              <a:t> </a:t>
            </a:r>
            <a:r>
              <a:rPr lang="ru-RU" dirty="0"/>
              <a:t>— 228, GEN — 3883</a:t>
            </a:r>
          </a:p>
          <a:p>
            <a:r>
              <a:rPr lang="en-US" dirty="0" err="1" smtClean="0"/>
              <a:t>Sledit</a:t>
            </a:r>
            <a:r>
              <a:rPr lang="en-US" dirty="0" smtClean="0"/>
              <a:t>’</a:t>
            </a:r>
            <a:r>
              <a:rPr lang="ru-RU" dirty="0" smtClean="0"/>
              <a:t>: </a:t>
            </a:r>
            <a:r>
              <a:rPr lang="ru-RU" dirty="0"/>
              <a:t>всего — 20749, </a:t>
            </a:r>
            <a:r>
              <a:rPr lang="en-US" dirty="0" err="1" smtClean="0"/>
              <a:t>chtoby</a:t>
            </a:r>
            <a:r>
              <a:rPr lang="ru-RU" dirty="0" smtClean="0"/>
              <a:t> </a:t>
            </a:r>
            <a:r>
              <a:rPr lang="ru-RU" dirty="0"/>
              <a:t>— 793,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/>
              <a:t>13824</a:t>
            </a:r>
          </a:p>
          <a:p>
            <a:r>
              <a:rPr lang="en-US" dirty="0" err="1" smtClean="0"/>
              <a:t>Xotet</a:t>
            </a:r>
            <a:r>
              <a:rPr lang="en-US" dirty="0" smtClean="0"/>
              <a:t>’</a:t>
            </a:r>
            <a:r>
              <a:rPr lang="ru-RU" dirty="0" smtClean="0"/>
              <a:t>: </a:t>
            </a:r>
            <a:r>
              <a:rPr lang="ru-RU" dirty="0"/>
              <a:t>всего — 418580, </a:t>
            </a:r>
            <a:r>
              <a:rPr lang="en-US" dirty="0" err="1" smtClean="0"/>
              <a:t>chtoby</a:t>
            </a:r>
            <a:r>
              <a:rPr lang="ru-RU" dirty="0" smtClean="0"/>
              <a:t> </a:t>
            </a:r>
            <a:r>
              <a:rPr lang="ru-RU" dirty="0"/>
              <a:t>— 9417, GEN — </a:t>
            </a:r>
            <a:r>
              <a:rPr lang="ru-RU" dirty="0" smtClean="0"/>
              <a:t>26792</a:t>
            </a:r>
            <a:r>
              <a:rPr lang="en-US" smtClean="0"/>
              <a:t> </a:t>
            </a:r>
            <a:endParaRPr lang="ru-RU" dirty="0"/>
          </a:p>
          <a:p>
            <a:r>
              <a:rPr lang="en-US" dirty="0" err="1" smtClean="0"/>
              <a:t>Trebovat</a:t>
            </a:r>
            <a:r>
              <a:rPr lang="en-US" dirty="0" smtClean="0"/>
              <a:t>’</a:t>
            </a:r>
            <a:r>
              <a:rPr lang="ru-RU" dirty="0" smtClean="0"/>
              <a:t>: </a:t>
            </a:r>
            <a:r>
              <a:rPr lang="ru-RU" dirty="0"/>
              <a:t>всего — 58423, </a:t>
            </a:r>
            <a:r>
              <a:rPr lang="en-US" dirty="0" err="1" smtClean="0"/>
              <a:t>chtoby</a:t>
            </a:r>
            <a:r>
              <a:rPr lang="ru-RU" dirty="0" smtClean="0"/>
              <a:t> </a:t>
            </a:r>
            <a:r>
              <a:rPr lang="ru-RU" dirty="0"/>
              <a:t>— 3817, GEN — 27285</a:t>
            </a:r>
          </a:p>
        </p:txBody>
      </p:sp>
    </p:spTree>
    <p:extLst>
      <p:ext uri="{BB962C8B-B14F-4D97-AF65-F5344CB8AC3E}">
        <p14:creationId xmlns:p14="http://schemas.microsoft.com/office/powerpoint/2010/main" val="2424884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restrictions on argument clauses: negation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complementizer</a:t>
            </a:r>
            <a:r>
              <a:rPr lang="en-US" dirty="0" smtClean="0"/>
              <a:t> </a:t>
            </a:r>
            <a:r>
              <a:rPr lang="en-US" i="1" dirty="0" err="1" smtClean="0"/>
              <a:t>chto</a:t>
            </a:r>
            <a:r>
              <a:rPr lang="en-US" dirty="0" smtClean="0"/>
              <a:t>: the most productive and frequent of all Russian </a:t>
            </a:r>
            <a:r>
              <a:rPr lang="en-US" dirty="0" err="1" smtClean="0"/>
              <a:t>complementizers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Compatible with both </a:t>
            </a:r>
            <a:r>
              <a:rPr lang="en-US" dirty="0" err="1" smtClean="0"/>
              <a:t>factive</a:t>
            </a:r>
            <a:r>
              <a:rPr lang="en-US" dirty="0" smtClean="0"/>
              <a:t> and non-</a:t>
            </a:r>
            <a:r>
              <a:rPr lang="en-US" dirty="0" err="1" smtClean="0"/>
              <a:t>factive</a:t>
            </a:r>
            <a:r>
              <a:rPr lang="en-US" dirty="0" smtClean="0"/>
              <a:t> verbs.</a:t>
            </a:r>
          </a:p>
          <a:p>
            <a:pPr marL="0" indent="0">
              <a:buNone/>
            </a:pPr>
            <a:r>
              <a:rPr lang="en-US" i="1" dirty="0" smtClean="0"/>
              <a:t>Ja	</a:t>
            </a:r>
            <a:r>
              <a:rPr lang="en-US" i="1" dirty="0" err="1" smtClean="0"/>
              <a:t>dumaju</a:t>
            </a:r>
            <a:r>
              <a:rPr lang="en-US" i="1" dirty="0" smtClean="0"/>
              <a:t>,	</a:t>
            </a:r>
            <a:r>
              <a:rPr lang="en-US" b="1" i="1" dirty="0" err="1" smtClean="0"/>
              <a:t>chto</a:t>
            </a:r>
            <a:r>
              <a:rPr lang="en-US" i="1" dirty="0" smtClean="0"/>
              <a:t>	on	</a:t>
            </a:r>
            <a:r>
              <a:rPr lang="en-US" i="1" dirty="0" err="1" smtClean="0"/>
              <a:t>umer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‘I think that he died.’</a:t>
            </a:r>
          </a:p>
          <a:p>
            <a:pPr marL="0" indent="0">
              <a:buNone/>
            </a:pPr>
            <a:r>
              <a:rPr lang="en-US" i="1" dirty="0" smtClean="0"/>
              <a:t>Ja	</a:t>
            </a:r>
            <a:r>
              <a:rPr lang="en-US" i="1" dirty="0" err="1" smtClean="0"/>
              <a:t>znaju</a:t>
            </a:r>
            <a:r>
              <a:rPr lang="en-US" i="1" dirty="0" smtClean="0"/>
              <a:t>,	</a:t>
            </a:r>
            <a:r>
              <a:rPr lang="en-US" i="1" dirty="0"/>
              <a:t>	</a:t>
            </a:r>
            <a:r>
              <a:rPr lang="en-US" b="1" i="1" dirty="0" err="1" smtClean="0"/>
              <a:t>chto</a:t>
            </a:r>
            <a:r>
              <a:rPr lang="en-US" i="1" dirty="0" smtClean="0"/>
              <a:t>	on	</a:t>
            </a:r>
            <a:r>
              <a:rPr lang="en-US" i="1" dirty="0" err="1" smtClean="0"/>
              <a:t>umer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‘I know that he died.’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833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Negation: restrictions on something very productive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lexical? restrictions:</a:t>
            </a:r>
          </a:p>
          <a:p>
            <a:pPr marL="0" indent="0">
              <a:buNone/>
            </a:pPr>
            <a:r>
              <a:rPr lang="en-US" i="1" dirty="0" err="1" smtClean="0"/>
              <a:t>oprovergat</a:t>
            </a:r>
            <a:r>
              <a:rPr lang="en-US" i="1" dirty="0" smtClean="0"/>
              <a:t>‘</a:t>
            </a:r>
          </a:p>
          <a:p>
            <a:pPr marL="0" indent="0">
              <a:buNone/>
            </a:pPr>
            <a:r>
              <a:rPr lang="en-US" i="1" dirty="0" err="1" smtClean="0"/>
              <a:t>otricat</a:t>
            </a:r>
            <a:r>
              <a:rPr lang="en-US" i="1" dirty="0" smtClean="0"/>
              <a:t>‘ </a:t>
            </a:r>
            <a:r>
              <a:rPr lang="en-US" dirty="0" smtClean="0"/>
              <a:t>‘negate’</a:t>
            </a:r>
          </a:p>
          <a:p>
            <a:pPr marL="0" indent="0">
              <a:buNone/>
            </a:pPr>
            <a:r>
              <a:rPr lang="en-US" i="1" dirty="0" err="1" smtClean="0"/>
              <a:t>somnevat‘sja</a:t>
            </a:r>
            <a:r>
              <a:rPr lang="en-US" i="1" dirty="0" smtClean="0"/>
              <a:t> </a:t>
            </a:r>
            <a:r>
              <a:rPr lang="en-US" dirty="0" smtClean="0"/>
              <a:t>‘doubt’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/>
              <a:t>NB: ‘negative verbs’ (verbs that presuppose or imply that the embedded predication is false).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067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</a:t>
            </a:r>
            <a:r>
              <a:rPr lang="ru-RU" dirty="0" smtClean="0"/>
              <a:t>: </a:t>
            </a:r>
            <a:r>
              <a:rPr lang="en-US" dirty="0" smtClean="0"/>
              <a:t>restrictions on something very productive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lexical restriction: rather a grammatical restriction that reveals the nature of </a:t>
            </a:r>
            <a:r>
              <a:rPr lang="en-US" i="1" dirty="0" err="1" smtClean="0"/>
              <a:t>chto</a:t>
            </a:r>
            <a:r>
              <a:rPr lang="en-US" dirty="0" smtClean="0"/>
              <a:t>: </a:t>
            </a:r>
            <a:r>
              <a:rPr lang="en-US" i="1" dirty="0" err="1" smtClean="0"/>
              <a:t>chto</a:t>
            </a:r>
            <a:r>
              <a:rPr lang="en-US" i="1" dirty="0"/>
              <a:t> </a:t>
            </a:r>
            <a:r>
              <a:rPr lang="en-US" dirty="0" smtClean="0"/>
              <a:t>prefers contexts where the polarity of the main clause agrees with the polarity of the embedded clause.</a:t>
            </a:r>
          </a:p>
          <a:p>
            <a:r>
              <a:rPr lang="en-US" dirty="0" smtClean="0"/>
              <a:t>Change of the polarity (addition of </a:t>
            </a:r>
            <a:r>
              <a:rPr lang="en-US" i="1" dirty="0" smtClean="0"/>
              <a:t>ne</a:t>
            </a:r>
            <a:r>
              <a:rPr lang="en-US" dirty="0" smtClean="0"/>
              <a:t>) turns the verb to the class of ‘positive’ verbs.</a:t>
            </a:r>
          </a:p>
          <a:p>
            <a:r>
              <a:rPr lang="en-US" dirty="0" smtClean="0"/>
              <a:t>The restriction is useful for understanding of grammatical semantics of the marker.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670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Negation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3582" y="35131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871" y="1382200"/>
            <a:ext cx="7868557" cy="547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395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restrictions with </a:t>
            </a:r>
            <a:r>
              <a:rPr lang="en-US" i="1" dirty="0" err="1" smtClean="0"/>
              <a:t>chtoby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Petja</a:t>
            </a:r>
            <a:r>
              <a:rPr lang="en-US" i="1" dirty="0" smtClean="0"/>
              <a:t>		</a:t>
            </a:r>
            <a:r>
              <a:rPr lang="en-US" i="1" dirty="0" err="1" smtClean="0"/>
              <a:t>soglasilsja</a:t>
            </a:r>
            <a:r>
              <a:rPr lang="en-US" i="1" dirty="0" smtClean="0"/>
              <a:t> 		</a:t>
            </a:r>
            <a:r>
              <a:rPr lang="en-US" i="1" dirty="0" err="1" smtClean="0"/>
              <a:t>chtoby</a:t>
            </a:r>
            <a:r>
              <a:rPr lang="en-US" i="1" dirty="0" smtClean="0"/>
              <a:t>	</a:t>
            </a:r>
            <a:r>
              <a:rPr lang="en-US" i="1" dirty="0" err="1" smtClean="0"/>
              <a:t>jemu</a:t>
            </a:r>
            <a:r>
              <a:rPr lang="en-US" i="1" dirty="0" smtClean="0"/>
              <a:t>   </a:t>
            </a:r>
            <a:r>
              <a:rPr lang="en-US" i="1" dirty="0" err="1" smtClean="0"/>
              <a:t>pozvonili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 err="1" smtClean="0"/>
              <a:t>Petja</a:t>
            </a:r>
            <a:r>
              <a:rPr lang="en-US" dirty="0" smtClean="0"/>
              <a:t> agreed that someone call him.’</a:t>
            </a:r>
          </a:p>
          <a:p>
            <a:pPr marL="0" indent="0">
              <a:buNone/>
            </a:pPr>
            <a:r>
              <a:rPr lang="en-US" i="1" dirty="0" smtClean="0"/>
              <a:t>??</a:t>
            </a:r>
            <a:r>
              <a:rPr lang="en-US" i="1" dirty="0" err="1" smtClean="0"/>
              <a:t>Petja</a:t>
            </a:r>
            <a:r>
              <a:rPr lang="en-US" i="1" dirty="0" smtClean="0"/>
              <a:t> 	</a:t>
            </a:r>
            <a:r>
              <a:rPr lang="en-US" i="1" dirty="0" err="1" smtClean="0"/>
              <a:t>otkazalsja</a:t>
            </a:r>
            <a:r>
              <a:rPr lang="en-US" i="1" dirty="0" smtClean="0"/>
              <a:t>	</a:t>
            </a:r>
            <a:r>
              <a:rPr lang="en-US" i="1" dirty="0" err="1" smtClean="0"/>
              <a:t>chtoby</a:t>
            </a:r>
            <a:r>
              <a:rPr lang="en-US" i="1" dirty="0" smtClean="0"/>
              <a:t>	</a:t>
            </a:r>
            <a:r>
              <a:rPr lang="en-US" i="1" dirty="0" err="1" smtClean="0"/>
              <a:t>jemu</a:t>
            </a:r>
            <a:r>
              <a:rPr lang="en-US" i="1" dirty="0" smtClean="0"/>
              <a:t> 		</a:t>
            </a:r>
            <a:r>
              <a:rPr lang="en-US" i="1" dirty="0" err="1" smtClean="0"/>
              <a:t>pozvonili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Intended: ‘</a:t>
            </a:r>
            <a:r>
              <a:rPr lang="en-US" dirty="0" err="1" smtClean="0"/>
              <a:t>Petja</a:t>
            </a:r>
            <a:r>
              <a:rPr lang="en-US" dirty="0"/>
              <a:t> </a:t>
            </a:r>
            <a:r>
              <a:rPr lang="en-US" dirty="0" smtClean="0"/>
              <a:t>refused that someone call him.’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65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Lexicon and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ideal world:</a:t>
            </a:r>
          </a:p>
          <a:p>
            <a:pPr>
              <a:buFontTx/>
              <a:buChar char="-"/>
            </a:pPr>
            <a:r>
              <a:rPr lang="en-US" dirty="0" smtClean="0"/>
              <a:t>Lexicon includes lexemes and (perhaps) some non-inflectional non-productive processes.</a:t>
            </a:r>
          </a:p>
          <a:p>
            <a:pPr>
              <a:buFontTx/>
              <a:buChar char="-"/>
            </a:pPr>
            <a:r>
              <a:rPr lang="en-US" dirty="0" smtClean="0"/>
              <a:t>Grammar (especially inflection) includes productive processes.</a:t>
            </a:r>
          </a:p>
          <a:p>
            <a:pPr>
              <a:buFontTx/>
              <a:buChar char="-"/>
            </a:pPr>
            <a:r>
              <a:rPr lang="en-US" dirty="0" smtClean="0"/>
              <a:t>If a productive inflectional mechanism are impossible with some lexemes, this should result from their semantics: </a:t>
            </a:r>
            <a:r>
              <a:rPr lang="en-US" b="1" dirty="0" smtClean="0"/>
              <a:t>in some languages, deontic possibility marking is related to </a:t>
            </a:r>
            <a:r>
              <a:rPr lang="en-US" b="1" dirty="0" err="1" smtClean="0"/>
              <a:t>agentivity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– and / or from their structural properties, which are directly related to the mechanism: </a:t>
            </a:r>
            <a:r>
              <a:rPr lang="en-US" b="1" dirty="0" smtClean="0"/>
              <a:t>in many languages, </a:t>
            </a:r>
            <a:r>
              <a:rPr lang="en-US" b="1" dirty="0" err="1" smtClean="0"/>
              <a:t>passivisation</a:t>
            </a:r>
            <a:r>
              <a:rPr lang="en-US" b="1" dirty="0" smtClean="0"/>
              <a:t> is impossible with verbs that have only one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210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doubling in Russian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when the form of the embedded verb repeats the form of the main verb.</a:t>
            </a:r>
          </a:p>
          <a:p>
            <a:r>
              <a:rPr lang="en-US" dirty="0" smtClean="0"/>
              <a:t>Only with several lexemes: </a:t>
            </a:r>
            <a:r>
              <a:rPr lang="en-US" i="1" dirty="0" err="1" smtClean="0"/>
              <a:t>nachat</a:t>
            </a:r>
            <a:r>
              <a:rPr lang="en-US" i="1" dirty="0" smtClean="0"/>
              <a:t>’ </a:t>
            </a:r>
            <a:r>
              <a:rPr lang="en-US" dirty="0" smtClean="0"/>
              <a:t>‘begin’, </a:t>
            </a:r>
            <a:r>
              <a:rPr lang="en-US" i="1" dirty="0" err="1" smtClean="0"/>
              <a:t>zanjat’sja</a:t>
            </a:r>
            <a:r>
              <a:rPr lang="en-US" i="1" dirty="0" smtClean="0"/>
              <a:t> </a:t>
            </a:r>
            <a:r>
              <a:rPr lang="en-US" dirty="0" smtClean="0"/>
              <a:t>‘occupy oneself with’, </a:t>
            </a:r>
            <a:r>
              <a:rPr lang="en-US" i="1" dirty="0" err="1" smtClean="0"/>
              <a:t>dojti</a:t>
            </a:r>
            <a:r>
              <a:rPr lang="en-US" i="1" dirty="0" smtClean="0"/>
              <a:t> do </a:t>
            </a:r>
            <a:r>
              <a:rPr lang="en-US" dirty="0" smtClean="0"/>
              <a:t>‘reach, go as far…’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Lexical restrictions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250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Examples: infinitive doubling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Можно лишь говорить, что нет несокрушимых доказательств таких запредельных нарушений, и </a:t>
            </a:r>
            <a:r>
              <a:rPr lang="ru-RU" b="1" dirty="0" smtClean="0"/>
              <a:t>ограничиваться</a:t>
            </a:r>
            <a:r>
              <a:rPr lang="ru-RU" dirty="0" smtClean="0"/>
              <a:t> тем, что </a:t>
            </a:r>
            <a:r>
              <a:rPr lang="ru-RU" b="1" dirty="0" smtClean="0"/>
              <a:t>оставлять</a:t>
            </a:r>
            <a:r>
              <a:rPr lang="ru-RU" dirty="0" smtClean="0"/>
              <a:t> украинские власти в сильном подозрении. [Максим Соколов. Шляхом Навуходоносора // «Эксперт», 2014]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‘to restrict oneself with causing </a:t>
            </a:r>
            <a:r>
              <a:rPr lang="en-US" dirty="0" err="1" smtClean="0"/>
              <a:t>Ukranian</a:t>
            </a:r>
            <a:r>
              <a:rPr lang="en-US" dirty="0" smtClean="0"/>
              <a:t> powers to have suspicions’</a:t>
            </a:r>
            <a:endParaRPr lang="en-US" dirty="0" smtClean="0"/>
          </a:p>
          <a:p>
            <a:r>
              <a:rPr lang="ru-RU" dirty="0" smtClean="0"/>
              <a:t>Следует ли </a:t>
            </a:r>
            <a:r>
              <a:rPr lang="ru-RU" b="1" dirty="0" smtClean="0"/>
              <a:t>закрепить</a:t>
            </a:r>
            <a:r>
              <a:rPr lang="ru-RU" dirty="0" smtClean="0"/>
              <a:t> величие великой проблемы тем, что </a:t>
            </a:r>
            <a:r>
              <a:rPr lang="ru-RU" b="1" dirty="0" smtClean="0"/>
              <a:t>оставить</a:t>
            </a:r>
            <a:r>
              <a:rPr lang="ru-RU" dirty="0" smtClean="0"/>
              <a:t> её окружённой ореолом тайны, открытой лишь для посвящённых и полностью недоступной пониманию широкой публики? [В. А. Успенский. Апология математики, или О математике как части духовной культуры // Новый Мир, 2007</a:t>
            </a:r>
            <a:r>
              <a:rPr lang="ru-RU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‘to affirm the greatness of the problem with leaving it mysterious’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668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imperative doubling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же вы хотите вечером использовать совершенно другой аромат, то с утра </a:t>
            </a:r>
            <a:r>
              <a:rPr lang="ru-RU" b="1" dirty="0" smtClean="0"/>
              <a:t>ограничьтесь</a:t>
            </a:r>
            <a:r>
              <a:rPr lang="ru-RU" dirty="0" smtClean="0"/>
              <a:t> тем, что </a:t>
            </a:r>
            <a:r>
              <a:rPr lang="ru-RU" b="1" dirty="0" smtClean="0"/>
              <a:t>нанесите</a:t>
            </a:r>
            <a:r>
              <a:rPr lang="ru-RU" dirty="0" smtClean="0"/>
              <a:t> туалетную воду только на запястья. [Наталья </a:t>
            </a:r>
            <a:r>
              <a:rPr lang="ru-RU" dirty="0" err="1" smtClean="0"/>
              <a:t>Серуш</a:t>
            </a:r>
            <a:r>
              <a:rPr lang="ru-RU" dirty="0" smtClean="0"/>
              <a:t>. Ароматы и чувства (2002) // «Домовой», 2002.03.04]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‘Restrict yourself with sprinkling the toilet water…’</a:t>
            </a:r>
            <a:endParaRPr lang="en-US" dirty="0" smtClean="0"/>
          </a:p>
          <a:p>
            <a:r>
              <a:rPr lang="ru-RU" b="1" dirty="0" smtClean="0"/>
              <a:t>Начните</a:t>
            </a:r>
            <a:r>
              <a:rPr lang="ru-RU" dirty="0" smtClean="0"/>
              <a:t> с того, что </a:t>
            </a:r>
            <a:r>
              <a:rPr lang="ru-RU" b="1" dirty="0" smtClean="0"/>
              <a:t>посмотрите</a:t>
            </a:r>
            <a:r>
              <a:rPr lang="ru-RU" dirty="0" smtClean="0"/>
              <a:t> на все три позиции, которые нужно решить в текущем туре, да и на протяжении тура время от времени переключайтесь с одной задачи на другую. [Георгий Евсеев. Наш спорт (2004) // «64 — Шахматное обозрение», 2004.10.15</a:t>
            </a:r>
            <a:r>
              <a:rPr lang="ru-RU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‘Begin with watching (= analyzing) all the three positions…’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974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Inside doubling</a:t>
            </a:r>
            <a:r>
              <a:rPr lang="ru-RU" dirty="0" smtClean="0"/>
              <a:t>:</a:t>
            </a:r>
            <a:r>
              <a:rPr lang="en-US" dirty="0" smtClean="0"/>
              <a:t> another grammatical difference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…	ne	</a:t>
            </a:r>
            <a:r>
              <a:rPr lang="en-US" i="1" dirty="0" err="1" smtClean="0"/>
              <a:t>ogranichivat’sja</a:t>
            </a:r>
            <a:r>
              <a:rPr lang="en-US" i="1" dirty="0" smtClean="0"/>
              <a:t>		tem		</a:t>
            </a:r>
            <a:r>
              <a:rPr lang="en-US" i="1" dirty="0" err="1" smtClean="0"/>
              <a:t>chto</a:t>
            </a:r>
            <a:r>
              <a:rPr lang="en-US" i="1" dirty="0" smtClean="0"/>
              <a:t>	</a:t>
            </a:r>
            <a:r>
              <a:rPr lang="en-US" i="1" dirty="0" err="1" smtClean="0"/>
              <a:t>vsex</a:t>
            </a:r>
            <a:r>
              <a:rPr lang="en-US" i="1" dirty="0" smtClean="0"/>
              <a:t>	</a:t>
            </a:r>
            <a:r>
              <a:rPr lang="en-US" i="1" dirty="0" err="1" smtClean="0"/>
              <a:t>rugat</a:t>
            </a:r>
            <a:r>
              <a:rPr lang="en-US" i="1" dirty="0" smtClean="0"/>
              <a:t>’</a:t>
            </a:r>
          </a:p>
          <a:p>
            <a:pPr marL="0" indent="0">
              <a:buNone/>
            </a:pPr>
            <a:r>
              <a:rPr lang="en-US" dirty="0" smtClean="0"/>
              <a:t>‘… not to restrict oneself with scolding everyone…’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*Ne</a:t>
            </a:r>
            <a:r>
              <a:rPr lang="en-US" i="1" dirty="0"/>
              <a:t>	</a:t>
            </a:r>
            <a:r>
              <a:rPr lang="en-US" i="1" dirty="0" err="1" smtClean="0"/>
              <a:t>ogranichivajsja</a:t>
            </a:r>
            <a:r>
              <a:rPr lang="en-US" i="1" dirty="0"/>
              <a:t>		tem		</a:t>
            </a:r>
            <a:r>
              <a:rPr lang="en-US" i="1" dirty="0" err="1"/>
              <a:t>chto</a:t>
            </a:r>
            <a:r>
              <a:rPr lang="en-US" i="1" dirty="0"/>
              <a:t>	</a:t>
            </a:r>
            <a:r>
              <a:rPr lang="en-US" i="1" dirty="0" err="1"/>
              <a:t>vsex</a:t>
            </a:r>
            <a:r>
              <a:rPr lang="en-US" i="1" dirty="0"/>
              <a:t>	</a:t>
            </a:r>
            <a:r>
              <a:rPr lang="en-US" i="1" dirty="0" err="1" smtClean="0"/>
              <a:t>rugaj</a:t>
            </a:r>
            <a:r>
              <a:rPr lang="en-US" i="1" dirty="0" smtClean="0"/>
              <a:t>!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‘Do not </a:t>
            </a:r>
            <a:r>
              <a:rPr lang="en-US" dirty="0"/>
              <a:t>to restrict oneself with scolding </a:t>
            </a:r>
            <a:r>
              <a:rPr lang="en-US" dirty="0" smtClean="0"/>
              <a:t>everyone!’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814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doubling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Implicative verbs (</a:t>
            </a:r>
            <a:r>
              <a:rPr lang="en-US" dirty="0" err="1" smtClean="0"/>
              <a:t>Karttunen</a:t>
            </a:r>
            <a:r>
              <a:rPr lang="en-US" dirty="0" smtClean="0"/>
              <a:t> 1977).</a:t>
            </a:r>
          </a:p>
          <a:p>
            <a:r>
              <a:rPr lang="en-US" dirty="0" smtClean="0"/>
              <a:t>The main situation takes place </a:t>
            </a:r>
            <a:r>
              <a:rPr lang="en-US" dirty="0" err="1" smtClean="0"/>
              <a:t>iff</a:t>
            </a:r>
            <a:r>
              <a:rPr lang="en-US" dirty="0" smtClean="0"/>
              <a:t> the embedded one takes place. </a:t>
            </a:r>
          </a:p>
          <a:p>
            <a:r>
              <a:rPr lang="en-US" dirty="0" smtClean="0"/>
              <a:t>BUT why verbs like </a:t>
            </a:r>
            <a:r>
              <a:rPr lang="en-US" i="1" dirty="0" err="1" smtClean="0"/>
              <a:t>zastavit</a:t>
            </a:r>
            <a:r>
              <a:rPr lang="en-US" i="1" dirty="0" smtClean="0"/>
              <a:t>’ </a:t>
            </a:r>
            <a:r>
              <a:rPr lang="en-US" dirty="0" smtClean="0"/>
              <a:t>‘make’ or </a:t>
            </a:r>
            <a:r>
              <a:rPr lang="en-US" i="1" dirty="0" err="1" smtClean="0"/>
              <a:t>udat’sja</a:t>
            </a:r>
            <a:r>
              <a:rPr lang="en-US" i="1" dirty="0" smtClean="0"/>
              <a:t> </a:t>
            </a:r>
            <a:r>
              <a:rPr lang="en-US" dirty="0" smtClean="0"/>
              <a:t>‘manage’ show no doubling?</a:t>
            </a:r>
          </a:p>
          <a:p>
            <a:r>
              <a:rPr lang="en-US" b="1" dirty="0" smtClean="0"/>
              <a:t>Implicative verbs with high degree of contiguity of the two situations.</a:t>
            </a:r>
            <a:endParaRPr lang="en-US" dirty="0" smtClean="0"/>
          </a:p>
          <a:p>
            <a:r>
              <a:rPr lang="en-US" dirty="0" smtClean="0"/>
              <a:t>Only those verbs which modify the embedded verb (= denote a phase or an evaluation of the embedded verb).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914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</a:t>
            </a:r>
            <a:r>
              <a:rPr lang="en-US" dirty="0" err="1" smtClean="0"/>
              <a:t>passivization</a:t>
            </a:r>
            <a:r>
              <a:rPr lang="en-US" dirty="0" smtClean="0"/>
              <a:t>: </a:t>
            </a:r>
            <a:r>
              <a:rPr lang="en-US" dirty="0" smtClean="0"/>
              <a:t>the role of morphology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‘passive forms’ in Russian:</a:t>
            </a:r>
          </a:p>
          <a:p>
            <a:r>
              <a:rPr lang="en-US" i="1" dirty="0" err="1" smtClean="0"/>
              <a:t>stroil-</a:t>
            </a:r>
            <a:r>
              <a:rPr lang="en-US" b="1" i="1" dirty="0" err="1" smtClean="0"/>
              <a:t>sja</a:t>
            </a:r>
            <a:r>
              <a:rPr lang="en-US" b="1" dirty="0" smtClean="0"/>
              <a:t> </a:t>
            </a:r>
            <a:r>
              <a:rPr lang="en-US" dirty="0" smtClean="0"/>
              <a:t>‘was being </a:t>
            </a:r>
            <a:r>
              <a:rPr lang="en-US" dirty="0" smtClean="0"/>
              <a:t>built’ (IPFV)</a:t>
            </a:r>
          </a:p>
          <a:p>
            <a:r>
              <a:rPr lang="en-US" b="1" i="1" dirty="0" smtClean="0"/>
              <a:t>by-l</a:t>
            </a:r>
            <a:r>
              <a:rPr lang="en-US" b="1" i="1" dirty="0"/>
              <a:t> </a:t>
            </a:r>
            <a:r>
              <a:rPr lang="en-US" i="1" dirty="0" err="1" smtClean="0"/>
              <a:t>postro-</a:t>
            </a:r>
            <a:r>
              <a:rPr lang="en-US" b="1" i="1" dirty="0" err="1" smtClean="0"/>
              <a:t>en</a:t>
            </a:r>
            <a:r>
              <a:rPr lang="en-US" b="1" i="1" dirty="0" smtClean="0"/>
              <a:t> </a:t>
            </a:r>
            <a:r>
              <a:rPr lang="en-US" dirty="0" smtClean="0"/>
              <a:t>‘was built’ (PFV)</a:t>
            </a:r>
          </a:p>
          <a:p>
            <a:pPr marL="0" indent="0">
              <a:buNone/>
            </a:pPr>
            <a:r>
              <a:rPr lang="en-US" dirty="0" smtClean="0"/>
              <a:t>The combination of </a:t>
            </a:r>
            <a:r>
              <a:rPr lang="en-US" i="1" dirty="0" err="1" smtClean="0"/>
              <a:t>byt</a:t>
            </a:r>
            <a:r>
              <a:rPr lang="en-US" i="1" dirty="0" smtClean="0"/>
              <a:t>’ </a:t>
            </a:r>
            <a:r>
              <a:rPr lang="en-US" dirty="0" smtClean="0"/>
              <a:t>+ participle is referred to as passive.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–</a:t>
            </a:r>
            <a:r>
              <a:rPr lang="en-US" i="1" dirty="0" err="1" smtClean="0"/>
              <a:t>sja</a:t>
            </a:r>
            <a:r>
              <a:rPr lang="en-US" dirty="0" smtClean="0"/>
              <a:t>-form is either referred to as passive or as middle (= the passive reading of form expressing generally transitivity and </a:t>
            </a:r>
            <a:r>
              <a:rPr lang="en-US" dirty="0" err="1" smtClean="0"/>
              <a:t>valency</a:t>
            </a:r>
            <a:r>
              <a:rPr lang="en-US" dirty="0" smtClean="0"/>
              <a:t> increase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73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restrictions on </a:t>
            </a:r>
            <a:r>
              <a:rPr lang="en-US" i="1" dirty="0" err="1" smtClean="0"/>
              <a:t>sja</a:t>
            </a:r>
            <a:r>
              <a:rPr lang="en-US" i="1" dirty="0" smtClean="0"/>
              <a:t>-</a:t>
            </a:r>
            <a:r>
              <a:rPr lang="en-US" dirty="0" smtClean="0"/>
              <a:t>passive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Those verbs do not have a </a:t>
            </a:r>
            <a:r>
              <a:rPr lang="en-US" i="1" dirty="0" err="1" smtClean="0"/>
              <a:t>sja</a:t>
            </a:r>
            <a:r>
              <a:rPr lang="en-US" i="1" dirty="0" smtClean="0"/>
              <a:t>-</a:t>
            </a:r>
            <a:r>
              <a:rPr lang="en-US" dirty="0" smtClean="0"/>
              <a:t>passive or it is highly infrequent:</a:t>
            </a:r>
          </a:p>
          <a:p>
            <a:r>
              <a:rPr lang="en-US" i="1" dirty="0" err="1" smtClean="0"/>
              <a:t>Katit’sja</a:t>
            </a:r>
            <a:r>
              <a:rPr lang="en-US" i="1" dirty="0" smtClean="0"/>
              <a:t> </a:t>
            </a:r>
            <a:r>
              <a:rPr lang="en-US" dirty="0" smtClean="0"/>
              <a:t>(‘roll’, only </a:t>
            </a:r>
            <a:r>
              <a:rPr lang="en-US" dirty="0" err="1" smtClean="0"/>
              <a:t>anticausative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i="1" dirty="0" err="1" smtClean="0"/>
              <a:t>Smotret’sja</a:t>
            </a:r>
            <a:r>
              <a:rPr lang="en-US" i="1" dirty="0" smtClean="0"/>
              <a:t> </a:t>
            </a:r>
            <a:r>
              <a:rPr lang="en-US" dirty="0" smtClean="0"/>
              <a:t>(‘look’, potential / modal reading like ‘look like’)</a:t>
            </a:r>
          </a:p>
          <a:p>
            <a:r>
              <a:rPr lang="en-US" i="1" dirty="0" err="1" smtClean="0"/>
              <a:t>Meshat’sja</a:t>
            </a:r>
            <a:r>
              <a:rPr lang="en-US" dirty="0"/>
              <a:t> </a:t>
            </a:r>
            <a:r>
              <a:rPr lang="en-US" dirty="0" smtClean="0"/>
              <a:t>(‘mix’, no passive reading)</a:t>
            </a:r>
          </a:p>
          <a:p>
            <a:pPr marL="0" indent="0">
              <a:buNone/>
            </a:pPr>
            <a:r>
              <a:rPr lang="en-US" dirty="0" smtClean="0"/>
              <a:t>A lexical restriction?</a:t>
            </a:r>
          </a:p>
        </p:txBody>
      </p:sp>
    </p:spTree>
    <p:extLst>
      <p:ext uri="{BB962C8B-B14F-4D97-AF65-F5344CB8AC3E}">
        <p14:creationId xmlns:p14="http://schemas.microsoft.com/office/powerpoint/2010/main" val="33595637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Concurrence of grammar vs. lexicon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Prefixed verbs with the same roots form passives:</a:t>
            </a:r>
          </a:p>
          <a:p>
            <a:pPr marL="0" indent="0">
              <a:buNone/>
            </a:pPr>
            <a:r>
              <a:rPr lang="en-US" i="1" dirty="0" err="1" smtClean="0"/>
              <a:t>Vykatyvat’sja</a:t>
            </a:r>
            <a:r>
              <a:rPr lang="en-US" i="1" dirty="0" smtClean="0"/>
              <a:t> </a:t>
            </a:r>
            <a:r>
              <a:rPr lang="en-US" dirty="0" smtClean="0"/>
              <a:t>‘roll out (spontaneously; be rolled out)</a:t>
            </a:r>
          </a:p>
          <a:p>
            <a:pPr marL="0" indent="0">
              <a:buNone/>
            </a:pPr>
            <a:r>
              <a:rPr lang="en-US" i="1" dirty="0" err="1" smtClean="0"/>
              <a:t>Prosmatrivat’sja</a:t>
            </a:r>
            <a:r>
              <a:rPr lang="en-US" i="1" dirty="0" smtClean="0"/>
              <a:t> </a:t>
            </a:r>
            <a:r>
              <a:rPr lang="en-US" dirty="0" smtClean="0"/>
              <a:t>‘be visible; be watched (of a film)’</a:t>
            </a:r>
          </a:p>
          <a:p>
            <a:pPr marL="0" indent="0">
              <a:buNone/>
            </a:pPr>
            <a:r>
              <a:rPr lang="en-US" i="1" dirty="0" err="1" smtClean="0"/>
              <a:t>Razmeshivat’sja</a:t>
            </a:r>
            <a:r>
              <a:rPr lang="en-US" i="1" dirty="0" smtClean="0"/>
              <a:t> </a:t>
            </a:r>
            <a:r>
              <a:rPr lang="en-US" dirty="0" smtClean="0"/>
              <a:t>‘be mixed’</a:t>
            </a:r>
          </a:p>
          <a:p>
            <a:r>
              <a:rPr lang="en-US" dirty="0" smtClean="0"/>
              <a:t>Not purely lexical restriction.</a:t>
            </a:r>
          </a:p>
          <a:p>
            <a:r>
              <a:rPr lang="en-US" dirty="0" smtClean="0"/>
              <a:t>Rather, with non-prefixed verbs, </a:t>
            </a:r>
            <a:r>
              <a:rPr lang="en-US" dirty="0" err="1" smtClean="0"/>
              <a:t>anticausative</a:t>
            </a:r>
            <a:r>
              <a:rPr lang="en-US" dirty="0" smtClean="0"/>
              <a:t> and other semantic-changing operations prevail over </a:t>
            </a:r>
            <a:r>
              <a:rPr lang="en-US" dirty="0" err="1" smtClean="0"/>
              <a:t>passivization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not the case with passive.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90840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Concurrence of grammar vs. lexicon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Non-prefixed verbs: dictionary units</a:t>
            </a:r>
          </a:p>
          <a:p>
            <a:r>
              <a:rPr lang="en-US" i="1" dirty="0" err="1" smtClean="0"/>
              <a:t>Sja</a:t>
            </a:r>
            <a:r>
              <a:rPr lang="en-US" i="1" dirty="0" smtClean="0"/>
              <a:t>-verbs</a:t>
            </a:r>
            <a:r>
              <a:rPr lang="en-US" dirty="0" smtClean="0"/>
              <a:t> </a:t>
            </a:r>
            <a:r>
              <a:rPr lang="en-US" dirty="0" err="1" smtClean="0"/>
              <a:t>keeped</a:t>
            </a:r>
            <a:r>
              <a:rPr lang="en-US" dirty="0" smtClean="0"/>
              <a:t> in the lexicon as single units (</a:t>
            </a:r>
            <a:r>
              <a:rPr lang="en-US" i="1" dirty="0" err="1" smtClean="0"/>
              <a:t>smotret’sja</a:t>
            </a:r>
            <a:r>
              <a:rPr lang="en-US" i="1" dirty="0" smtClean="0"/>
              <a:t> </a:t>
            </a:r>
            <a:r>
              <a:rPr lang="en-US" dirty="0" smtClean="0"/>
              <a:t>‘look like’)</a:t>
            </a:r>
          </a:p>
          <a:p>
            <a:r>
              <a:rPr lang="en-US" dirty="0" smtClean="0"/>
              <a:t>Prefixed verbs: derived, not purely dictionary units</a:t>
            </a:r>
          </a:p>
          <a:p>
            <a:r>
              <a:rPr lang="en-US" dirty="0" smtClean="0"/>
              <a:t>The meaning of </a:t>
            </a:r>
            <a:r>
              <a:rPr lang="en-US" i="1" dirty="0" smtClean="0"/>
              <a:t>–</a:t>
            </a:r>
            <a:r>
              <a:rPr lang="en-US" i="1" dirty="0" err="1" smtClean="0"/>
              <a:t>sja</a:t>
            </a:r>
            <a:r>
              <a:rPr lang="en-US" dirty="0" smtClean="0"/>
              <a:t> is also derived</a:t>
            </a:r>
          </a:p>
          <a:p>
            <a:r>
              <a:rPr lang="en-US" dirty="0" smtClean="0"/>
              <a:t>Various meanings are possible to construct (not restricted by the lexicon, built when it is necessary)</a:t>
            </a:r>
          </a:p>
        </p:txBody>
      </p:sp>
    </p:spTree>
    <p:extLst>
      <p:ext uri="{BB962C8B-B14F-4D97-AF65-F5344CB8AC3E}">
        <p14:creationId xmlns:p14="http://schemas.microsoft.com/office/powerpoint/2010/main" val="1696870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‘Lexical’ restrictions as a path to a more</a:t>
            </a:r>
            <a:br>
              <a:rPr lang="en-US" dirty="0" smtClean="0"/>
            </a:br>
            <a:r>
              <a:rPr lang="en-US" dirty="0" smtClean="0"/>
              <a:t>fine-grained description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i="1" dirty="0" smtClean="0"/>
              <a:t>ė</a:t>
            </a:r>
            <a:r>
              <a:rPr lang="en-US" i="1" dirty="0" smtClean="0"/>
              <a:t>to-</a:t>
            </a:r>
            <a:r>
              <a:rPr lang="en-US" i="1" dirty="0" err="1" smtClean="0"/>
              <a:t>pronominalization</a:t>
            </a:r>
            <a:r>
              <a:rPr lang="en-US" i="1" dirty="0" smtClean="0"/>
              <a:t> </a:t>
            </a:r>
            <a:r>
              <a:rPr lang="en-US" dirty="0" smtClean="0"/>
              <a:t>(reference to situations expressed by clauses):</a:t>
            </a:r>
            <a:endParaRPr lang="en-US" dirty="0" smtClean="0"/>
          </a:p>
          <a:p>
            <a:pPr>
              <a:buFontTx/>
              <a:buChar char="-"/>
            </a:pPr>
            <a:r>
              <a:rPr lang="en-US" i="1" dirty="0" err="1" smtClean="0"/>
              <a:t>Petja</a:t>
            </a:r>
            <a:r>
              <a:rPr lang="en-US" i="1" dirty="0" smtClean="0"/>
              <a:t> </a:t>
            </a:r>
            <a:r>
              <a:rPr lang="en-US" i="1" dirty="0" err="1" smtClean="0"/>
              <a:t>uexal</a:t>
            </a:r>
            <a:r>
              <a:rPr lang="en-US" i="1" dirty="0" smtClean="0"/>
              <a:t>. – Ja </a:t>
            </a:r>
            <a:r>
              <a:rPr lang="en-US" i="1" dirty="0" err="1" smtClean="0"/>
              <a:t>eto</a:t>
            </a:r>
            <a:r>
              <a:rPr lang="en-US" i="1" dirty="0" smtClean="0"/>
              <a:t> </a:t>
            </a:r>
            <a:r>
              <a:rPr lang="en-US" i="1" dirty="0" err="1" smtClean="0"/>
              <a:t>znaju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 err="1" smtClean="0"/>
              <a:t>Petja</a:t>
            </a:r>
            <a:r>
              <a:rPr lang="en-US" dirty="0" smtClean="0"/>
              <a:t> left. – I know it.’</a:t>
            </a:r>
          </a:p>
          <a:p>
            <a:pPr marL="0" indent="0">
              <a:buNone/>
            </a:pPr>
            <a:r>
              <a:rPr lang="en-US" dirty="0" smtClean="0"/>
              <a:t>In the context of ‘also’ only some verbs are possible.</a:t>
            </a:r>
          </a:p>
          <a:p>
            <a:pPr>
              <a:buFontTx/>
              <a:buChar char="-"/>
            </a:pPr>
            <a:r>
              <a:rPr lang="en-US" i="1" dirty="0" smtClean="0"/>
              <a:t>Ja </a:t>
            </a:r>
            <a:r>
              <a:rPr lang="en-US" i="1" dirty="0" err="1" smtClean="0"/>
              <a:t>znaju</a:t>
            </a:r>
            <a:r>
              <a:rPr lang="en-US" i="1" dirty="0" smtClean="0"/>
              <a:t> </a:t>
            </a:r>
            <a:r>
              <a:rPr lang="en-US" i="1" dirty="0" err="1" smtClean="0"/>
              <a:t>chto</a:t>
            </a:r>
            <a:r>
              <a:rPr lang="en-US" i="1" dirty="0" smtClean="0"/>
              <a:t> </a:t>
            </a:r>
            <a:r>
              <a:rPr lang="en-US" i="1" dirty="0" err="1" smtClean="0"/>
              <a:t>Petja</a:t>
            </a:r>
            <a:r>
              <a:rPr lang="en-US" i="1" dirty="0" smtClean="0"/>
              <a:t> </a:t>
            </a:r>
            <a:r>
              <a:rPr lang="en-US" i="1" dirty="0" err="1" smtClean="0"/>
              <a:t>uexal</a:t>
            </a:r>
            <a:r>
              <a:rPr lang="en-US" i="1" dirty="0" smtClean="0"/>
              <a:t>. – Ja </a:t>
            </a:r>
            <a:r>
              <a:rPr lang="en-US" i="1" dirty="0" err="1" smtClean="0"/>
              <a:t>tozhe</a:t>
            </a:r>
            <a:r>
              <a:rPr lang="en-US" i="1" dirty="0" smtClean="0"/>
              <a:t> </a:t>
            </a:r>
            <a:r>
              <a:rPr lang="lt-LT" b="1" i="1" dirty="0" smtClean="0"/>
              <a:t>ė</a:t>
            </a:r>
            <a:r>
              <a:rPr lang="en-US" b="1" i="1" dirty="0" smtClean="0"/>
              <a:t>to</a:t>
            </a:r>
            <a:r>
              <a:rPr lang="en-US" i="1" dirty="0" smtClean="0"/>
              <a:t> </a:t>
            </a:r>
            <a:r>
              <a:rPr lang="en-US" i="1" dirty="0" err="1" smtClean="0"/>
              <a:t>znaju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‘I know that </a:t>
            </a:r>
            <a:r>
              <a:rPr lang="en-US" dirty="0" err="1" smtClean="0"/>
              <a:t>Petja</a:t>
            </a:r>
            <a:r>
              <a:rPr lang="en-US" dirty="0" smtClean="0"/>
              <a:t> left. – I know it too.’</a:t>
            </a:r>
          </a:p>
          <a:p>
            <a:pPr>
              <a:buFontTx/>
              <a:buChar char="-"/>
            </a:pPr>
            <a:r>
              <a:rPr lang="en-US" i="1" dirty="0" smtClean="0"/>
              <a:t>Ja </a:t>
            </a:r>
            <a:r>
              <a:rPr lang="en-US" i="1" dirty="0" err="1" smtClean="0"/>
              <a:t>reshil</a:t>
            </a:r>
            <a:r>
              <a:rPr lang="en-US" i="1" dirty="0" smtClean="0"/>
              <a:t> </a:t>
            </a:r>
            <a:r>
              <a:rPr lang="en-US" i="1" dirty="0" err="1" smtClean="0"/>
              <a:t>uexat</a:t>
            </a:r>
            <a:r>
              <a:rPr lang="en-US" i="1" dirty="0" smtClean="0"/>
              <a:t>’. - *Ja </a:t>
            </a:r>
            <a:r>
              <a:rPr lang="en-US" i="1" dirty="0" err="1" smtClean="0"/>
              <a:t>tozhe</a:t>
            </a:r>
            <a:r>
              <a:rPr lang="en-US" i="1" dirty="0" smtClean="0"/>
              <a:t> </a:t>
            </a:r>
            <a:r>
              <a:rPr lang="lt-LT" b="1" i="1" dirty="0" smtClean="0"/>
              <a:t>ė</a:t>
            </a:r>
            <a:r>
              <a:rPr lang="en-US" b="1" i="1" dirty="0" smtClean="0"/>
              <a:t>to</a:t>
            </a:r>
            <a:r>
              <a:rPr lang="en-US" i="1" dirty="0" smtClean="0"/>
              <a:t> </a:t>
            </a:r>
            <a:r>
              <a:rPr lang="en-US" i="1" dirty="0" err="1" smtClean="0"/>
              <a:t>reshil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Intended: ‘I decided to leave. – I decided to do it too.’</a:t>
            </a:r>
          </a:p>
        </p:txBody>
      </p:sp>
    </p:spTree>
    <p:extLst>
      <p:ext uri="{BB962C8B-B14F-4D97-AF65-F5344CB8AC3E}">
        <p14:creationId xmlns:p14="http://schemas.microsoft.com/office/powerpoint/2010/main" val="85244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Lexicon and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many cases, grammatical phenomena are restricted by some groups of language units</a:t>
            </a:r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These restrictions do not follow naturally from the semantics of these grammatical markers, constructions, etc.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4921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‘Lexical’ restrictions as a path to a more</a:t>
            </a:r>
            <a:br>
              <a:rPr lang="en-US" dirty="0"/>
            </a:br>
            <a:r>
              <a:rPr lang="en-US" dirty="0"/>
              <a:t>fine-grained description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reality, </a:t>
            </a:r>
            <a:r>
              <a:rPr lang="lt-LT" i="1" dirty="0" smtClean="0"/>
              <a:t>ė</a:t>
            </a:r>
            <a:r>
              <a:rPr lang="en-US" i="1" dirty="0" smtClean="0"/>
              <a:t>to </a:t>
            </a:r>
            <a:r>
              <a:rPr lang="en-US" dirty="0" smtClean="0"/>
              <a:t>behaves differently when the antecedent clause is a complement clause or independent clauses:</a:t>
            </a:r>
          </a:p>
          <a:p>
            <a:pPr marL="0" indent="0">
              <a:buNone/>
            </a:pPr>
            <a:r>
              <a:rPr lang="en-US" i="1" dirty="0" err="1" smtClean="0"/>
              <a:t>Petja</a:t>
            </a:r>
            <a:r>
              <a:rPr lang="en-US" i="1" dirty="0" smtClean="0"/>
              <a:t> </a:t>
            </a:r>
            <a:r>
              <a:rPr lang="en-US" i="1" u="sng" dirty="0" err="1" smtClean="0"/>
              <a:t>uezzhaet</a:t>
            </a:r>
            <a:r>
              <a:rPr lang="en-US" i="1" dirty="0" smtClean="0"/>
              <a:t>. On </a:t>
            </a:r>
            <a:r>
              <a:rPr lang="lt-LT" b="1" i="1" dirty="0" smtClean="0"/>
              <a:t>ė</a:t>
            </a:r>
            <a:r>
              <a:rPr lang="en-US" b="1" i="1" dirty="0" smtClean="0"/>
              <a:t>to</a:t>
            </a:r>
            <a:r>
              <a:rPr lang="en-US" i="1" dirty="0" smtClean="0"/>
              <a:t> </a:t>
            </a:r>
            <a:r>
              <a:rPr lang="en-US" i="1" dirty="0" err="1" smtClean="0"/>
              <a:t>davno</a:t>
            </a:r>
            <a:r>
              <a:rPr lang="en-US" i="1" dirty="0" smtClean="0"/>
              <a:t> </a:t>
            </a:r>
            <a:r>
              <a:rPr lang="en-US" i="1" dirty="0" err="1" smtClean="0"/>
              <a:t>reshil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 err="1" smtClean="0"/>
              <a:t>Petja</a:t>
            </a:r>
            <a:r>
              <a:rPr lang="en-US" dirty="0" smtClean="0"/>
              <a:t> is leaving. He has decided it for a long time.’</a:t>
            </a:r>
          </a:p>
          <a:p>
            <a:pPr marL="0" indent="0">
              <a:buNone/>
            </a:pPr>
            <a:r>
              <a:rPr lang="en-US" i="1" dirty="0" smtClean="0"/>
              <a:t>?</a:t>
            </a:r>
            <a:r>
              <a:rPr lang="en-US" i="1" dirty="0" err="1" smtClean="0"/>
              <a:t>Petja</a:t>
            </a:r>
            <a:r>
              <a:rPr lang="en-US" i="1" dirty="0" smtClean="0"/>
              <a:t> </a:t>
            </a:r>
            <a:r>
              <a:rPr lang="en-US" i="1" dirty="0" err="1" smtClean="0"/>
              <a:t>reshil</a:t>
            </a:r>
            <a:r>
              <a:rPr lang="en-US" i="1" dirty="0" smtClean="0"/>
              <a:t> </a:t>
            </a:r>
            <a:r>
              <a:rPr lang="en-US" i="1" u="sng" dirty="0" err="1" smtClean="0"/>
              <a:t>uexat</a:t>
            </a:r>
            <a:r>
              <a:rPr lang="en-US" i="1" dirty="0" smtClean="0"/>
              <a:t>’. On </a:t>
            </a:r>
            <a:r>
              <a:rPr lang="lt-LT" b="1" i="1" dirty="0" smtClean="0"/>
              <a:t>ė</a:t>
            </a:r>
            <a:r>
              <a:rPr lang="en-US" b="1" i="1" dirty="0" smtClean="0"/>
              <a:t>to </a:t>
            </a:r>
            <a:r>
              <a:rPr lang="en-US" i="1" dirty="0" err="1" smtClean="0"/>
              <a:t>davno</a:t>
            </a:r>
            <a:r>
              <a:rPr lang="en-US" i="1" dirty="0" smtClean="0"/>
              <a:t> </a:t>
            </a:r>
            <a:r>
              <a:rPr lang="en-US" i="1" dirty="0" err="1" smtClean="0"/>
              <a:t>reshil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 err="1" smtClean="0"/>
              <a:t>Petja</a:t>
            </a:r>
            <a:r>
              <a:rPr lang="en-US" dirty="0" smtClean="0"/>
              <a:t> decided to leave. He decided it for a long time.’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lexical restriction (with </a:t>
            </a:r>
            <a:r>
              <a:rPr lang="en-US" i="1" dirty="0" err="1" smtClean="0"/>
              <a:t>reshit</a:t>
            </a:r>
            <a:r>
              <a:rPr lang="en-US" i="1" dirty="0" smtClean="0"/>
              <a:t>’, </a:t>
            </a:r>
            <a:r>
              <a:rPr lang="lt-LT" i="1" dirty="0" smtClean="0"/>
              <a:t>ė</a:t>
            </a:r>
            <a:r>
              <a:rPr lang="en-US" i="1" dirty="0" smtClean="0"/>
              <a:t>to </a:t>
            </a:r>
            <a:r>
              <a:rPr lang="en-US" dirty="0" smtClean="0"/>
              <a:t>is less free than with </a:t>
            </a:r>
            <a:r>
              <a:rPr lang="en-US" i="1" dirty="0" err="1" smtClean="0"/>
              <a:t>znat</a:t>
            </a:r>
            <a:r>
              <a:rPr lang="en-US" i="1" dirty="0" smtClean="0"/>
              <a:t>’</a:t>
            </a:r>
            <a:r>
              <a:rPr lang="en-US" dirty="0" smtClean="0"/>
              <a:t>) + a restriction between two types of uses.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3364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uses of -</a:t>
            </a:r>
            <a:r>
              <a:rPr lang="en-US" i="1" dirty="0" err="1" smtClean="0"/>
              <a:t>sja</a:t>
            </a:r>
            <a:r>
              <a:rPr lang="en-US" i="1" dirty="0" smtClean="0"/>
              <a:t> </a:t>
            </a:r>
            <a:r>
              <a:rPr lang="en-US" dirty="0" smtClean="0"/>
              <a:t>are rather ‘derivative’, others (passive) rather inflectional (no equivalence between all uses).</a:t>
            </a:r>
          </a:p>
          <a:p>
            <a:r>
              <a:rPr lang="en-US" dirty="0" smtClean="0"/>
              <a:t>Lexical restrictions can result from the concurrence of grammatical (inflectional) and derivative devices.</a:t>
            </a:r>
          </a:p>
          <a:p>
            <a:r>
              <a:rPr lang="en-US" dirty="0" smtClean="0"/>
              <a:t>See above on the concurrence of lability vs. derivational markers.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958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phenomenon under analysis, virtually single, in fact include many small ‘parts’ (sub-systems).</a:t>
            </a:r>
          </a:p>
          <a:p>
            <a:r>
              <a:rPr lang="en-US" dirty="0" smtClean="0"/>
              <a:t>These parts often seem to be arbitrary (lexical).</a:t>
            </a:r>
          </a:p>
          <a:p>
            <a:r>
              <a:rPr lang="en-US" dirty="0" smtClean="0"/>
              <a:t>In reality, though, they are often grammar-dependent.</a:t>
            </a:r>
          </a:p>
          <a:p>
            <a:r>
              <a:rPr lang="en-US" dirty="0" smtClean="0"/>
              <a:t>This subdivision shows that the grammatical phenomenon itself (lability, complementation) is more complicated than it was claimed in the beginning.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481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‘typology of categories (and their expression)’ to ‘typology of domains’:</a:t>
            </a:r>
          </a:p>
          <a:p>
            <a:pPr>
              <a:buFontTx/>
              <a:buChar char="-"/>
            </a:pPr>
            <a:r>
              <a:rPr lang="en-US" dirty="0" smtClean="0"/>
              <a:t>Domains which often show productive </a:t>
            </a:r>
            <a:r>
              <a:rPr lang="en-US" dirty="0" smtClean="0"/>
              <a:t>mechanisms, not restricted lexically / semantically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Domains which show non-productive mechanisms (lexically motivated / motivated by more special grammatical restrictions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Complementation: many non-productive mechanisms: the properties of the main verb tightly correlate with the properties of the embedded one.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5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Lability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0042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Labile verbs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that can be either transitive or intransitive</a:t>
            </a:r>
          </a:p>
          <a:p>
            <a:r>
              <a:rPr lang="en-US" dirty="0" smtClean="0"/>
              <a:t>Outline:</a:t>
            </a:r>
          </a:p>
          <a:p>
            <a:pPr>
              <a:buFontTx/>
              <a:buChar char="-"/>
            </a:pPr>
            <a:r>
              <a:rPr lang="en-US" dirty="0" smtClean="0"/>
              <a:t>Distribution of labile verbs: lexicon vs. grammar</a:t>
            </a:r>
          </a:p>
          <a:p>
            <a:pPr>
              <a:buFontTx/>
              <a:buChar char="-"/>
            </a:pPr>
            <a:r>
              <a:rPr lang="en-US" dirty="0" smtClean="0"/>
              <a:t>Spontaneity vs.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86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Labile verbs: spontaneity account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Nedjalkov</a:t>
            </a:r>
            <a:r>
              <a:rPr lang="en-US" dirty="0" smtClean="0"/>
              <a:t> 1969, Haspelmath 1993: the distribution of causative vs. </a:t>
            </a:r>
            <a:r>
              <a:rPr lang="en-US" dirty="0" err="1" smtClean="0"/>
              <a:t>anticausative</a:t>
            </a:r>
            <a:r>
              <a:rPr lang="en-US" dirty="0" smtClean="0"/>
              <a:t> type is regulated by spontaneity:</a:t>
            </a:r>
          </a:p>
          <a:p>
            <a:pPr marL="0" indent="0">
              <a:buNone/>
            </a:pPr>
            <a:r>
              <a:rPr lang="en-US" sz="3900" dirty="0" smtClean="0"/>
              <a:t>Spontaneous						Non-spontaneous</a:t>
            </a:r>
          </a:p>
          <a:p>
            <a:pPr marL="0" indent="0">
              <a:buNone/>
            </a:pPr>
            <a:r>
              <a:rPr lang="en-US" sz="3900" dirty="0" smtClean="0"/>
              <a:t>(tend to occur by themselves)			(tend to be caused)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4700" dirty="0" smtClean="0"/>
              <a:t>freeze</a:t>
            </a:r>
            <a:r>
              <a:rPr lang="ru-RU" sz="4700" dirty="0" smtClean="0"/>
              <a:t>-</a:t>
            </a:r>
            <a:r>
              <a:rPr lang="en-US" sz="4700" dirty="0" smtClean="0"/>
              <a:t>dry</a:t>
            </a:r>
            <a:r>
              <a:rPr lang="ru-RU" sz="4700" dirty="0" smtClean="0"/>
              <a:t>-</a:t>
            </a:r>
            <a:r>
              <a:rPr lang="en-US" sz="4700" dirty="0" smtClean="0"/>
              <a:t>melt</a:t>
            </a:r>
            <a:r>
              <a:rPr lang="ru-RU" sz="4700" dirty="0" smtClean="0"/>
              <a:t>-</a:t>
            </a:r>
            <a:r>
              <a:rPr lang="en-US" sz="4700" dirty="0" smtClean="0"/>
              <a:t>burn</a:t>
            </a:r>
            <a:r>
              <a:rPr lang="ru-RU" sz="4700" dirty="0" smtClean="0"/>
              <a:t>-</a:t>
            </a:r>
            <a:r>
              <a:rPr lang="en-US" sz="4700" dirty="0" smtClean="0"/>
              <a:t>fill</a:t>
            </a:r>
            <a:r>
              <a:rPr lang="ru-RU" sz="4700" dirty="0" smtClean="0"/>
              <a:t>-</a:t>
            </a:r>
            <a:r>
              <a:rPr lang="en-US" sz="4700" dirty="0"/>
              <a:t>rock</a:t>
            </a:r>
            <a:r>
              <a:rPr lang="ru-RU" sz="4700" dirty="0"/>
              <a:t>-</a:t>
            </a:r>
            <a:r>
              <a:rPr lang="en-US" sz="4700" dirty="0"/>
              <a:t>gather</a:t>
            </a:r>
            <a:r>
              <a:rPr lang="ru-RU" sz="4700" dirty="0"/>
              <a:t>-</a:t>
            </a:r>
            <a:r>
              <a:rPr lang="en-US" sz="4700" dirty="0"/>
              <a:t>open</a:t>
            </a:r>
            <a:r>
              <a:rPr lang="ru-RU" sz="4700" dirty="0"/>
              <a:t>-</a:t>
            </a:r>
            <a:r>
              <a:rPr lang="en-US" sz="4700" dirty="0"/>
              <a:t>break</a:t>
            </a:r>
            <a:r>
              <a:rPr lang="ru-RU" sz="4700" dirty="0"/>
              <a:t>-</a:t>
            </a:r>
            <a:r>
              <a:rPr lang="en-US" sz="4700" dirty="0" smtClean="0"/>
              <a:t>spill</a:t>
            </a:r>
            <a:r>
              <a:rPr lang="ru-RU" sz="4700" dirty="0" smtClean="0"/>
              <a:t>		</a:t>
            </a:r>
            <a:r>
              <a:rPr lang="en-US" sz="4700" dirty="0" smtClean="0"/>
              <a:t>	</a:t>
            </a:r>
            <a:r>
              <a:rPr lang="en-US" sz="3900" dirty="0" smtClean="0"/>
              <a:t>		</a:t>
            </a:r>
            <a:r>
              <a:rPr lang="en-US" dirty="0" smtClean="0"/>
              <a:t>						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Anticausative</a:t>
            </a:r>
            <a:r>
              <a:rPr lang="en-US" dirty="0" smtClean="0"/>
              <a:t> for naturally non-spontaneous situations (the spontaneous situation is marked)</a:t>
            </a:r>
          </a:p>
          <a:p>
            <a:pPr>
              <a:buFontTx/>
              <a:buChar char="-"/>
            </a:pPr>
            <a:r>
              <a:rPr lang="en-US" dirty="0" smtClean="0"/>
              <a:t>Causative for naturally spontaneous situations</a:t>
            </a:r>
            <a:r>
              <a:rPr lang="ru-RU" dirty="0" smtClean="0"/>
              <a:t> (</a:t>
            </a:r>
            <a:r>
              <a:rPr lang="en-US" dirty="0" smtClean="0"/>
              <a:t>the non-spontaneous situation is marked)</a:t>
            </a:r>
          </a:p>
          <a:p>
            <a:r>
              <a:rPr lang="en-US" dirty="0" smtClean="0"/>
              <a:t>What about lability?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68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Labile verbs: spontaneity account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difference between the spontaneous vs. non-spontaneous parts of the scale is much less significant than with </a:t>
            </a:r>
            <a:r>
              <a:rPr lang="en-US" dirty="0" err="1" smtClean="0"/>
              <a:t>anticausaitve</a:t>
            </a:r>
            <a:r>
              <a:rPr lang="en-US" dirty="0" smtClean="0"/>
              <a:t> and causative types.</a:t>
            </a:r>
          </a:p>
          <a:p>
            <a:r>
              <a:rPr lang="en-US" dirty="0" smtClean="0"/>
              <a:t>Often useful: in Adyghe, the non-spontaneous part is labile; in French, the spontaneous part</a:t>
            </a:r>
          </a:p>
          <a:p>
            <a:r>
              <a:rPr lang="en-US" dirty="0" smtClean="0"/>
              <a:t>In many languages of </a:t>
            </a:r>
            <a:r>
              <a:rPr lang="en-US" dirty="0" err="1" smtClean="0"/>
              <a:t>Haspelmath’s</a:t>
            </a:r>
            <a:r>
              <a:rPr lang="en-US" dirty="0" smtClean="0"/>
              <a:t> sample, the ‘labile’ part is not continuous.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German:</a:t>
            </a:r>
          </a:p>
          <a:p>
            <a:pPr marL="0" indent="0">
              <a:buNone/>
            </a:pPr>
            <a:r>
              <a:rPr lang="en-US" dirty="0"/>
              <a:t>freeze</a:t>
            </a:r>
            <a:r>
              <a:rPr lang="ru-RU" dirty="0"/>
              <a:t>-</a:t>
            </a:r>
            <a:r>
              <a:rPr lang="en-US" dirty="0"/>
              <a:t>dry</a:t>
            </a:r>
            <a:r>
              <a:rPr lang="ru-RU" dirty="0"/>
              <a:t>-</a:t>
            </a:r>
            <a:r>
              <a:rPr lang="en-US" dirty="0"/>
              <a:t>melt</a:t>
            </a:r>
            <a:r>
              <a:rPr lang="ru-RU" dirty="0"/>
              <a:t>-</a:t>
            </a:r>
            <a:r>
              <a:rPr lang="en-US" u="sng" dirty="0"/>
              <a:t>burn</a:t>
            </a:r>
            <a:r>
              <a:rPr lang="ru-RU" dirty="0"/>
              <a:t>-</a:t>
            </a:r>
            <a:r>
              <a:rPr lang="en-US" dirty="0"/>
              <a:t>fill</a:t>
            </a:r>
            <a:r>
              <a:rPr lang="ru-RU" dirty="0"/>
              <a:t>-</a:t>
            </a:r>
            <a:r>
              <a:rPr lang="en-US" dirty="0"/>
              <a:t>rock</a:t>
            </a:r>
            <a:r>
              <a:rPr lang="ru-RU" dirty="0"/>
              <a:t>-</a:t>
            </a:r>
            <a:r>
              <a:rPr lang="en-US" dirty="0"/>
              <a:t>gather</a:t>
            </a:r>
            <a:r>
              <a:rPr lang="ru-RU" dirty="0"/>
              <a:t>-</a:t>
            </a:r>
            <a:r>
              <a:rPr lang="en-US" dirty="0"/>
              <a:t>open</a:t>
            </a:r>
            <a:r>
              <a:rPr lang="ru-RU" dirty="0"/>
              <a:t>-</a:t>
            </a:r>
            <a:r>
              <a:rPr lang="en-US" u="sng" dirty="0"/>
              <a:t>break</a:t>
            </a:r>
            <a:r>
              <a:rPr lang="ru-RU" dirty="0"/>
              <a:t>-</a:t>
            </a:r>
            <a:r>
              <a:rPr lang="en-US" dirty="0"/>
              <a:t>spill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Lezgian</a:t>
            </a:r>
            <a:r>
              <a:rPr lang="en-US" dirty="0" smtClean="0"/>
              <a:t> (Haspelmath 1993a, 1993b):</a:t>
            </a:r>
          </a:p>
          <a:p>
            <a:pPr marL="0" indent="0">
              <a:buNone/>
            </a:pPr>
            <a:r>
              <a:rPr lang="en-US" u="sng" dirty="0"/>
              <a:t>freeze</a:t>
            </a:r>
            <a:r>
              <a:rPr lang="en-US" dirty="0"/>
              <a:t>-</a:t>
            </a:r>
            <a:r>
              <a:rPr lang="en-US" u="sng" dirty="0"/>
              <a:t>dry</a:t>
            </a:r>
            <a:r>
              <a:rPr lang="en-US" dirty="0"/>
              <a:t>-</a:t>
            </a:r>
            <a:r>
              <a:rPr lang="en-US" u="sng" dirty="0"/>
              <a:t>melt</a:t>
            </a:r>
            <a:r>
              <a:rPr lang="en-US" dirty="0"/>
              <a:t>-</a:t>
            </a:r>
            <a:r>
              <a:rPr lang="en-US" u="sng" dirty="0"/>
              <a:t>burn</a:t>
            </a:r>
            <a:r>
              <a:rPr lang="en-US" dirty="0"/>
              <a:t>-fill-rock-gather-open-</a:t>
            </a:r>
            <a:r>
              <a:rPr lang="en-US" u="sng" dirty="0"/>
              <a:t>break</a:t>
            </a:r>
            <a:r>
              <a:rPr lang="en-US" dirty="0"/>
              <a:t>-spill</a:t>
            </a:r>
            <a:endParaRPr lang="ru-RU" dirty="0"/>
          </a:p>
          <a:p>
            <a:r>
              <a:rPr lang="en-US" dirty="0" smtClean="0"/>
              <a:t>Other parameters?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47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Labile verb: lexical parameters (semantic class)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labile verbs in different semantic groups: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! The difference is more significant than if we use spontaneity.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90860"/>
              </p:ext>
            </p:extLst>
          </p:nvPr>
        </p:nvGraphicFramePr>
        <p:xfrm>
          <a:off x="1159164" y="2299084"/>
          <a:ext cx="812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4168243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56118793"/>
                    </a:ext>
                  </a:extLst>
                </a:gridCol>
              </a:tblGrid>
              <a:tr h="42333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Class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Average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numer</a:t>
                      </a:r>
                      <a:r>
                        <a:rPr lang="en-US" sz="2200" baseline="0" dirty="0" smtClean="0"/>
                        <a:t> of labile verbs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2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Phasal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(2 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situations, 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labiles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11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Destruction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3,09 (11 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situations</a:t>
                      </a:r>
                      <a:r>
                        <a:rPr lang="fr-FR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fr-FR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labiles</a:t>
                      </a:r>
                      <a:r>
                        <a:rPr lang="fr-FR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67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Non-physical</a:t>
                      </a:r>
                      <a:r>
                        <a:rPr lang="en-US" sz="2200" baseline="0" dirty="0" smtClean="0"/>
                        <a:t> affect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2,33 (3 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situations, 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labiles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548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Motion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1,91 (11 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situations, 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labiles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02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Verbs with animate patient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1,67 (3 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situations, 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labiles</a:t>
                      </a: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16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0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2226</Words>
  <Application>Microsoft Office PowerPoint</Application>
  <PresentationFormat>Широкоэкранный</PresentationFormat>
  <Paragraphs>326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ff14</vt:lpstr>
      <vt:lpstr>ff4</vt:lpstr>
      <vt:lpstr>ff5</vt:lpstr>
      <vt:lpstr>Roboto</vt:lpstr>
      <vt:lpstr>Times New Roman</vt:lpstr>
      <vt:lpstr>Тема Office</vt:lpstr>
      <vt:lpstr>     Lexical restrictions on grammatical processes: in search of explanation </vt:lpstr>
      <vt:lpstr>Course outline</vt:lpstr>
      <vt:lpstr>Lexicon and grammar</vt:lpstr>
      <vt:lpstr>Lexicon and grammar</vt:lpstr>
      <vt:lpstr>Презентация PowerPoint</vt:lpstr>
      <vt:lpstr>Labile verbs </vt:lpstr>
      <vt:lpstr>Labile verbs: spontaneity account</vt:lpstr>
      <vt:lpstr>Labile verbs: spontaneity account</vt:lpstr>
      <vt:lpstr>Labile verb: lexical parameters (semantic class)</vt:lpstr>
      <vt:lpstr>Lexical restriction? Yes and no.</vt:lpstr>
      <vt:lpstr>Lexical restriction? Yes</vt:lpstr>
      <vt:lpstr>Презентация PowerPoint</vt:lpstr>
      <vt:lpstr>Arguments of nominalizations: lexical restriction or different grammar?</vt:lpstr>
      <vt:lpstr>Vazhnost’ and vozmozhnost’</vt:lpstr>
      <vt:lpstr>Back to grammar</vt:lpstr>
      <vt:lpstr>The Russian situation is not unique</vt:lpstr>
      <vt:lpstr>Further about complement clauses:  the role of frequency?</vt:lpstr>
      <vt:lpstr>Complement clauses: infinitives</vt:lpstr>
      <vt:lpstr>Purely lexical?</vt:lpstr>
      <vt:lpstr>Subject restriction</vt:lpstr>
      <vt:lpstr>Grammaticalization and frequency</vt:lpstr>
      <vt:lpstr>Another manifestation of the role of frequency </vt:lpstr>
      <vt:lpstr>Dobivat’sja and sledit’</vt:lpstr>
      <vt:lpstr>Dobivat’sja and sledit’</vt:lpstr>
      <vt:lpstr>Other restrictions on argument clauses: negation</vt:lpstr>
      <vt:lpstr>Negation: restrictions on something very productive </vt:lpstr>
      <vt:lpstr>Negation: restrictions on something very productive</vt:lpstr>
      <vt:lpstr>Negation</vt:lpstr>
      <vt:lpstr>Similar restrictions with chtoby</vt:lpstr>
      <vt:lpstr>Syntactic doubling in Russian</vt:lpstr>
      <vt:lpstr>Examples: infinitive doubling</vt:lpstr>
      <vt:lpstr>Examples: imperative doubling</vt:lpstr>
      <vt:lpstr>Inside doubling: another grammatical difference</vt:lpstr>
      <vt:lpstr>Syntactic doubling</vt:lpstr>
      <vt:lpstr>Russian passivization: the role of morphology</vt:lpstr>
      <vt:lpstr>Some restrictions on sja-passive</vt:lpstr>
      <vt:lpstr>Concurrence of grammar vs. lexicon</vt:lpstr>
      <vt:lpstr>Concurrence of grammar vs. lexicon</vt:lpstr>
      <vt:lpstr>‘Lexical’ restrictions as a path to a more fine-grained description</vt:lpstr>
      <vt:lpstr>‘Lexical’ restrictions as a path to a more fine-grained description</vt:lpstr>
      <vt:lpstr>Conclusions</vt:lpstr>
      <vt:lpstr>General conclusions</vt:lpstr>
      <vt:lpstr>General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restrictions on grammatical processes: in search of explanation</dc:title>
  <dc:creator>Alexander Letuchiy</dc:creator>
  <cp:lastModifiedBy>Alexander Letuchiy</cp:lastModifiedBy>
  <cp:revision>32</cp:revision>
  <dcterms:created xsi:type="dcterms:W3CDTF">2017-09-03T00:10:31Z</dcterms:created>
  <dcterms:modified xsi:type="dcterms:W3CDTF">2017-09-05T14:04:49Z</dcterms:modified>
</cp:coreProperties>
</file>