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handoutMasterIdLst>
    <p:handoutMasterId r:id="rId51"/>
  </p:handoutMasterIdLst>
  <p:sldIdLst>
    <p:sldId id="937" r:id="rId2"/>
    <p:sldId id="938" r:id="rId3"/>
    <p:sldId id="939" r:id="rId4"/>
    <p:sldId id="940" r:id="rId5"/>
    <p:sldId id="975" r:id="rId6"/>
    <p:sldId id="979" r:id="rId7"/>
    <p:sldId id="977" r:id="rId8"/>
    <p:sldId id="978" r:id="rId9"/>
    <p:sldId id="942" r:id="rId10"/>
    <p:sldId id="941" r:id="rId11"/>
    <p:sldId id="943" r:id="rId12"/>
    <p:sldId id="980" r:id="rId13"/>
    <p:sldId id="983" r:id="rId14"/>
    <p:sldId id="981" r:id="rId15"/>
    <p:sldId id="985" r:id="rId16"/>
    <p:sldId id="986" r:id="rId17"/>
    <p:sldId id="944" r:id="rId18"/>
    <p:sldId id="945" r:id="rId19"/>
    <p:sldId id="946" r:id="rId20"/>
    <p:sldId id="947" r:id="rId21"/>
    <p:sldId id="948" r:id="rId22"/>
    <p:sldId id="950" r:id="rId23"/>
    <p:sldId id="951" r:id="rId24"/>
    <p:sldId id="949" r:id="rId25"/>
    <p:sldId id="952" r:id="rId26"/>
    <p:sldId id="953" r:id="rId27"/>
    <p:sldId id="954" r:id="rId28"/>
    <p:sldId id="955" r:id="rId29"/>
    <p:sldId id="957" r:id="rId30"/>
    <p:sldId id="958" r:id="rId31"/>
    <p:sldId id="959" r:id="rId32"/>
    <p:sldId id="960" r:id="rId33"/>
    <p:sldId id="956" r:id="rId34"/>
    <p:sldId id="961" r:id="rId35"/>
    <p:sldId id="982" r:id="rId36"/>
    <p:sldId id="962" r:id="rId37"/>
    <p:sldId id="964" r:id="rId38"/>
    <p:sldId id="963" r:id="rId39"/>
    <p:sldId id="965" r:id="rId40"/>
    <p:sldId id="966" r:id="rId41"/>
    <p:sldId id="967" r:id="rId42"/>
    <p:sldId id="968" r:id="rId43"/>
    <p:sldId id="969" r:id="rId44"/>
    <p:sldId id="970" r:id="rId45"/>
    <p:sldId id="971" r:id="rId46"/>
    <p:sldId id="972" r:id="rId47"/>
    <p:sldId id="973" r:id="rId48"/>
    <p:sldId id="974" r:id="rId49"/>
  </p:sldIdLst>
  <p:sldSz cx="9144000" cy="5143500" type="screen16x9"/>
  <p:notesSz cx="9144000" cy="6858000"/>
  <p:defaultTextStyle>
    <a:defPPr>
      <a:defRPr lang="en-US"/>
    </a:defPPr>
    <a:lvl1pPr algn="l" defTabSz="10302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FontAwesome"/>
        <a:cs typeface="FontAwesome"/>
      </a:defRPr>
    </a:lvl1pPr>
    <a:lvl2pPr marL="514350" indent="-57150" algn="l" defTabSz="10302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FontAwesome"/>
        <a:cs typeface="FontAwesome"/>
      </a:defRPr>
    </a:lvl2pPr>
    <a:lvl3pPr marL="1030288" indent="-115888" algn="l" defTabSz="10302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FontAwesome"/>
        <a:cs typeface="FontAwesome"/>
      </a:defRPr>
    </a:lvl3pPr>
    <a:lvl4pPr marL="1546225" indent="-174625" algn="l" defTabSz="10302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FontAwesome"/>
        <a:cs typeface="FontAwesome"/>
      </a:defRPr>
    </a:lvl4pPr>
    <a:lvl5pPr marL="2062163" indent="-233363" algn="l" defTabSz="10302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FontAwesome"/>
        <a:cs typeface="FontAwesome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FontAwesome"/>
        <a:cs typeface="FontAwesome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FontAwesome"/>
        <a:cs typeface="FontAwesome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FontAwesome"/>
        <a:cs typeface="FontAwesome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FontAwesome"/>
        <a:cs typeface="FontAwesom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836845"/>
    <a:srgbClr val="E8E8E8"/>
    <a:srgbClr val="E4E4E4"/>
    <a:srgbClr val="C4B16A"/>
    <a:srgbClr val="F5EFDF"/>
    <a:srgbClr val="D8CB9C"/>
    <a:srgbClr val="EBDEBF"/>
    <a:srgbClr val="FEE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6" autoAdjust="0"/>
    <p:restoredTop sz="91933" autoAdjust="0"/>
  </p:normalViewPr>
  <p:slideViewPr>
    <p:cSldViewPr snapToObjects="1">
      <p:cViewPr>
        <p:scale>
          <a:sx n="100" d="100"/>
          <a:sy n="100" d="100"/>
        </p:scale>
        <p:origin x="-1001" y="-21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7134"/>
    </p:cViewPr>
  </p:sorterViewPr>
  <p:notesViewPr>
    <p:cSldViewPr snapToObjects="1">
      <p:cViewPr varScale="1">
        <p:scale>
          <a:sx n="74" d="100"/>
          <a:sy n="74" d="100"/>
        </p:scale>
        <p:origin x="-1908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9-03T14:31:41.932" idx="6">
    <p:pos x="2082" y="1926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8-27T11:48:23.468" idx="5">
    <p:pos x="608" y="3342"/>
    <p:text>здесь лучше фотки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8764588" y="228600"/>
            <a:ext cx="37941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3162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675ECC-3465-4167-B7B5-69C718766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5652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3162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My First Template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3162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E19669-C48E-4053-B446-AD25375C7372}" type="datetimeFigureOut">
              <a:rPr lang="en-US"/>
              <a:pPr>
                <a:defRPr/>
              </a:pPr>
              <a:t>9/4/2017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3162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This is me Adam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3162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7CC6EF-95C8-4724-A182-899F4C44D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1390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defTabSz="10302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302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0288" algn="l" defTabSz="10302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6225" algn="l" defTabSz="10302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2163" algn="l" defTabSz="10302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FontAwesome"/>
                <a:cs typeface="FontAwesome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FontAwesome"/>
                <a:cs typeface="FontAwesome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FontAwesome"/>
                <a:cs typeface="FontAwesome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FontAwesome"/>
                <a:cs typeface="FontAwesome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FontAwesome"/>
                <a:cs typeface="FontAwesome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FontAwesome"/>
                <a:cs typeface="FontAwesome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FontAwesome"/>
                <a:cs typeface="FontAwesome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FontAwesome"/>
                <a:cs typeface="FontAwesome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FontAwesome"/>
                <a:cs typeface="FontAwesome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FontAwesome"/>
                <a:cs typeface="FontAwesome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FontAwesome"/>
                <a:cs typeface="FontAwesome"/>
              </a:rPr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9"/>
          <p:cNvSpPr/>
          <p:nvPr userDrawn="1"/>
        </p:nvSpPr>
        <p:spPr>
          <a:xfrm rot="5400000">
            <a:off x="8798719" y="94456"/>
            <a:ext cx="287338" cy="40322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77288" y="152400"/>
            <a:ext cx="381000" cy="274638"/>
          </a:xfrm>
          <a:prstGeom prst="rect">
            <a:avLst/>
          </a:prstGeom>
        </p:spPr>
        <p:txBody>
          <a:bodyPr anchor="ctr"/>
          <a:lstStyle>
            <a:lvl1pPr algn="ctr" defTabSz="1031626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CCAB14-840F-4112-B227-423276227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9"/>
          <p:cNvSpPr/>
          <p:nvPr userDrawn="1"/>
        </p:nvSpPr>
        <p:spPr>
          <a:xfrm rot="5400000">
            <a:off x="8798719" y="94456"/>
            <a:ext cx="287338" cy="40322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7790" y="75800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77288" y="152400"/>
            <a:ext cx="381000" cy="274638"/>
          </a:xfrm>
          <a:prstGeom prst="rect">
            <a:avLst/>
          </a:prstGeom>
        </p:spPr>
        <p:txBody>
          <a:bodyPr anchor="ctr"/>
          <a:lstStyle>
            <a:lvl1pPr algn="ctr" defTabSz="1031626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51B377-933E-4F6D-ABEA-CF0EFCA145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7"/>
          <p:cNvSpPr/>
          <p:nvPr userDrawn="1"/>
        </p:nvSpPr>
        <p:spPr>
          <a:xfrm rot="5400000">
            <a:off x="8798719" y="94456"/>
            <a:ext cx="287338" cy="40322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77288" y="152400"/>
            <a:ext cx="381000" cy="274638"/>
          </a:xfrm>
          <a:prstGeom prst="rect">
            <a:avLst/>
          </a:prstGeom>
        </p:spPr>
        <p:txBody>
          <a:bodyPr anchor="ctr"/>
          <a:lstStyle>
            <a:lvl1pPr algn="ctr" defTabSz="1031626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6F2364-E4B8-46A4-A9DE-22F7513D7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5048250"/>
            <a:ext cx="9144000" cy="95250"/>
            <a:chOff x="0" y="2573904"/>
            <a:chExt cx="8767278" cy="4469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0" y="2573904"/>
              <a:ext cx="3751969" cy="44695"/>
              <a:chOff x="0" y="2573904"/>
              <a:chExt cx="3751969" cy="44695"/>
            </a:xfrm>
          </p:grpSpPr>
          <p:sp>
            <p:nvSpPr>
              <p:cNvPr id="11" name="Rectangle 14"/>
              <p:cNvSpPr/>
              <p:nvPr/>
            </p:nvSpPr>
            <p:spPr>
              <a:xfrm>
                <a:off x="0" y="2573904"/>
                <a:ext cx="126181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" name="Rectangle 15"/>
              <p:cNvSpPr/>
              <p:nvPr/>
            </p:nvSpPr>
            <p:spPr>
              <a:xfrm>
                <a:off x="1261819" y="2573904"/>
                <a:ext cx="1263340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" name="Rectangle 16"/>
              <p:cNvSpPr/>
              <p:nvPr/>
            </p:nvSpPr>
            <p:spPr>
              <a:xfrm>
                <a:off x="2490150" y="2573904"/>
                <a:ext cx="126181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3751969" y="2573904"/>
              <a:ext cx="5015309" cy="44695"/>
              <a:chOff x="-366" y="2573904"/>
              <a:chExt cx="5015309" cy="44695"/>
            </a:xfrm>
          </p:grpSpPr>
          <p:sp>
            <p:nvSpPr>
              <p:cNvPr id="7" name="Rectangle 10"/>
              <p:cNvSpPr/>
              <p:nvPr/>
            </p:nvSpPr>
            <p:spPr>
              <a:xfrm>
                <a:off x="-366" y="2573904"/>
                <a:ext cx="1263340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" name="Rectangle 11"/>
              <p:cNvSpPr/>
              <p:nvPr/>
            </p:nvSpPr>
            <p:spPr>
              <a:xfrm>
                <a:off x="1262974" y="2573904"/>
                <a:ext cx="126181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2489785" y="2573904"/>
                <a:ext cx="126181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" name="Rectangle 13"/>
              <p:cNvSpPr/>
              <p:nvPr/>
            </p:nvSpPr>
            <p:spPr>
              <a:xfrm>
                <a:off x="3751603" y="2573904"/>
                <a:ext cx="1263340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5048250"/>
            <a:ext cx="9144000" cy="95250"/>
            <a:chOff x="0" y="2573904"/>
            <a:chExt cx="8767278" cy="44695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0" y="2573904"/>
              <a:ext cx="3751969" cy="44695"/>
              <a:chOff x="0" y="2573904"/>
              <a:chExt cx="3751969" cy="44695"/>
            </a:xfrm>
          </p:grpSpPr>
          <p:sp>
            <p:nvSpPr>
              <p:cNvPr id="9" name="Rectangle 14"/>
              <p:cNvSpPr/>
              <p:nvPr/>
            </p:nvSpPr>
            <p:spPr>
              <a:xfrm>
                <a:off x="0" y="2573904"/>
                <a:ext cx="126181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" name="Rectangle 15"/>
              <p:cNvSpPr/>
              <p:nvPr/>
            </p:nvSpPr>
            <p:spPr>
              <a:xfrm>
                <a:off x="1261819" y="2573904"/>
                <a:ext cx="1263340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" name="Rectangle 16"/>
              <p:cNvSpPr/>
              <p:nvPr/>
            </p:nvSpPr>
            <p:spPr>
              <a:xfrm>
                <a:off x="2490150" y="2573904"/>
                <a:ext cx="126181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3751969" y="2573904"/>
              <a:ext cx="5015309" cy="44695"/>
              <a:chOff x="-366" y="2573904"/>
              <a:chExt cx="5015309" cy="44695"/>
            </a:xfrm>
          </p:grpSpPr>
          <p:sp>
            <p:nvSpPr>
              <p:cNvPr id="5" name="Rectangle 10"/>
              <p:cNvSpPr/>
              <p:nvPr/>
            </p:nvSpPr>
            <p:spPr>
              <a:xfrm>
                <a:off x="-366" y="2573904"/>
                <a:ext cx="1263340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" name="Rectangle 11"/>
              <p:cNvSpPr/>
              <p:nvPr/>
            </p:nvSpPr>
            <p:spPr>
              <a:xfrm>
                <a:off x="1262974" y="2573904"/>
                <a:ext cx="126181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" name="Rectangle 12"/>
              <p:cNvSpPr/>
              <p:nvPr/>
            </p:nvSpPr>
            <p:spPr>
              <a:xfrm>
                <a:off x="2489785" y="2573904"/>
                <a:ext cx="126181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" name="Rectangle 13"/>
              <p:cNvSpPr/>
              <p:nvPr/>
            </p:nvSpPr>
            <p:spPr>
              <a:xfrm>
                <a:off x="3751603" y="2573904"/>
                <a:ext cx="1263340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12" name="Flowchart: Off-page Connector 17"/>
          <p:cNvSpPr/>
          <p:nvPr userDrawn="1"/>
        </p:nvSpPr>
        <p:spPr>
          <a:xfrm rot="5400000">
            <a:off x="8798719" y="94456"/>
            <a:ext cx="287338" cy="40322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77288" y="152400"/>
            <a:ext cx="381000" cy="274638"/>
          </a:xfrm>
          <a:prstGeom prst="rect">
            <a:avLst/>
          </a:prstGeom>
        </p:spPr>
        <p:txBody>
          <a:bodyPr anchor="ctr"/>
          <a:lstStyle>
            <a:lvl1pPr algn="ctr" defTabSz="1031626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CF3115-C333-4D8E-8C7C-D1B3A11E15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5048250"/>
            <a:ext cx="9144000" cy="95250"/>
            <a:chOff x="0" y="2573904"/>
            <a:chExt cx="8767278" cy="4469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0" y="2573904"/>
              <a:ext cx="3751969" cy="44695"/>
              <a:chOff x="0" y="2573904"/>
              <a:chExt cx="3751969" cy="44695"/>
            </a:xfrm>
          </p:grpSpPr>
          <p:sp>
            <p:nvSpPr>
              <p:cNvPr id="11" name="Rectangle 17"/>
              <p:cNvSpPr/>
              <p:nvPr/>
            </p:nvSpPr>
            <p:spPr>
              <a:xfrm>
                <a:off x="0" y="2573904"/>
                <a:ext cx="126181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" name="Rectangle 18"/>
              <p:cNvSpPr/>
              <p:nvPr/>
            </p:nvSpPr>
            <p:spPr>
              <a:xfrm>
                <a:off x="1261819" y="2573904"/>
                <a:ext cx="1263340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" name="Rectangle 19"/>
              <p:cNvSpPr/>
              <p:nvPr/>
            </p:nvSpPr>
            <p:spPr>
              <a:xfrm>
                <a:off x="2490150" y="2573904"/>
                <a:ext cx="126181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3751969" y="2573904"/>
              <a:ext cx="5015309" cy="44695"/>
              <a:chOff x="-366" y="2573904"/>
              <a:chExt cx="5015309" cy="44695"/>
            </a:xfrm>
          </p:grpSpPr>
          <p:sp>
            <p:nvSpPr>
              <p:cNvPr id="7" name="Rectangle 11"/>
              <p:cNvSpPr/>
              <p:nvPr/>
            </p:nvSpPr>
            <p:spPr>
              <a:xfrm>
                <a:off x="-366" y="2573904"/>
                <a:ext cx="1263340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" name="Rectangle 12"/>
              <p:cNvSpPr/>
              <p:nvPr/>
            </p:nvSpPr>
            <p:spPr>
              <a:xfrm>
                <a:off x="1262974" y="2573904"/>
                <a:ext cx="126181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" name="Rectangle 13"/>
              <p:cNvSpPr/>
              <p:nvPr/>
            </p:nvSpPr>
            <p:spPr>
              <a:xfrm>
                <a:off x="2489785" y="2573904"/>
                <a:ext cx="126181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" name="Rectangle 15"/>
              <p:cNvSpPr/>
              <p:nvPr/>
            </p:nvSpPr>
            <p:spPr>
              <a:xfrm>
                <a:off x="3751603" y="2573904"/>
                <a:ext cx="1263340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14" name="Flowchart: Off-page Connector 21"/>
          <p:cNvSpPr/>
          <p:nvPr userDrawn="1"/>
        </p:nvSpPr>
        <p:spPr>
          <a:xfrm rot="5400000">
            <a:off x="8798719" y="94456"/>
            <a:ext cx="287338" cy="40322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77288" y="152400"/>
            <a:ext cx="381000" cy="274638"/>
          </a:xfrm>
          <a:prstGeom prst="rect">
            <a:avLst/>
          </a:prstGeom>
        </p:spPr>
        <p:txBody>
          <a:bodyPr anchor="ctr"/>
          <a:lstStyle>
            <a:lvl1pPr algn="ctr" defTabSz="1031626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C6AA98-40A9-4EB4-8A6B-6A8D2197E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5048250"/>
            <a:ext cx="9144000" cy="95250"/>
            <a:chOff x="0" y="2573904"/>
            <a:chExt cx="8767278" cy="44695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0" y="2573904"/>
              <a:ext cx="3751969" cy="44695"/>
              <a:chOff x="0" y="2573904"/>
              <a:chExt cx="3751969" cy="44695"/>
            </a:xfrm>
          </p:grpSpPr>
          <p:sp>
            <p:nvSpPr>
              <p:cNvPr id="9" name="Rectangle 17"/>
              <p:cNvSpPr/>
              <p:nvPr/>
            </p:nvSpPr>
            <p:spPr>
              <a:xfrm>
                <a:off x="0" y="2573904"/>
                <a:ext cx="126181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" name="Rectangle 18"/>
              <p:cNvSpPr/>
              <p:nvPr/>
            </p:nvSpPr>
            <p:spPr>
              <a:xfrm>
                <a:off x="1261819" y="2573904"/>
                <a:ext cx="1263340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" name="Rectangle 19"/>
              <p:cNvSpPr/>
              <p:nvPr/>
            </p:nvSpPr>
            <p:spPr>
              <a:xfrm>
                <a:off x="2490150" y="2573904"/>
                <a:ext cx="126181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3751969" y="2573904"/>
              <a:ext cx="5015309" cy="44695"/>
              <a:chOff x="-366" y="2573904"/>
              <a:chExt cx="5015309" cy="44695"/>
            </a:xfrm>
          </p:grpSpPr>
          <p:sp>
            <p:nvSpPr>
              <p:cNvPr id="5" name="Rectangle 11"/>
              <p:cNvSpPr/>
              <p:nvPr/>
            </p:nvSpPr>
            <p:spPr>
              <a:xfrm>
                <a:off x="-366" y="2573904"/>
                <a:ext cx="1263340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" name="Rectangle 12"/>
              <p:cNvSpPr/>
              <p:nvPr/>
            </p:nvSpPr>
            <p:spPr>
              <a:xfrm>
                <a:off x="1262974" y="2573904"/>
                <a:ext cx="126181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" name="Rectangle 13"/>
              <p:cNvSpPr/>
              <p:nvPr/>
            </p:nvSpPr>
            <p:spPr>
              <a:xfrm>
                <a:off x="2489785" y="2573904"/>
                <a:ext cx="126181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" name="Rectangle 15"/>
              <p:cNvSpPr/>
              <p:nvPr/>
            </p:nvSpPr>
            <p:spPr>
              <a:xfrm>
                <a:off x="3751603" y="2573904"/>
                <a:ext cx="1263340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1" r:id="rId4"/>
    <p:sldLayoutId id="2147483816" r:id="rId5"/>
    <p:sldLayoutId id="2147483817" r:id="rId6"/>
    <p:sldLayoutId id="2147483812" r:id="rId7"/>
    <p:sldLayoutId id="2147483818" r:id="rId8"/>
    <p:sldLayoutId id="214748381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FontAwesome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FontAwesome"/>
          <a:cs typeface="FontAwesom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FontAwesome"/>
          <a:cs typeface="FontAwesom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FontAwesome"/>
          <a:cs typeface="FontAwesom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FontAwesome"/>
          <a:cs typeface="FontAwesome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FontAwesome"/>
          <a:cs typeface="FontAwesome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FontAwesome"/>
          <a:cs typeface="FontAwesome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FontAwesome"/>
          <a:cs typeface="FontAwesome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FontAwesome"/>
          <a:cs typeface="FontAwesome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FontAwesome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FontAwesome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FontAwesome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046288"/>
            <a:ext cx="4324350" cy="3540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700" dirty="0" smtClean="0">
                <a:solidFill>
                  <a:srgbClr val="002060"/>
                </a:solidFill>
                <a:ea typeface="+mj-ea"/>
              </a:rPr>
              <a:t>Cross-linguistic comparison </a:t>
            </a:r>
            <a:br>
              <a:rPr lang="en-US" sz="4700" dirty="0" smtClean="0">
                <a:solidFill>
                  <a:srgbClr val="002060"/>
                </a:solidFill>
                <a:ea typeface="+mj-ea"/>
              </a:rPr>
            </a:br>
            <a:r>
              <a:rPr lang="en-US" sz="4700" dirty="0" smtClean="0">
                <a:solidFill>
                  <a:srgbClr val="002060"/>
                </a:solidFill>
                <a:ea typeface="+mj-ea"/>
              </a:rPr>
              <a:t>of synonyms</a:t>
            </a:r>
            <a:br>
              <a:rPr lang="en-US" sz="4700" dirty="0" smtClean="0">
                <a:solidFill>
                  <a:srgbClr val="002060"/>
                </a:solidFill>
                <a:ea typeface="+mj-ea"/>
              </a:rPr>
            </a:br>
            <a:r>
              <a:rPr lang="en-US" sz="4700" dirty="0" smtClean="0">
                <a:solidFill>
                  <a:srgbClr val="002060"/>
                </a:solidFill>
                <a:ea typeface="+mj-ea"/>
              </a:rPr>
              <a:t/>
            </a:r>
            <a:br>
              <a:rPr lang="en-US" sz="4700" dirty="0" smtClean="0">
                <a:solidFill>
                  <a:srgbClr val="002060"/>
                </a:solidFill>
                <a:ea typeface="+mj-ea"/>
              </a:rPr>
            </a:b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ea typeface="+mj-ea"/>
              </a:rPr>
              <a:t>Valentina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a typeface="+mj-ea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ea typeface="+mj-ea"/>
              </a:rPr>
              <a:t>Apresjan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a typeface="+mj-ea"/>
              </a:rPr>
              <a:t> </a:t>
            </a:r>
            <a:r>
              <a:rPr lang="en-US" dirty="0" smtClean="0">
                <a:solidFill>
                  <a:srgbClr val="002060"/>
                </a:solidFill>
                <a:ea typeface="+mj-ea"/>
              </a:rPr>
              <a:t/>
            </a:r>
            <a:br>
              <a:rPr lang="en-US" dirty="0" smtClean="0">
                <a:solidFill>
                  <a:srgbClr val="002060"/>
                </a:solidFill>
                <a:ea typeface="+mj-ea"/>
              </a:rPr>
            </a:br>
            <a:endParaRPr lang="ru-RU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4600" y="3943350"/>
            <a:ext cx="4114800" cy="200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International Summer School on Typology and Lexicon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TyLex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)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2-8 September 2017</a:t>
            </a:r>
            <a:endParaRPr lang="ru-RU" dirty="0">
              <a:solidFill>
                <a:schemeClr val="accent1">
                  <a:lumMod val="75000"/>
                </a:schemeClr>
              </a:solidFill>
              <a:ea typeface="+mn-ea"/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  <a:defRPr/>
            </a:pPr>
            <a:fld id="{B23835AC-62E1-45D4-8569-F7095D660A14}" type="slidenum">
              <a:rPr lang="en-US" smtClean="0">
                <a:ea typeface="FontAwesome"/>
              </a:rPr>
              <a:pPr defTabSz="103028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FontAwesom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1600200" y="171450"/>
            <a:ext cx="5638800" cy="354013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i="1" smtClean="0">
                <a:solidFill>
                  <a:schemeClr val="tx2"/>
                </a:solidFill>
              </a:rPr>
              <a:t>yellow hair  </a:t>
            </a:r>
            <a:r>
              <a:rPr lang="en-US" sz="2800" smtClean="0">
                <a:solidFill>
                  <a:schemeClr val="tx1"/>
                </a:solidFill>
              </a:rPr>
              <a:t>vs.</a:t>
            </a:r>
            <a:r>
              <a:rPr lang="en-US" sz="2800" smtClean="0">
                <a:solidFill>
                  <a:schemeClr val="tx2"/>
                </a:solidFill>
              </a:rPr>
              <a:t>  </a:t>
            </a:r>
            <a:r>
              <a:rPr lang="en-US" sz="2800" i="1" smtClean="0">
                <a:solidFill>
                  <a:schemeClr val="tx2"/>
                </a:solidFill>
              </a:rPr>
              <a:t>zheltye volosy</a:t>
            </a:r>
            <a:endParaRPr lang="ru-RU" sz="2800" i="1" smtClean="0">
              <a:solidFill>
                <a:schemeClr val="tx2"/>
              </a:solidFill>
            </a:endParaRPr>
          </a:p>
        </p:txBody>
      </p:sp>
      <p:sp>
        <p:nvSpPr>
          <p:cNvPr id="17411" name="Текст 2"/>
          <p:cNvSpPr>
            <a:spLocks noGrp="1"/>
          </p:cNvSpPr>
          <p:nvPr>
            <p:ph type="body" sz="half" idx="2"/>
          </p:nvPr>
        </p:nvSpPr>
        <p:spPr bwMode="auto">
          <a:xfrm>
            <a:off x="2400300" y="800100"/>
            <a:ext cx="4114800" cy="200025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i="1" smtClean="0">
                <a:solidFill>
                  <a:schemeClr val="tx1"/>
                </a:solidFill>
              </a:rPr>
              <a:t>yellow hair </a:t>
            </a:r>
            <a:r>
              <a:rPr lang="en-US" sz="2000" b="0" smtClean="0">
                <a:solidFill>
                  <a:schemeClr val="tx1"/>
                </a:solidFill>
              </a:rPr>
              <a:t>= ‘golden hair, fair hair’</a:t>
            </a:r>
            <a:endParaRPr lang="ru-RU" sz="2000" b="0" smtClean="0">
              <a:solidFill>
                <a:schemeClr val="tx1"/>
              </a:solidFill>
            </a:endParaRPr>
          </a:p>
        </p:txBody>
      </p:sp>
      <p:pic>
        <p:nvPicPr>
          <p:cNvPr id="17412" name="Рисунок 5" descr="жел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6650" y="0"/>
            <a:ext cx="8001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7" descr="lokol_ЖЕЛ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0"/>
            <a:ext cx="68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9" descr="р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071563"/>
            <a:ext cx="240030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10"/>
          <p:cNvSpPr>
            <a:spLocks noChangeArrowheads="1"/>
          </p:cNvSpPr>
          <p:nvPr/>
        </p:nvSpPr>
        <p:spPr bwMode="auto">
          <a:xfrm>
            <a:off x="514350" y="2628900"/>
            <a:ext cx="8058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/>
              <a:t>zheltye volosy </a:t>
            </a:r>
            <a:r>
              <a:rPr lang="en-US"/>
              <a:t>= probably colored in a very unnatural and unattractive color</a:t>
            </a:r>
            <a:endParaRPr lang="ru-RU"/>
          </a:p>
        </p:txBody>
      </p:sp>
      <p:pic>
        <p:nvPicPr>
          <p:cNvPr id="17416" name="Рисунок 11" descr="36-vibrant-yellow-hai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0450" y="3394075"/>
            <a:ext cx="1692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228600" y="-57150"/>
            <a:ext cx="8743950" cy="819150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smtClean="0">
                <a:solidFill>
                  <a:schemeClr val="tx2"/>
                </a:solidFill>
              </a:rPr>
              <a:t>Differences within particular word senses:</a:t>
            </a:r>
            <a:endParaRPr lang="ru-RU" sz="2800" smtClean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-228600" y="1153738"/>
            <a:ext cx="8972550" cy="200746"/>
          </a:xfrm>
        </p:spPr>
        <p:txBody>
          <a:bodyPr numCol="2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chemeClr val="tx2"/>
                </a:solidFill>
                <a:ea typeface="+mn-ea"/>
              </a:rPr>
              <a:t>deep</a:t>
            </a:r>
            <a:r>
              <a:rPr lang="en-US" sz="2000" b="0" i="1" dirty="0" smtClean="0">
                <a:solidFill>
                  <a:schemeClr val="tx2"/>
                </a:solidFill>
                <a:ea typeface="+mn-ea"/>
              </a:rPr>
              <a:t> well                                                </a:t>
            </a:r>
            <a:r>
              <a:rPr lang="en-US" sz="2000" i="1" dirty="0" err="1" smtClean="0">
                <a:solidFill>
                  <a:schemeClr val="tx2"/>
                </a:solidFill>
                <a:ea typeface="+mn-ea"/>
              </a:rPr>
              <a:t>glubokij</a:t>
            </a:r>
            <a:r>
              <a:rPr lang="en-US" sz="2000" b="0" i="1" dirty="0" smtClean="0">
                <a:solidFill>
                  <a:schemeClr val="tx2"/>
                </a:solidFill>
                <a:ea typeface="+mn-ea"/>
              </a:rPr>
              <a:t> </a:t>
            </a:r>
            <a:r>
              <a:rPr lang="en-US" sz="2000" b="0" i="1" dirty="0" err="1" smtClean="0">
                <a:solidFill>
                  <a:schemeClr val="tx2"/>
                </a:solidFill>
                <a:ea typeface="+mn-ea"/>
              </a:rPr>
              <a:t>kolodets</a:t>
            </a:r>
            <a:r>
              <a:rPr lang="en-US" sz="2000" b="0" i="1" dirty="0" smtClean="0">
                <a:solidFill>
                  <a:schemeClr val="tx2"/>
                </a:solidFill>
                <a:ea typeface="+mn-ea"/>
              </a:rPr>
              <a:t> </a:t>
            </a:r>
            <a:endParaRPr lang="ru-RU" sz="2000" b="0" i="1" dirty="0">
              <a:solidFill>
                <a:schemeClr val="tx2"/>
              </a:solidFill>
              <a:ea typeface="+mn-ea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450975" y="2300288"/>
            <a:ext cx="6149975" cy="900112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deep</a:t>
            </a:r>
            <a:r>
              <a:rPr lang="en-US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plate                                         </a:t>
            </a:r>
            <a:r>
              <a:rPr lang="en-US" b="1" i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glubokaja</a:t>
            </a:r>
            <a:r>
              <a:rPr lang="en-US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tarelka</a:t>
            </a:r>
            <a:endParaRPr lang="en-US" i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i="1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soup bowl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437" name="Рисунок 6" descr="home-monetiz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6150" y="757238"/>
            <a:ext cx="1025525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1450199" y="3272790"/>
            <a:ext cx="6893701" cy="1127760"/>
          </a:xfrm>
          <a:prstGeom prst="rect">
            <a:avLst/>
          </a:prstGeom>
        </p:spPr>
        <p:txBody>
          <a:bodyPr wrap="none" lIns="0" tIns="0" rIns="0" bIns="0" numCol="2" anchor="ctr"/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shallow </a:t>
            </a:r>
            <a:r>
              <a:rPr lang="en-US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river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shallow</a:t>
            </a:r>
            <a:r>
              <a:rPr lang="en-US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plate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      </a:t>
            </a:r>
            <a:r>
              <a:rPr lang="en-US" b="1" i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melkaja</a:t>
            </a:r>
            <a:r>
              <a:rPr lang="en-US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reka</a:t>
            </a:r>
            <a:endParaRPr lang="en-US" i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      </a:t>
            </a:r>
            <a:r>
              <a:rPr lang="en-US" b="1" i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melkaja</a:t>
            </a:r>
            <a:r>
              <a:rPr lang="en-US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tarelka</a:t>
            </a:r>
            <a:endParaRPr lang="en-US" i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439" name="Рисунок 8" descr="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1688" y="1870075"/>
            <a:ext cx="14017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9" descr="Check-Tick-Icon-by-Alexis-Bri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1154113"/>
            <a:ext cx="250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0" descr="Check-Tick-Icon-by-Alexis-Bri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75" y="117157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1" descr="Check-Tick-Icon-by-Alexis-Bri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75" y="2387600"/>
            <a:ext cx="2492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12" descr="Check-Tick-Icon-by-Alexis-Bri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730500"/>
            <a:ext cx="250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13" descr="274c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343150"/>
            <a:ext cx="2397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Прямоугольник 14"/>
          <p:cNvSpPr>
            <a:spLocks noChangeArrowheads="1"/>
          </p:cNvSpPr>
          <p:nvPr/>
        </p:nvSpPr>
        <p:spPr bwMode="auto">
          <a:xfrm>
            <a:off x="1314450" y="40005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u="sng">
                <a:solidFill>
                  <a:schemeClr val="tx2"/>
                </a:solidFill>
              </a:rPr>
              <a:t>dinner plate</a:t>
            </a:r>
            <a:endParaRPr lang="ru-RU" i="1" u="sng">
              <a:solidFill>
                <a:schemeClr val="tx2"/>
              </a:solidFill>
            </a:endParaRPr>
          </a:p>
        </p:txBody>
      </p:sp>
      <p:pic>
        <p:nvPicPr>
          <p:cNvPr id="18446" name="Рисунок 15" descr="Plates-Free-Download-PN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130675"/>
            <a:ext cx="13001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Рисунок 16" descr="water-908813_960_720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3200400"/>
            <a:ext cx="1198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Рисунок 17" descr="Check-Tick-Icon-by-Alexis-Bri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371850"/>
            <a:ext cx="250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Рисунок 18" descr="Check-Tick-Icon-by-Alexis-Bri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114800"/>
            <a:ext cx="250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Рисунок 19" descr="Check-Tick-Icon-by-Alexis-Bri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75" y="3371850"/>
            <a:ext cx="2492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Рисунок 20" descr="Check-Tick-Icon-by-Alexis-Bri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5575" y="3759200"/>
            <a:ext cx="250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Рисунок 22" descr="274c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703638"/>
            <a:ext cx="239713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6524"/>
            <a:ext cx="5638800" cy="35352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Polysemy vs. word senses: mere convention?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63904" y="1500180"/>
            <a:ext cx="8165748" cy="4112528"/>
          </a:xfrm>
        </p:spPr>
        <p:txBody>
          <a:bodyPr>
            <a:no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2060"/>
                </a:solidFill>
              </a:rPr>
              <a:t>“Vertical” (polysemy)  vs. “horizontal” (semantic features) distinctions among synonyms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>
                <a:solidFill>
                  <a:srgbClr val="0070C0"/>
                </a:solidFill>
              </a:rPr>
              <a:t>Polysemy</a:t>
            </a:r>
            <a:r>
              <a:rPr lang="en-US" sz="1600" dirty="0" smtClean="0">
                <a:solidFill>
                  <a:srgbClr val="0070C0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understanding of regular shifts between different semantic domains  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70C0"/>
                </a:solidFill>
              </a:rPr>
              <a:t>Distinctions among synonyms within one word sense</a:t>
            </a:r>
            <a:r>
              <a:rPr lang="en-US" sz="1600" dirty="0" smtClean="0">
                <a:solidFill>
                  <a:schemeClr val="tx1"/>
                </a:solidFill>
              </a:rPr>
              <a:t>: understanding of the structure 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of a particular semantic domain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Consider </a:t>
            </a:r>
            <a:r>
              <a:rPr lang="en-US" sz="1600" i="1" dirty="0" smtClean="0">
                <a:solidFill>
                  <a:srgbClr val="002060"/>
                </a:solidFill>
              </a:rPr>
              <a:t>sad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and </a:t>
            </a:r>
            <a:r>
              <a:rPr lang="en-US" sz="1600" i="1" dirty="0" smtClean="0">
                <a:solidFill>
                  <a:srgbClr val="002060"/>
                </a:solidFill>
              </a:rPr>
              <a:t>gloomy</a:t>
            </a:r>
            <a:r>
              <a:rPr lang="en-US" sz="1600" i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>
                <a:solidFill>
                  <a:schemeClr val="tx2"/>
                </a:solidFill>
              </a:rPr>
              <a:t>Polysemy</a:t>
            </a:r>
            <a:r>
              <a:rPr lang="en-US" sz="1600" dirty="0" smtClean="0">
                <a:solidFill>
                  <a:schemeClr val="tx2"/>
                </a:solidFill>
              </a:rPr>
              <a:t>:</a:t>
            </a:r>
            <a:br>
              <a:rPr lang="en-US" sz="1600" dirty="0" smtClean="0">
                <a:solidFill>
                  <a:schemeClr val="tx2"/>
                </a:solidFill>
              </a:rPr>
            </a:br>
            <a:endParaRPr lang="en-US" sz="16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b="0" dirty="0" smtClean="0">
                <a:solidFill>
                  <a:schemeClr val="tx1"/>
                </a:solidFill>
              </a:rPr>
              <a:t>1.1. ‘Feeling sad’: </a:t>
            </a:r>
            <a:r>
              <a:rPr lang="en-US" sz="1600" b="0" i="1" dirty="0" smtClean="0">
                <a:solidFill>
                  <a:schemeClr val="tx1"/>
                </a:solidFill>
              </a:rPr>
              <a:t>He was very sad/gloomy yesterday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0" dirty="0" smtClean="0">
                <a:solidFill>
                  <a:schemeClr val="tx1"/>
                </a:solidFill>
              </a:rPr>
              <a:t>1.2. ‘Looking sad’: </a:t>
            </a:r>
            <a:r>
              <a:rPr lang="en-US" sz="1600" b="0" i="1" dirty="0" smtClean="0">
                <a:solidFill>
                  <a:schemeClr val="tx1"/>
                </a:solidFill>
              </a:rPr>
              <a:t>a sad smile, his gloomy face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0" dirty="0" smtClean="0">
                <a:solidFill>
                  <a:schemeClr val="tx1"/>
                </a:solidFill>
              </a:rPr>
              <a:t>2. ‘Causing sadness’: </a:t>
            </a:r>
            <a:r>
              <a:rPr lang="en-US" sz="1600" b="0" i="1" dirty="0" smtClean="0">
                <a:solidFill>
                  <a:schemeClr val="tx1"/>
                </a:solidFill>
              </a:rPr>
              <a:t>sad facts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i="1" dirty="0" smtClean="0">
                <a:solidFill>
                  <a:schemeClr val="tx1"/>
                </a:solidFill>
              </a:rPr>
              <a:t>gloomy predictions</a:t>
            </a:r>
          </a:p>
          <a:p>
            <a:pPr>
              <a:spcBef>
                <a:spcPts val="0"/>
              </a:spcBef>
            </a:pPr>
            <a:r>
              <a:rPr lang="en-US" sz="1600" b="0" dirty="0" smtClean="0">
                <a:solidFill>
                  <a:schemeClr val="tx1"/>
                </a:solidFill>
              </a:rPr>
              <a:t>3. ‘Dark in a way that causes sadness’: </a:t>
            </a:r>
            <a:r>
              <a:rPr lang="en-US" sz="1600" b="0" i="1" dirty="0" smtClean="0">
                <a:solidFill>
                  <a:schemeClr val="tx1"/>
                </a:solidFill>
              </a:rPr>
              <a:t>gloomy room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8130" name="Picture 2" descr="Картинки по запросу sad 3d 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71618"/>
            <a:ext cx="1428760" cy="1428760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sad man f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928808"/>
            <a:ext cx="999542" cy="1499313"/>
          </a:xfrm>
          <a:prstGeom prst="rect">
            <a:avLst/>
          </a:prstGeom>
          <a:noFill/>
        </p:spPr>
      </p:pic>
      <p:pic>
        <p:nvPicPr>
          <p:cNvPr id="13" name="Рисунок 12" descr="new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143254"/>
            <a:ext cx="1638614" cy="1436781"/>
          </a:xfrm>
          <a:prstGeom prst="rect">
            <a:avLst/>
          </a:prstGeom>
        </p:spPr>
      </p:pic>
      <p:pic>
        <p:nvPicPr>
          <p:cNvPr id="48132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7208" y="3714758"/>
            <a:ext cx="1613882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18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262844"/>
            <a:ext cx="528641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accent5">
                    <a:lumMod val="75000"/>
                  </a:schemeClr>
                </a:solidFill>
              </a:rPr>
              <a:t>Regular metonymy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‘person’ =&gt; ‘aspect of a person’</a:t>
            </a:r>
          </a:p>
          <a:p>
            <a:r>
              <a:rPr lang="en-US" sz="1600" dirty="0" smtClean="0"/>
              <a:t>Cf. </a:t>
            </a:r>
            <a:r>
              <a:rPr lang="en-US" sz="1600" b="1" i="1" dirty="0" smtClean="0"/>
              <a:t>happy</a:t>
            </a:r>
            <a:r>
              <a:rPr lang="en-US" sz="1600" i="1" dirty="0" smtClean="0"/>
              <a:t> girl – </a:t>
            </a:r>
            <a:r>
              <a:rPr lang="en-US" sz="1600" b="1" i="1" dirty="0" smtClean="0"/>
              <a:t>happy</a:t>
            </a:r>
            <a:r>
              <a:rPr lang="en-US" sz="1600" i="1" dirty="0" smtClean="0"/>
              <a:t> smile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3643320"/>
            <a:ext cx="607166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accent5">
                    <a:lumMod val="75000"/>
                  </a:schemeClr>
                </a:solidFill>
              </a:rPr>
              <a:t>Regular metonymy</a:t>
            </a:r>
            <a:r>
              <a:rPr lang="en-US" sz="1600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‘a person feeling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smth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.’ =&gt; ‘an object inducing </a:t>
            </a:r>
          </a:p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the feeling’</a:t>
            </a:r>
          </a:p>
          <a:p>
            <a:r>
              <a:rPr lang="en-US" sz="1600" dirty="0" smtClean="0"/>
              <a:t>Cf. </a:t>
            </a:r>
            <a:r>
              <a:rPr lang="en-US" sz="1600" i="1" dirty="0" smtClean="0"/>
              <a:t>a </a:t>
            </a:r>
            <a:r>
              <a:rPr lang="en-US" sz="1600" b="1" i="1" dirty="0" smtClean="0"/>
              <a:t>happy</a:t>
            </a:r>
            <a:r>
              <a:rPr lang="en-US" sz="1600" i="1" dirty="0" smtClean="0"/>
              <a:t> girl – a </a:t>
            </a:r>
            <a:r>
              <a:rPr lang="en-US" sz="1600" b="1" i="1" dirty="0" smtClean="0"/>
              <a:t>happy</a:t>
            </a:r>
            <a:r>
              <a:rPr lang="en-US" sz="1600" i="1" dirty="0" smtClean="0"/>
              <a:t> thought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486"/>
            <a:ext cx="5285843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sng" dirty="0" smtClean="0">
                <a:solidFill>
                  <a:srgbClr val="002060"/>
                </a:solidFill>
              </a:rPr>
              <a:t>Regular metaphor</a:t>
            </a:r>
            <a:r>
              <a:rPr lang="en-US" sz="1600" dirty="0" smtClean="0">
                <a:solidFill>
                  <a:srgbClr val="002060"/>
                </a:solidFill>
              </a:rPr>
              <a:t>: ‘</a:t>
            </a:r>
            <a:r>
              <a:rPr lang="en-US" sz="1600" b="1" dirty="0" smtClean="0">
                <a:solidFill>
                  <a:srgbClr val="002060"/>
                </a:solidFill>
              </a:rPr>
              <a:t>feeling’ =&gt; ‘color’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Cf. </a:t>
            </a:r>
            <a:r>
              <a:rPr lang="en-US" sz="1600" i="1" dirty="0" smtClean="0">
                <a:solidFill>
                  <a:schemeClr val="tx1"/>
                </a:solidFill>
              </a:rPr>
              <a:t>a </a:t>
            </a:r>
            <a:r>
              <a:rPr lang="en-US" sz="1600" b="1" i="1" dirty="0" smtClean="0">
                <a:solidFill>
                  <a:schemeClr val="tx1"/>
                </a:solidFill>
              </a:rPr>
              <a:t>vibrant</a:t>
            </a:r>
            <a:r>
              <a:rPr lang="en-US" sz="1600" i="1" dirty="0" smtClean="0">
                <a:solidFill>
                  <a:schemeClr val="tx1"/>
                </a:solidFill>
              </a:rPr>
              <a:t> city – a </a:t>
            </a:r>
            <a:r>
              <a:rPr lang="en-US" sz="1600" b="1" i="1" dirty="0" smtClean="0">
                <a:solidFill>
                  <a:schemeClr val="tx1"/>
                </a:solidFill>
              </a:rPr>
              <a:t>vibrant</a:t>
            </a:r>
            <a:r>
              <a:rPr lang="en-US" sz="1600" i="1" dirty="0" smtClean="0">
                <a:solidFill>
                  <a:schemeClr val="tx1"/>
                </a:solidFill>
              </a:rPr>
              <a:t> color, </a:t>
            </a:r>
          </a:p>
          <a:p>
            <a:r>
              <a:rPr lang="en-US" sz="1600" i="1" dirty="0" smtClean="0">
                <a:solidFill>
                  <a:schemeClr val="tx1"/>
                </a:solidFill>
              </a:rPr>
              <a:t>She was feeling young and </a:t>
            </a:r>
            <a:r>
              <a:rPr lang="en-US" sz="1600" b="1" i="1" dirty="0" smtClean="0">
                <a:solidFill>
                  <a:schemeClr val="tx1"/>
                </a:solidFill>
              </a:rPr>
              <a:t>gay</a:t>
            </a:r>
            <a:r>
              <a:rPr lang="en-US" sz="1600" i="1" dirty="0" smtClean="0">
                <a:solidFill>
                  <a:schemeClr val="tx1"/>
                </a:solidFill>
              </a:rPr>
              <a:t> again – </a:t>
            </a:r>
            <a:r>
              <a:rPr lang="en-US" sz="1600" b="1" i="1" dirty="0" smtClean="0">
                <a:solidFill>
                  <a:schemeClr val="tx1"/>
                </a:solidFill>
              </a:rPr>
              <a:t>gay</a:t>
            </a:r>
            <a:r>
              <a:rPr lang="en-US" sz="1600" i="1" dirty="0" smtClean="0">
                <a:solidFill>
                  <a:schemeClr val="tx1"/>
                </a:solidFill>
              </a:rPr>
              <a:t> wall-paper </a:t>
            </a:r>
          </a:p>
          <a:p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929454" y="928676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929454" y="2570162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2931" y="247653"/>
            <a:ext cx="1393647" cy="1323965"/>
          </a:xfrm>
          <a:prstGeom prst="rect">
            <a:avLst/>
          </a:prstGeom>
          <a:noFill/>
        </p:spPr>
      </p:pic>
      <p:pic>
        <p:nvPicPr>
          <p:cNvPr id="47108" name="Picture 4" descr="Картинки по запросу vibrant 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34"/>
            <a:ext cx="1267626" cy="1323965"/>
          </a:xfrm>
          <a:prstGeom prst="rect">
            <a:avLst/>
          </a:prstGeom>
          <a:noFill/>
        </p:spPr>
      </p:pic>
      <p:pic>
        <p:nvPicPr>
          <p:cNvPr id="47112" name="Picture 8" descr="Картинки по запросу happy girl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3638" y="3552407"/>
            <a:ext cx="1432940" cy="1233921"/>
          </a:xfrm>
          <a:prstGeom prst="rect">
            <a:avLst/>
          </a:prstGeom>
          <a:noFill/>
        </p:spPr>
      </p:pic>
      <p:pic>
        <p:nvPicPr>
          <p:cNvPr id="47114" name="Picture 10" descr="Картинки по запросу smile human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2262844"/>
            <a:ext cx="798524" cy="558938"/>
          </a:xfrm>
          <a:prstGeom prst="rect">
            <a:avLst/>
          </a:prstGeom>
          <a:noFill/>
        </p:spPr>
      </p:pic>
      <p:pic>
        <p:nvPicPr>
          <p:cNvPr id="22" name="Рисунок 21" descr="happy_wo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3230" y="1965608"/>
            <a:ext cx="1373348" cy="1177646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>
            <a:off x="6929454" y="4143386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bu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3506110"/>
            <a:ext cx="1198449" cy="1214428"/>
          </a:xfrm>
          <a:prstGeom prst="rect">
            <a:avLst/>
          </a:prstGeom>
        </p:spPr>
      </p:pic>
      <p:pic>
        <p:nvPicPr>
          <p:cNvPr id="47116" name="Picture 12" descr="Картинки по запросу ice cream cone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6287" y="3643320"/>
            <a:ext cx="797679" cy="679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648"/>
            <a:ext cx="5638800" cy="35352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Semantic features: </a:t>
            </a:r>
            <a:r>
              <a:rPr lang="en-US" i="1" dirty="0" smtClean="0">
                <a:solidFill>
                  <a:srgbClr val="002060"/>
                </a:solidFill>
              </a:rPr>
              <a:t>sad </a:t>
            </a:r>
            <a:r>
              <a:rPr lang="en-US" dirty="0" smtClean="0">
                <a:solidFill>
                  <a:srgbClr val="002060"/>
                </a:solidFill>
              </a:rPr>
              <a:t>vs. </a:t>
            </a:r>
            <a:r>
              <a:rPr lang="en-US" i="1" dirty="0" smtClean="0">
                <a:solidFill>
                  <a:srgbClr val="002060"/>
                </a:solidFill>
              </a:rPr>
              <a:t>gloomy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6158" y="1243024"/>
            <a:ext cx="7517676" cy="4400560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2060"/>
                </a:solidFill>
              </a:rPr>
              <a:t>Cause of the feeling: </a:t>
            </a:r>
          </a:p>
          <a:p>
            <a:pPr marL="628650" lvl="1" indent="-171450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feeling </a:t>
            </a:r>
            <a:r>
              <a:rPr lang="en-US" sz="1600" i="1" dirty="0" smtClean="0">
                <a:solidFill>
                  <a:srgbClr val="002060"/>
                </a:solidFill>
              </a:rPr>
              <a:t>sad </a:t>
            </a:r>
            <a:r>
              <a:rPr lang="en-US" sz="1600" dirty="0" smtClean="0">
                <a:solidFill>
                  <a:srgbClr val="002060"/>
                </a:solidFill>
              </a:rPr>
              <a:t>is caused by various bad events and situations of differing importance: </a:t>
            </a:r>
          </a:p>
          <a:p>
            <a:pPr lvl="1"/>
            <a:r>
              <a:rPr lang="en-US" sz="1600" b="1" i="1" dirty="0" smtClean="0"/>
              <a:t>It made me sad</a:t>
            </a:r>
            <a:r>
              <a:rPr lang="en-US" sz="1600" i="1" dirty="0" smtClean="0"/>
              <a:t> because he couldn't move or even wag his tail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US" sz="1600" i="1" dirty="0" smtClean="0"/>
              <a:t>Having </a:t>
            </a:r>
            <a:r>
              <a:rPr lang="en-US" sz="1600" i="1" dirty="0"/>
              <a:t>raised three daughters, </a:t>
            </a:r>
            <a:r>
              <a:rPr lang="en-US" sz="1600" b="1" i="1" dirty="0"/>
              <a:t>it made me sad</a:t>
            </a:r>
            <a:r>
              <a:rPr lang="en-US" sz="1600" i="1" dirty="0"/>
              <a:t> to see this </a:t>
            </a:r>
            <a:r>
              <a:rPr lang="en-US" sz="1600" i="1" dirty="0" smtClean="0"/>
              <a:t>girl</a:t>
            </a:r>
          </a:p>
          <a:p>
            <a:pPr lvl="1">
              <a:spcBef>
                <a:spcPts val="0"/>
              </a:spcBef>
            </a:pPr>
            <a:r>
              <a:rPr lang="en-US" sz="1600" i="1" dirty="0" smtClean="0"/>
              <a:t> </a:t>
            </a:r>
            <a:r>
              <a:rPr lang="en-US" sz="1600" i="1" dirty="0"/>
              <a:t>being sold the way she </a:t>
            </a:r>
            <a:r>
              <a:rPr lang="en-US" sz="1600" i="1" dirty="0" smtClean="0"/>
              <a:t>was</a:t>
            </a:r>
          </a:p>
          <a:p>
            <a:pPr lvl="1"/>
            <a:r>
              <a:rPr lang="en-US" sz="1600" b="1" i="1" dirty="0" smtClean="0"/>
              <a:t>It made me sad</a:t>
            </a:r>
            <a:r>
              <a:rPr lang="en-US" sz="1600" i="1" dirty="0" smtClean="0"/>
              <a:t> to think that I could not give her a home till </a:t>
            </a:r>
            <a:br>
              <a:rPr lang="en-US" sz="1600" i="1" dirty="0" smtClean="0"/>
            </a:br>
            <a:r>
              <a:rPr lang="en-US" sz="1600" i="1" dirty="0" smtClean="0"/>
              <a:t>I went to work and earned the means</a:t>
            </a:r>
          </a:p>
          <a:p>
            <a:pPr lvl="1"/>
            <a:r>
              <a:rPr lang="en-US" sz="1600" b="1" i="1" dirty="0" smtClean="0"/>
              <a:t>It </a:t>
            </a:r>
            <a:r>
              <a:rPr lang="en-US" sz="1600" b="1" i="1" dirty="0"/>
              <a:t>made me sad</a:t>
            </a:r>
            <a:r>
              <a:rPr lang="en-US" sz="1600" i="1" dirty="0"/>
              <a:t> to hear him speak like </a:t>
            </a:r>
            <a:r>
              <a:rPr lang="en-US" sz="1600" i="1" dirty="0" smtClean="0"/>
              <a:t>that</a:t>
            </a:r>
            <a:endParaRPr lang="en-US" sz="1600" i="1" dirty="0" smtClean="0">
              <a:solidFill>
                <a:srgbClr val="002060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feeling </a:t>
            </a:r>
            <a:r>
              <a:rPr lang="en-US" sz="1600" i="1" dirty="0" smtClean="0">
                <a:solidFill>
                  <a:srgbClr val="002060"/>
                </a:solidFill>
              </a:rPr>
              <a:t>gloomy </a:t>
            </a:r>
            <a:r>
              <a:rPr lang="en-US" sz="1600" dirty="0" smtClean="0">
                <a:solidFill>
                  <a:srgbClr val="002060"/>
                </a:solidFill>
              </a:rPr>
              <a:t>is caused by bleak surroundings or hopelessness in one’s situation:</a:t>
            </a:r>
          </a:p>
          <a:p>
            <a:pPr lvl="1"/>
            <a:r>
              <a:rPr lang="en-US" sz="1600" i="1" dirty="0">
                <a:solidFill>
                  <a:srgbClr val="002060"/>
                </a:solidFill>
              </a:rPr>
              <a:t>T</a:t>
            </a:r>
            <a:r>
              <a:rPr lang="en-US" sz="1600" i="1" dirty="0" smtClean="0"/>
              <a:t>hey</a:t>
            </a:r>
            <a:r>
              <a:rPr lang="en-US" sz="1600" i="1" dirty="0"/>
              <a:t> </a:t>
            </a:r>
            <a:r>
              <a:rPr lang="en-US" sz="1600" b="1" i="1" dirty="0"/>
              <a:t>feel gloomy</a:t>
            </a:r>
            <a:r>
              <a:rPr lang="en-US" sz="1600" i="1" dirty="0"/>
              <a:t> and weighed down so they think 'Why not escape to the country</a:t>
            </a:r>
            <a:r>
              <a:rPr lang="en-US" sz="1600" i="1" dirty="0" smtClean="0"/>
              <a:t>'?‘</a:t>
            </a:r>
          </a:p>
          <a:p>
            <a:pPr lvl="1"/>
            <a:r>
              <a:rPr lang="en-US" sz="1600" i="1" dirty="0" smtClean="0"/>
              <a:t>Of </a:t>
            </a:r>
            <a:r>
              <a:rPr lang="en-US" sz="1600" i="1" dirty="0"/>
              <a:t>course, most of our trees have bare branches in winter, which on my darker </a:t>
            </a:r>
            <a:endParaRPr lang="en-US" sz="1600" i="1" dirty="0" smtClean="0"/>
          </a:p>
          <a:p>
            <a:pPr lvl="1">
              <a:spcBef>
                <a:spcPts val="0"/>
              </a:spcBef>
            </a:pPr>
            <a:r>
              <a:rPr lang="en-US" sz="1600" i="1" dirty="0" smtClean="0"/>
              <a:t>winter </a:t>
            </a:r>
            <a:r>
              <a:rPr lang="en-US" sz="1600" i="1" dirty="0"/>
              <a:t>days can make me </a:t>
            </a:r>
            <a:r>
              <a:rPr lang="en-US" sz="1600" b="1" i="1" dirty="0"/>
              <a:t>feel gloomy</a:t>
            </a:r>
            <a:r>
              <a:rPr lang="en-US" sz="1600" dirty="0"/>
              <a:t> </a:t>
            </a:r>
            <a:endParaRPr lang="en-US" sz="1600" i="1" dirty="0" smtClean="0">
              <a:solidFill>
                <a:srgbClr val="002060"/>
              </a:solidFill>
            </a:endParaRPr>
          </a:p>
          <a:p>
            <a:pPr marL="628650" lvl="1" indent="-171450">
              <a:buFontTx/>
              <a:buChar char="-"/>
            </a:pPr>
            <a:endParaRPr lang="en-US" dirty="0" smtClean="0">
              <a:solidFill>
                <a:srgbClr val="002060"/>
              </a:solidFill>
            </a:endParaRPr>
          </a:p>
          <a:p>
            <a:pPr marL="342900" indent="-342900">
              <a:buAutoNum type="arabicParenR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357172"/>
            <a:ext cx="439248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Regular semantic features of emotion domain:</a:t>
            </a:r>
          </a:p>
          <a:p>
            <a:pPr algn="ctr"/>
            <a:r>
              <a:rPr lang="en-US" sz="1600" i="1" dirty="0"/>
              <a:t>g</a:t>
            </a:r>
            <a:r>
              <a:rPr lang="en-US" sz="1600" i="1" dirty="0" smtClean="0"/>
              <a:t>lad </a:t>
            </a:r>
            <a:r>
              <a:rPr lang="en-US" sz="1600" dirty="0" smtClean="0"/>
              <a:t>vs. </a:t>
            </a:r>
            <a:r>
              <a:rPr lang="en-US" sz="1600" i="1" dirty="0" smtClean="0"/>
              <a:t>happy </a:t>
            </a:r>
            <a:r>
              <a:rPr lang="en-US" sz="1600" dirty="0" smtClean="0"/>
              <a:t>(type of event)</a:t>
            </a:r>
          </a:p>
          <a:p>
            <a:pPr algn="ctr"/>
            <a:r>
              <a:rPr lang="en-US" sz="1600" i="1" dirty="0" smtClean="0"/>
              <a:t>contented </a:t>
            </a:r>
            <a:r>
              <a:rPr lang="en-US" sz="1600" dirty="0" smtClean="0"/>
              <a:t>vs. </a:t>
            </a:r>
            <a:r>
              <a:rPr lang="en-US" sz="1600" i="1" dirty="0" smtClean="0"/>
              <a:t>elated </a:t>
            </a:r>
            <a:r>
              <a:rPr lang="en-US" sz="1600" dirty="0" smtClean="0"/>
              <a:t>(nature of feeling)</a:t>
            </a:r>
          </a:p>
          <a:p>
            <a:pPr algn="ctr"/>
            <a:r>
              <a:rPr lang="en-US" sz="1600" i="1" dirty="0"/>
              <a:t>f</a:t>
            </a:r>
            <a:r>
              <a:rPr lang="en-US" sz="1600" i="1" dirty="0" smtClean="0"/>
              <a:t>rustrated</a:t>
            </a:r>
            <a:r>
              <a:rPr lang="en-US" sz="1600" dirty="0" smtClean="0"/>
              <a:t>  </a:t>
            </a:r>
            <a:r>
              <a:rPr lang="en-US" sz="1600" i="1" dirty="0" smtClean="0"/>
              <a:t>vs. furious </a:t>
            </a:r>
            <a:r>
              <a:rPr lang="en-US" sz="1600" dirty="0" smtClean="0"/>
              <a:t>(manifestations) </a:t>
            </a:r>
            <a:r>
              <a:rPr lang="en-US" sz="1600" i="1" dirty="0" smtClean="0"/>
              <a:t> </a:t>
            </a:r>
            <a:endParaRPr lang="ru-RU" sz="1600" i="1" dirty="0"/>
          </a:p>
        </p:txBody>
      </p:sp>
      <p:sp>
        <p:nvSpPr>
          <p:cNvPr id="46082" name="AutoShape 2" descr="Картинки по запросу sad 3d 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sadn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034" y="2143123"/>
            <a:ext cx="1476686" cy="164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648"/>
            <a:ext cx="5638800" cy="35352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Semantic features: </a:t>
            </a:r>
            <a:r>
              <a:rPr lang="en-US" i="1" dirty="0" smtClean="0">
                <a:solidFill>
                  <a:srgbClr val="002060"/>
                </a:solidFill>
              </a:rPr>
              <a:t>sad </a:t>
            </a:r>
            <a:r>
              <a:rPr lang="en-US" dirty="0" smtClean="0">
                <a:solidFill>
                  <a:srgbClr val="002060"/>
                </a:solidFill>
              </a:rPr>
              <a:t>vs. </a:t>
            </a:r>
            <a:r>
              <a:rPr lang="en-US" i="1" dirty="0" smtClean="0">
                <a:solidFill>
                  <a:srgbClr val="002060"/>
                </a:solidFill>
              </a:rPr>
              <a:t>gloomy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85786" y="1171586"/>
            <a:ext cx="7517676" cy="4400560"/>
          </a:xfrm>
        </p:spPr>
        <p:txBody>
          <a:bodyPr/>
          <a:lstStyle/>
          <a:p>
            <a:pPr marL="628650" lvl="1" indent="-171450">
              <a:buFontTx/>
              <a:buChar char="-"/>
            </a:pPr>
            <a:endParaRPr lang="en-US" dirty="0" smtClean="0">
              <a:solidFill>
                <a:srgbClr val="002060"/>
              </a:solidFill>
            </a:endParaRPr>
          </a:p>
          <a:p>
            <a:pPr marL="342900" indent="-342900">
              <a:buAutoNum type="arabicParenR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06" y="500048"/>
            <a:ext cx="800105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002060"/>
                </a:solidFill>
              </a:rPr>
              <a:t>2)     Nature of the feeling</a:t>
            </a:r>
          </a:p>
          <a:p>
            <a:pPr marL="628650" lvl="1" indent="-17145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feeling </a:t>
            </a:r>
            <a:r>
              <a:rPr lang="en-US" i="1" dirty="0" smtClean="0">
                <a:solidFill>
                  <a:srgbClr val="002060"/>
                </a:solidFill>
              </a:rPr>
              <a:t>sad </a:t>
            </a:r>
            <a:r>
              <a:rPr lang="en-US" dirty="0" smtClean="0">
                <a:solidFill>
                  <a:srgbClr val="002060"/>
                </a:solidFill>
              </a:rPr>
              <a:t>can be combined with a positive feeling: </a:t>
            </a:r>
          </a:p>
          <a:p>
            <a:pPr lvl="1">
              <a:spcAft>
                <a:spcPts val="600"/>
              </a:spcAft>
            </a:pPr>
            <a:r>
              <a:rPr lang="en-US" i="1" dirty="0" smtClean="0">
                <a:solidFill>
                  <a:srgbClr val="002060"/>
                </a:solidFill>
              </a:rPr>
              <a:t>	</a:t>
            </a:r>
            <a:r>
              <a:rPr lang="en-US" i="1" dirty="0" smtClean="0"/>
              <a:t>I'm going to be both </a:t>
            </a:r>
            <a:r>
              <a:rPr lang="en-US" b="1" i="1" dirty="0" smtClean="0"/>
              <a:t>sad and happy</a:t>
            </a:r>
            <a:r>
              <a:rPr lang="en-US" dirty="0" smtClean="0"/>
              <a:t> 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	</a:t>
            </a:r>
            <a:r>
              <a:rPr lang="en-US" i="1" dirty="0" smtClean="0"/>
              <a:t>Marsh told Will Martin from </a:t>
            </a:r>
            <a:r>
              <a:rPr lang="en-US" i="1" dirty="0" err="1" smtClean="0"/>
              <a:t>LastBroadcast</a:t>
            </a:r>
            <a:r>
              <a:rPr lang="en-US" i="1" dirty="0" smtClean="0"/>
              <a:t> that he was both</a:t>
            </a:r>
          </a:p>
          <a:p>
            <a:pPr lvl="1">
              <a:spcAft>
                <a:spcPts val="1200"/>
              </a:spcAft>
            </a:pPr>
            <a:r>
              <a:rPr lang="en-US" i="1" dirty="0" smtClean="0"/>
              <a:t> </a:t>
            </a:r>
            <a:r>
              <a:rPr lang="en-US" b="1" i="1" dirty="0" smtClean="0"/>
              <a:t>sad and excited</a:t>
            </a:r>
            <a:r>
              <a:rPr lang="en-US" i="1" dirty="0" smtClean="0"/>
              <a:t> to leave "</a:t>
            </a:r>
            <a:r>
              <a:rPr lang="en-US" i="1" dirty="0" err="1" smtClean="0"/>
              <a:t>Neighbours</a:t>
            </a:r>
            <a:r>
              <a:rPr lang="en-US" i="1" dirty="0" smtClean="0"/>
              <a:t>"</a:t>
            </a:r>
            <a:endParaRPr lang="en-US" i="1" dirty="0" smtClean="0">
              <a:solidFill>
                <a:srgbClr val="002060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feeling gloomy is an all-pervasive negative   </a:t>
            </a:r>
          </a:p>
        </p:txBody>
      </p:sp>
      <p:pic>
        <p:nvPicPr>
          <p:cNvPr id="7" name="Рисунок 6" descr="new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857502"/>
            <a:ext cx="1500198" cy="220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648"/>
            <a:ext cx="5638800" cy="35352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Semantic features: </a:t>
            </a:r>
            <a:r>
              <a:rPr lang="en-US" i="1" dirty="0" smtClean="0">
                <a:solidFill>
                  <a:srgbClr val="002060"/>
                </a:solidFill>
              </a:rPr>
              <a:t>sad </a:t>
            </a:r>
            <a:r>
              <a:rPr lang="en-US" dirty="0" smtClean="0">
                <a:solidFill>
                  <a:srgbClr val="002060"/>
                </a:solidFill>
              </a:rPr>
              <a:t>vs. </a:t>
            </a:r>
            <a:r>
              <a:rPr lang="en-US" i="1" dirty="0" smtClean="0">
                <a:solidFill>
                  <a:srgbClr val="002060"/>
                </a:solidFill>
              </a:rPr>
              <a:t>gloomy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85786" y="1171586"/>
            <a:ext cx="7517676" cy="4400560"/>
          </a:xfrm>
        </p:spPr>
        <p:txBody>
          <a:bodyPr/>
          <a:lstStyle/>
          <a:p>
            <a:pPr marL="628650" lvl="1" indent="-171450">
              <a:buFontTx/>
              <a:buChar char="-"/>
            </a:pPr>
            <a:endParaRPr lang="en-US" dirty="0" smtClean="0">
              <a:solidFill>
                <a:srgbClr val="002060"/>
              </a:solidFill>
            </a:endParaRPr>
          </a:p>
          <a:p>
            <a:pPr marL="342900" indent="-342900">
              <a:buAutoNum type="arabicParenR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06" y="785800"/>
            <a:ext cx="80010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3) Manifestations of the feeling</a:t>
            </a:r>
          </a:p>
          <a:p>
            <a:pPr marL="628650" lvl="1" indent="-171450">
              <a:spcAft>
                <a:spcPts val="600"/>
              </a:spcAft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feeling </a:t>
            </a:r>
            <a:r>
              <a:rPr lang="en-US" i="1" dirty="0" smtClean="0">
                <a:solidFill>
                  <a:srgbClr val="002060"/>
                </a:solidFill>
              </a:rPr>
              <a:t>sad </a:t>
            </a:r>
            <a:r>
              <a:rPr lang="en-US" dirty="0" smtClean="0">
                <a:solidFill>
                  <a:srgbClr val="002060"/>
                </a:solidFill>
              </a:rPr>
              <a:t>can be covered:</a:t>
            </a:r>
          </a:p>
          <a:p>
            <a:pPr lvl="2">
              <a:spcAft>
                <a:spcPts val="600"/>
              </a:spcAft>
            </a:pPr>
            <a:r>
              <a:rPr lang="en-US" i="1" dirty="0" smtClean="0"/>
              <a:t>I feel very hurt and </a:t>
            </a:r>
            <a:r>
              <a:rPr lang="en-US" b="1" i="1" dirty="0" smtClean="0"/>
              <a:t>sad inside</a:t>
            </a:r>
            <a:r>
              <a:rPr lang="en-US" i="1" dirty="0" smtClean="0"/>
              <a:t> –only big boys don't cry</a:t>
            </a:r>
            <a:endParaRPr lang="en-US" i="1" dirty="0" smtClean="0">
              <a:solidFill>
                <a:srgbClr val="002060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feeling </a:t>
            </a:r>
            <a:r>
              <a:rPr lang="en-US" i="1" dirty="0" smtClean="0">
                <a:solidFill>
                  <a:srgbClr val="002060"/>
                </a:solidFill>
              </a:rPr>
              <a:t>gloomy </a:t>
            </a:r>
            <a:r>
              <a:rPr lang="en-US" dirty="0" smtClean="0">
                <a:solidFill>
                  <a:srgbClr val="002060"/>
                </a:solidFill>
              </a:rPr>
              <a:t>always shows  </a:t>
            </a:r>
          </a:p>
          <a:p>
            <a:pPr marL="342900" indent="-342900"/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7373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644081"/>
            <a:ext cx="3286148" cy="1963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5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050" y="960438"/>
            <a:ext cx="5638800" cy="354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2"/>
                </a:solidFill>
                <a:ea typeface="+mj-ea"/>
              </a:rPr>
              <a:t> The process of work:</a:t>
            </a:r>
            <a:endParaRPr lang="ru-RU" sz="3000" dirty="0">
              <a:ea typeface="+mj-ea"/>
            </a:endParaRPr>
          </a:p>
        </p:txBody>
      </p:sp>
      <p:sp>
        <p:nvSpPr>
          <p:cNvPr id="4" name="Freeform 45"/>
          <p:cNvSpPr>
            <a:spLocks noEditPoints="1"/>
          </p:cNvSpPr>
          <p:nvPr/>
        </p:nvSpPr>
        <p:spPr bwMode="auto">
          <a:xfrm>
            <a:off x="546100" y="1974850"/>
            <a:ext cx="311150" cy="311150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2147483647 h 55"/>
              <a:gd name="T4" fmla="*/ 2147483647 w 55"/>
              <a:gd name="T5" fmla="*/ 0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2147483647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"/>
              <a:gd name="T67" fmla="*/ 0 h 55"/>
              <a:gd name="T68" fmla="*/ 55 w 55"/>
              <a:gd name="T69" fmla="*/ 55 h 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57250" y="1812925"/>
            <a:ext cx="69770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tx2"/>
                </a:solidFill>
              </a:rPr>
              <a:t>Monolingual dictionaries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tx2"/>
                </a:solidFill>
              </a:rPr>
              <a:t>Dictionaries of synonyms</a:t>
            </a:r>
          </a:p>
          <a:p>
            <a:pPr>
              <a:spcBef>
                <a:spcPts val="600"/>
              </a:spcBef>
            </a:pPr>
            <a:r>
              <a:rPr lang="en-US" sz="2400">
                <a:solidFill>
                  <a:schemeClr val="tx2"/>
                </a:solidFill>
              </a:rPr>
              <a:t>Corpora – phrases; word sketches, incl. sketch differences; parallel corpora</a:t>
            </a: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6" name="Freeform 45"/>
          <p:cNvSpPr>
            <a:spLocks noEditPoints="1"/>
          </p:cNvSpPr>
          <p:nvPr/>
        </p:nvSpPr>
        <p:spPr bwMode="auto">
          <a:xfrm>
            <a:off x="546100" y="2546350"/>
            <a:ext cx="311150" cy="311150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2147483647 h 55"/>
              <a:gd name="T4" fmla="*/ 2147483647 w 55"/>
              <a:gd name="T5" fmla="*/ 0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2147483647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"/>
              <a:gd name="T67" fmla="*/ 0 h 55"/>
              <a:gd name="T68" fmla="*/ 55 w 55"/>
              <a:gd name="T69" fmla="*/ 55 h 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45"/>
          <p:cNvSpPr>
            <a:spLocks noEditPoints="1"/>
          </p:cNvSpPr>
          <p:nvPr/>
        </p:nvSpPr>
        <p:spPr bwMode="auto">
          <a:xfrm>
            <a:off x="546100" y="3086100"/>
            <a:ext cx="311150" cy="31115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719138" y="331788"/>
            <a:ext cx="5638800" cy="354012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i="1" u="sng" dirty="0" smtClean="0">
                <a:solidFill>
                  <a:schemeClr val="tx2"/>
                </a:solidFill>
              </a:rPr>
              <a:t>white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(Macmillan dictionary) – differences underlined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0483" name="Текст 2"/>
          <p:cNvSpPr>
            <a:spLocks noGrp="1"/>
          </p:cNvSpPr>
          <p:nvPr>
            <p:ph type="body" sz="half" idx="2"/>
          </p:nvPr>
        </p:nvSpPr>
        <p:spPr bwMode="auto">
          <a:xfrm>
            <a:off x="2786063" y="2800350"/>
            <a:ext cx="4114800" cy="200025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b="0" u="sng" dirty="0" smtClean="0">
                <a:solidFill>
                  <a:schemeClr val="tx2"/>
                </a:solidFill>
              </a:rPr>
              <a:t>of same </a:t>
            </a:r>
            <a:r>
              <a:rPr lang="en-US" sz="1800" b="0" u="sng" dirty="0" err="1" smtClean="0">
                <a:solidFill>
                  <a:schemeClr val="tx2"/>
                </a:solidFill>
              </a:rPr>
              <a:t>colour</a:t>
            </a:r>
            <a:r>
              <a:rPr lang="en-US" sz="1800" b="0" u="sng" dirty="0" smtClean="0">
                <a:solidFill>
                  <a:schemeClr val="tx2"/>
                </a:solidFill>
              </a:rPr>
              <a:t> as milk:</a:t>
            </a:r>
            <a:r>
              <a:rPr lang="en-US" sz="1800" b="0" dirty="0" smtClean="0">
                <a:solidFill>
                  <a:schemeClr val="tx2"/>
                </a:solidFill>
              </a:rPr>
              <a:t> </a:t>
            </a:r>
            <a:r>
              <a:rPr lang="en-US" sz="1800" b="0" i="1" dirty="0" smtClean="0">
                <a:solidFill>
                  <a:schemeClr val="tx2"/>
                </a:solidFill>
              </a:rPr>
              <a:t>white dress</a:t>
            </a:r>
          </a:p>
          <a:p>
            <a:pPr eaLnBrk="1" hangingPunct="1"/>
            <a:endParaRPr lang="en-US" sz="1800" b="0" i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1800" b="0" u="sng" dirty="0" smtClean="0">
                <a:solidFill>
                  <a:schemeClr val="tx2"/>
                </a:solidFill>
              </a:rPr>
              <a:t>of race with pale skin:</a:t>
            </a:r>
            <a:r>
              <a:rPr lang="en-US" sz="1800" b="0" dirty="0" smtClean="0">
                <a:solidFill>
                  <a:schemeClr val="tx2"/>
                </a:solidFill>
              </a:rPr>
              <a:t> </a:t>
            </a:r>
            <a:r>
              <a:rPr lang="en-US" sz="1800" b="0" i="1" dirty="0" smtClean="0">
                <a:solidFill>
                  <a:schemeClr val="tx2"/>
                </a:solidFill>
              </a:rPr>
              <a:t>white people, white neighborhood</a:t>
            </a:r>
          </a:p>
          <a:p>
            <a:pPr eaLnBrk="1" hangingPunct="1"/>
            <a:endParaRPr lang="en-US" sz="1800" b="0" i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1800" b="0" u="sng" dirty="0" smtClean="0">
                <a:solidFill>
                  <a:schemeClr val="tx2"/>
                </a:solidFill>
              </a:rPr>
              <a:t>pale because ill/upset:</a:t>
            </a:r>
            <a:r>
              <a:rPr lang="en-US" sz="1800" b="0" dirty="0" smtClean="0">
                <a:solidFill>
                  <a:schemeClr val="tx2"/>
                </a:solidFill>
              </a:rPr>
              <a:t> </a:t>
            </a:r>
            <a:r>
              <a:rPr lang="en-US" sz="1800" b="0" i="1" dirty="0" smtClean="0">
                <a:solidFill>
                  <a:schemeClr val="tx2"/>
                </a:solidFill>
              </a:rPr>
              <a:t>white with anger</a:t>
            </a:r>
          </a:p>
          <a:p>
            <a:pPr eaLnBrk="1" hangingPunct="1"/>
            <a:endParaRPr lang="en-US" sz="1800" b="0" i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1800" b="0" u="sng" dirty="0" smtClean="0">
                <a:solidFill>
                  <a:schemeClr val="tx2"/>
                </a:solidFill>
              </a:rPr>
              <a:t>about food/drink:</a:t>
            </a:r>
            <a:r>
              <a:rPr lang="en-US" sz="1800" b="0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1800" b="0" i="1" dirty="0" smtClean="0">
                <a:solidFill>
                  <a:schemeClr val="tx2"/>
                </a:solidFill>
              </a:rPr>
              <a:t>white wine, white bread, white tea </a:t>
            </a:r>
          </a:p>
          <a:p>
            <a:pPr eaLnBrk="1" hangingPunct="1">
              <a:spcBef>
                <a:spcPct val="0"/>
              </a:spcBef>
            </a:pPr>
            <a:r>
              <a:rPr lang="ru-RU" sz="1800" b="0" dirty="0" smtClean="0">
                <a:solidFill>
                  <a:schemeClr val="tx2"/>
                </a:solidFill>
              </a:rPr>
              <a:t> </a:t>
            </a:r>
            <a:endParaRPr lang="en-US" sz="1800" b="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z="1800" b="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1800" b="0" u="sng" dirty="0" smtClean="0">
                <a:solidFill>
                  <a:schemeClr val="tx2"/>
                </a:solidFill>
              </a:rPr>
              <a:t>completely fair/honest:</a:t>
            </a:r>
            <a:r>
              <a:rPr lang="en-US" sz="1800" b="0" dirty="0" smtClean="0">
                <a:solidFill>
                  <a:schemeClr val="tx2"/>
                </a:solidFill>
              </a:rPr>
              <a:t> </a:t>
            </a:r>
            <a:r>
              <a:rPr lang="en-US" sz="1800" b="0" i="1" dirty="0" smtClean="0">
                <a:solidFill>
                  <a:schemeClr val="tx2"/>
                </a:solidFill>
              </a:rPr>
              <a:t>whiter-than-white hero;</a:t>
            </a:r>
          </a:p>
          <a:p>
            <a:pPr eaLnBrk="1" hangingPunct="1"/>
            <a:r>
              <a:rPr lang="en-US" sz="1800" b="0" i="1" dirty="0" smtClean="0">
                <a:solidFill>
                  <a:schemeClr val="tx2"/>
                </a:solidFill>
              </a:rPr>
              <a:t>The sport’s lily-white reputation has been stained by the affair.</a:t>
            </a:r>
            <a:endParaRPr lang="ru-RU" sz="1800" b="0" i="1" dirty="0" smtClean="0">
              <a:solidFill>
                <a:schemeClr val="tx2"/>
              </a:solidFill>
            </a:endParaRPr>
          </a:p>
        </p:txBody>
      </p:sp>
      <p:pic>
        <p:nvPicPr>
          <p:cNvPr id="20484" name="Рисунок 3" descr="odeg14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638" y="514350"/>
            <a:ext cx="76835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 descr="depositphotos_45591693-stock-photo-black-and-white-han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371600"/>
            <a:ext cx="1370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6" descr="ca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3050" y="2014538"/>
            <a:ext cx="1028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7" descr="wim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3" y="2428875"/>
            <a:ext cx="1346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8" descr="White-Brea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3856038"/>
            <a:ext cx="17145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8" descr="te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22388" y="2928938"/>
            <a:ext cx="12763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050" y="331788"/>
            <a:ext cx="5638800" cy="354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i="1" dirty="0" err="1" smtClean="0">
                <a:solidFill>
                  <a:schemeClr val="tx2"/>
                </a:solidFill>
                <a:ea typeface="+mj-ea"/>
              </a:rPr>
              <a:t>belyj</a:t>
            </a:r>
            <a:r>
              <a:rPr lang="en-US" sz="2600" i="1" dirty="0" smtClean="0">
                <a:solidFill>
                  <a:schemeClr val="tx2"/>
                </a:solidFill>
                <a:ea typeface="+mj-ea"/>
              </a:rPr>
              <a:t>  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ea typeface="+mj-ea"/>
              </a:rPr>
              <a:t>(Active dictionary of Russian)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endParaRPr lang="ru-RU" dirty="0">
              <a:ea typeface="+mj-ea"/>
            </a:endParaRPr>
          </a:p>
        </p:txBody>
      </p:sp>
      <p:sp>
        <p:nvSpPr>
          <p:cNvPr id="21507" name="Текст 2"/>
          <p:cNvSpPr>
            <a:spLocks noGrp="1"/>
          </p:cNvSpPr>
          <p:nvPr>
            <p:ph type="body" sz="half" idx="2"/>
          </p:nvPr>
        </p:nvSpPr>
        <p:spPr bwMode="auto">
          <a:xfrm>
            <a:off x="654050" y="2400300"/>
            <a:ext cx="4114800" cy="200025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solidFill>
                <a:srgbClr val="BFBFBF"/>
              </a:solidFill>
            </a:endParaRPr>
          </a:p>
          <a:p>
            <a:pPr eaLnBrk="1" hangingPunct="1"/>
            <a:endParaRPr lang="en-US" smtClean="0">
              <a:solidFill>
                <a:srgbClr val="BFBFBF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ru-RU" smtClean="0">
                <a:solidFill>
                  <a:srgbClr val="02303E"/>
                </a:solidFill>
              </a:rPr>
              <a:t>белый 1 ‘</a:t>
            </a:r>
            <a:r>
              <a:rPr lang="en-US" smtClean="0">
                <a:solidFill>
                  <a:srgbClr val="02303E"/>
                </a:solidFill>
              </a:rPr>
              <a:t>of milk color’: </a:t>
            </a:r>
            <a:r>
              <a:rPr lang="en-US" b="0" i="1" smtClean="0">
                <a:solidFill>
                  <a:srgbClr val="02303E"/>
                </a:solidFill>
              </a:rPr>
              <a:t>white dress.</a:t>
            </a:r>
          </a:p>
          <a:p>
            <a:pPr eaLnBrk="1" hangingPunct="1">
              <a:spcAft>
                <a:spcPts val="600"/>
              </a:spcAft>
            </a:pPr>
            <a:r>
              <a:rPr lang="ru-RU" smtClean="0">
                <a:solidFill>
                  <a:srgbClr val="02303E"/>
                </a:solidFill>
              </a:rPr>
              <a:t>белый 2.1 ‘</a:t>
            </a:r>
            <a:r>
              <a:rPr lang="en-US" smtClean="0">
                <a:solidFill>
                  <a:srgbClr val="02303E"/>
                </a:solidFill>
              </a:rPr>
              <a:t>very light’: </a:t>
            </a:r>
            <a:r>
              <a:rPr lang="en-US" b="0" i="1" smtClean="0">
                <a:solidFill>
                  <a:srgbClr val="02303E"/>
                </a:solidFill>
              </a:rPr>
              <a:t>white skin.</a:t>
            </a:r>
          </a:p>
          <a:p>
            <a:pPr eaLnBrk="1" hangingPunct="1">
              <a:spcAft>
                <a:spcPts val="600"/>
              </a:spcAft>
            </a:pPr>
            <a:r>
              <a:rPr lang="ru-RU" smtClean="0">
                <a:solidFill>
                  <a:srgbClr val="02303E"/>
                </a:solidFill>
              </a:rPr>
              <a:t>белый 2.2 ‘</a:t>
            </a:r>
            <a:r>
              <a:rPr lang="en-US" smtClean="0">
                <a:solidFill>
                  <a:srgbClr val="02303E"/>
                </a:solidFill>
              </a:rPr>
              <a:t>with light skin’: </a:t>
            </a:r>
            <a:r>
              <a:rPr lang="en-US" b="0" i="1" smtClean="0">
                <a:solidFill>
                  <a:srgbClr val="02303E"/>
                </a:solidFill>
              </a:rPr>
              <a:t>white people.</a:t>
            </a:r>
          </a:p>
          <a:p>
            <a:pPr eaLnBrk="1" hangingPunct="1">
              <a:spcAft>
                <a:spcPts val="600"/>
              </a:spcAft>
            </a:pPr>
            <a:r>
              <a:rPr lang="ru-RU" smtClean="0">
                <a:solidFill>
                  <a:srgbClr val="02303E"/>
                </a:solidFill>
              </a:rPr>
              <a:t>белый 3.1 ‘</a:t>
            </a:r>
            <a:r>
              <a:rPr lang="en-US" smtClean="0">
                <a:solidFill>
                  <a:srgbClr val="02303E"/>
                </a:solidFill>
              </a:rPr>
              <a:t>pale’: </a:t>
            </a:r>
            <a:r>
              <a:rPr lang="en-US" b="0" i="1" smtClean="0">
                <a:solidFill>
                  <a:srgbClr val="02303E"/>
                </a:solidFill>
              </a:rPr>
              <a:t>white with fear.</a:t>
            </a:r>
          </a:p>
          <a:p>
            <a:pPr eaLnBrk="1" hangingPunct="1">
              <a:spcAft>
                <a:spcPts val="600"/>
              </a:spcAft>
            </a:pPr>
            <a:r>
              <a:rPr lang="ru-RU" smtClean="0">
                <a:solidFill>
                  <a:srgbClr val="02303E"/>
                </a:solidFill>
              </a:rPr>
              <a:t>белый 3.2 ‘</a:t>
            </a:r>
            <a:r>
              <a:rPr lang="en-US" smtClean="0">
                <a:solidFill>
                  <a:srgbClr val="02303E"/>
                </a:solidFill>
              </a:rPr>
              <a:t>gray with age’: </a:t>
            </a:r>
            <a:r>
              <a:rPr lang="en-US" b="0" i="1" smtClean="0">
                <a:solidFill>
                  <a:srgbClr val="02303E"/>
                </a:solidFill>
              </a:rPr>
              <a:t>white hair.</a:t>
            </a:r>
          </a:p>
          <a:p>
            <a:pPr eaLnBrk="1" hangingPunct="1">
              <a:spcAft>
                <a:spcPts val="600"/>
              </a:spcAft>
            </a:pPr>
            <a:r>
              <a:rPr lang="ru-RU" smtClean="0">
                <a:solidFill>
                  <a:srgbClr val="02303E"/>
                </a:solidFill>
              </a:rPr>
              <a:t>белый 4 ‘</a:t>
            </a:r>
            <a:r>
              <a:rPr lang="en-US" smtClean="0">
                <a:solidFill>
                  <a:srgbClr val="02303E"/>
                </a:solidFill>
              </a:rPr>
              <a:t>of light time of the day’: </a:t>
            </a:r>
            <a:r>
              <a:rPr lang="en-US" b="0" i="1" smtClean="0">
                <a:solidFill>
                  <a:srgbClr val="02303E"/>
                </a:solidFill>
              </a:rPr>
              <a:t>black nights and white days</a:t>
            </a:r>
            <a:r>
              <a:rPr lang="en-US" b="0" smtClean="0">
                <a:solidFill>
                  <a:srgbClr val="02303E"/>
                </a:solidFill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ru-RU" smtClean="0">
                <a:solidFill>
                  <a:srgbClr val="02303E"/>
                </a:solidFill>
              </a:rPr>
              <a:t>белый 5 ‘</a:t>
            </a:r>
            <a:r>
              <a:rPr lang="en-US" smtClean="0">
                <a:solidFill>
                  <a:srgbClr val="02303E"/>
                </a:solidFill>
              </a:rPr>
              <a:t>not black in chess’: </a:t>
            </a:r>
            <a:r>
              <a:rPr lang="en-US" b="0" i="1" smtClean="0">
                <a:solidFill>
                  <a:srgbClr val="02303E"/>
                </a:solidFill>
              </a:rPr>
              <a:t>white knight; to play white</a:t>
            </a:r>
            <a:r>
              <a:rPr lang="en-US" b="0" smtClean="0">
                <a:solidFill>
                  <a:srgbClr val="02303E"/>
                </a:solidFill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ru-RU" smtClean="0">
                <a:solidFill>
                  <a:srgbClr val="02303E"/>
                </a:solidFill>
              </a:rPr>
              <a:t>белый 6.1 ‘</a:t>
            </a:r>
            <a:r>
              <a:rPr lang="en-US" smtClean="0">
                <a:solidFill>
                  <a:srgbClr val="02303E"/>
                </a:solidFill>
              </a:rPr>
              <a:t>not dark’: </a:t>
            </a:r>
            <a:r>
              <a:rPr lang="en-US" b="0" i="1" smtClean="0">
                <a:solidFill>
                  <a:srgbClr val="02303E"/>
                </a:solidFill>
              </a:rPr>
              <a:t>white wine; white bread; </a:t>
            </a:r>
            <a:r>
              <a:rPr lang="en-US" i="1" u="sng" smtClean="0">
                <a:solidFill>
                  <a:srgbClr val="02303E"/>
                </a:solidFill>
              </a:rPr>
              <a:t>white bear </a:t>
            </a:r>
            <a:r>
              <a:rPr lang="en-US" b="0" smtClean="0">
                <a:solidFill>
                  <a:srgbClr val="02303E"/>
                </a:solidFill>
              </a:rPr>
              <a:t>(difference</a:t>
            </a:r>
          </a:p>
          <a:p>
            <a:pPr eaLnBrk="1" hangingPunct="1">
              <a:spcAft>
                <a:spcPts val="600"/>
              </a:spcAft>
            </a:pPr>
            <a:r>
              <a:rPr lang="en-US" b="0" smtClean="0">
                <a:solidFill>
                  <a:srgbClr val="02303E"/>
                </a:solidFill>
              </a:rPr>
              <a:t>within the same word sense).</a:t>
            </a:r>
          </a:p>
          <a:p>
            <a:pPr eaLnBrk="1" hangingPunct="1">
              <a:spcAft>
                <a:spcPts val="600"/>
              </a:spcAft>
            </a:pPr>
            <a:r>
              <a:rPr lang="ru-RU" smtClean="0">
                <a:solidFill>
                  <a:srgbClr val="02303E"/>
                </a:solidFill>
              </a:rPr>
              <a:t>белый 6.2 ‘</a:t>
            </a:r>
            <a:r>
              <a:rPr lang="en-US" smtClean="0">
                <a:solidFill>
                  <a:srgbClr val="02303E"/>
                </a:solidFill>
              </a:rPr>
              <a:t>porcino mushroom’: </a:t>
            </a:r>
            <a:r>
              <a:rPr lang="en-US" b="0" i="1" smtClean="0">
                <a:solidFill>
                  <a:srgbClr val="02303E"/>
                </a:solidFill>
              </a:rPr>
              <a:t>The first whites appeared in June</a:t>
            </a:r>
            <a:r>
              <a:rPr lang="en-US" b="0" smtClean="0">
                <a:solidFill>
                  <a:srgbClr val="02303E"/>
                </a:solidFill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ru-RU" smtClean="0">
                <a:solidFill>
                  <a:srgbClr val="02303E"/>
                </a:solidFill>
              </a:rPr>
              <a:t>белый 7.1 ‘</a:t>
            </a:r>
            <a:r>
              <a:rPr lang="en-US" smtClean="0">
                <a:solidFill>
                  <a:srgbClr val="02303E"/>
                </a:solidFill>
              </a:rPr>
              <a:t>good’: </a:t>
            </a:r>
            <a:r>
              <a:rPr lang="en-US" b="0" i="1" smtClean="0">
                <a:solidFill>
                  <a:srgbClr val="02303E"/>
                </a:solidFill>
              </a:rPr>
              <a:t>white magic</a:t>
            </a:r>
            <a:r>
              <a:rPr lang="en-US" b="0" smtClean="0">
                <a:solidFill>
                  <a:srgbClr val="02303E"/>
                </a:solidFill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ru-RU" smtClean="0">
                <a:solidFill>
                  <a:srgbClr val="02303E"/>
                </a:solidFill>
              </a:rPr>
              <a:t>белый 7.2 ‘</a:t>
            </a:r>
            <a:r>
              <a:rPr lang="en-US" smtClean="0">
                <a:solidFill>
                  <a:srgbClr val="02303E"/>
                </a:solidFill>
              </a:rPr>
              <a:t>lawful’:</a:t>
            </a:r>
            <a:r>
              <a:rPr lang="en-US" b="0" smtClean="0">
                <a:solidFill>
                  <a:srgbClr val="02303E"/>
                </a:solidFill>
              </a:rPr>
              <a:t> </a:t>
            </a:r>
            <a:r>
              <a:rPr lang="en-US" i="1" u="sng" smtClean="0">
                <a:solidFill>
                  <a:srgbClr val="02303E"/>
                </a:solidFill>
              </a:rPr>
              <a:t>white salary</a:t>
            </a:r>
            <a:r>
              <a:rPr lang="en-US" b="0" smtClean="0">
                <a:solidFill>
                  <a:srgbClr val="02303E"/>
                </a:solidFill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ru-RU" smtClean="0">
                <a:solidFill>
                  <a:srgbClr val="02303E"/>
                </a:solidFill>
              </a:rPr>
              <a:t>белый 8 ‘</a:t>
            </a:r>
            <a:r>
              <a:rPr lang="en-US" smtClean="0">
                <a:solidFill>
                  <a:srgbClr val="02303E"/>
                </a:solidFill>
              </a:rPr>
              <a:t>having fought against the revolutionary armies’: </a:t>
            </a:r>
            <a:r>
              <a:rPr lang="en-US" i="1" u="sng" smtClean="0">
                <a:solidFill>
                  <a:srgbClr val="02303E"/>
                </a:solidFill>
              </a:rPr>
              <a:t>White Guard</a:t>
            </a:r>
            <a:r>
              <a:rPr lang="en-US" b="0" smtClean="0">
                <a:solidFill>
                  <a:srgbClr val="02303E"/>
                </a:solidFill>
              </a:rPr>
              <a:t>.</a:t>
            </a:r>
            <a:endParaRPr lang="ru-RU" b="0" smtClean="0">
              <a:solidFill>
                <a:srgbClr val="02303E"/>
              </a:solidFill>
            </a:endParaRPr>
          </a:p>
        </p:txBody>
      </p:sp>
      <p:pic>
        <p:nvPicPr>
          <p:cNvPr id="21508" name="Рисунок 3" descr="ыув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8850" y="685800"/>
            <a:ext cx="138906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4" descr="20-chess-png-ima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0025" y="1543050"/>
            <a:ext cx="1450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" descr="porcini-mushrooms-fresh-1k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6550" y="2846388"/>
            <a:ext cx="1885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500" y="2287589"/>
            <a:ext cx="8058150" cy="342900"/>
          </a:xfrm>
        </p:spPr>
        <p:txBody>
          <a:bodyPr numCol="2"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100" b="0" dirty="0" smtClean="0">
              <a:solidFill>
                <a:srgbClr val="002060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100" b="0" dirty="0" smtClean="0">
                <a:solidFill>
                  <a:srgbClr val="002060"/>
                </a:solidFill>
                <a:ea typeface="+mn-ea"/>
              </a:rPr>
              <a:t>        </a:t>
            </a:r>
            <a:r>
              <a:rPr lang="en-US" sz="2100" dirty="0" smtClean="0">
                <a:solidFill>
                  <a:srgbClr val="002060"/>
                </a:solidFill>
                <a:ea typeface="+mn-ea"/>
              </a:rPr>
              <a:t>Theoretical</a:t>
            </a:r>
            <a:r>
              <a:rPr lang="en-US" sz="2100" dirty="0" smtClean="0">
                <a:solidFill>
                  <a:srgbClr val="0070C0"/>
                </a:solidFill>
                <a:ea typeface="+mn-ea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100" dirty="0" smtClean="0">
                <a:solidFill>
                  <a:srgbClr val="002060"/>
                </a:solidFill>
                <a:ea typeface="+mn-ea"/>
              </a:rPr>
              <a:t>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0" dirty="0" smtClean="0">
                <a:solidFill>
                  <a:srgbClr val="002060"/>
                </a:solidFill>
                <a:ea typeface="+mn-ea"/>
              </a:rPr>
              <a:t>compare differences 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0" dirty="0" smtClean="0">
                <a:solidFill>
                  <a:srgbClr val="002060"/>
                </a:solidFill>
                <a:ea typeface="+mn-ea"/>
              </a:rPr>
              <a:t>conceptualization and development of similar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0" dirty="0" smtClean="0">
                <a:solidFill>
                  <a:srgbClr val="002060"/>
                </a:solidFill>
                <a:ea typeface="+mn-ea"/>
              </a:rPr>
              <a:t>senses across languages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100" b="0" dirty="0" smtClean="0">
              <a:solidFill>
                <a:srgbClr val="002060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100" b="0" dirty="0" smtClean="0">
              <a:solidFill>
                <a:srgbClr val="002060"/>
              </a:solidFill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0" dirty="0" smtClean="0">
                <a:solidFill>
                  <a:srgbClr val="002060"/>
                </a:solidFill>
                <a:ea typeface="+mn-ea"/>
              </a:rPr>
              <a:t/>
            </a:r>
            <a:br>
              <a:rPr lang="en-US" sz="2100" b="0" dirty="0" smtClean="0">
                <a:solidFill>
                  <a:srgbClr val="002060"/>
                </a:solidFill>
                <a:ea typeface="+mn-ea"/>
              </a:rPr>
            </a:br>
            <a:endParaRPr lang="en-US" sz="2100" b="0" dirty="0" smtClean="0">
              <a:solidFill>
                <a:srgbClr val="002060"/>
              </a:solidFill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0" dirty="0" smtClean="0">
                <a:solidFill>
                  <a:srgbClr val="002060"/>
                </a:solidFill>
                <a:ea typeface="+mn-ea"/>
              </a:rPr>
              <a:t>		</a:t>
            </a:r>
            <a:r>
              <a:rPr lang="en-US" sz="2100" dirty="0" smtClean="0">
                <a:solidFill>
                  <a:srgbClr val="002060"/>
                </a:solidFill>
                <a:ea typeface="+mn-ea"/>
              </a:rPr>
              <a:t>Practical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solidFill>
                <a:srgbClr val="0070C0"/>
              </a:solidFill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0" dirty="0" smtClean="0">
                <a:solidFill>
                  <a:srgbClr val="002060"/>
                </a:solidFill>
                <a:ea typeface="+mn-ea"/>
              </a:rPr>
              <a:t>create a cross-linguistic dictionary of synonyms aimed at a language learner; create online lexical exercises to practice usage</a:t>
            </a:r>
            <a:endParaRPr lang="ru-RU" sz="2100" b="0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16" name="Bent Arrow 53"/>
          <p:cNvSpPr/>
          <p:nvPr/>
        </p:nvSpPr>
        <p:spPr>
          <a:xfrm rot="16200000" flipH="1">
            <a:off x="2314575" y="371475"/>
            <a:ext cx="685800" cy="1885950"/>
          </a:xfrm>
          <a:prstGeom prst="bentArrow">
            <a:avLst>
              <a:gd name="adj1" fmla="val 17673"/>
              <a:gd name="adj2" fmla="val 5541"/>
              <a:gd name="adj3" fmla="val 0"/>
              <a:gd name="adj4" fmla="val 5133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Bent Arrow 53"/>
          <p:cNvSpPr/>
          <p:nvPr/>
        </p:nvSpPr>
        <p:spPr>
          <a:xfrm rot="16200000" flipH="1" flipV="1">
            <a:off x="5857875" y="542925"/>
            <a:ext cx="685800" cy="1543050"/>
          </a:xfrm>
          <a:prstGeom prst="bentArrow">
            <a:avLst>
              <a:gd name="adj1" fmla="val 17673"/>
              <a:gd name="adj2" fmla="val 5541"/>
              <a:gd name="adj3" fmla="val 0"/>
              <a:gd name="adj4" fmla="val 5133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316038" y="2135188"/>
            <a:ext cx="1012825" cy="152400"/>
            <a:chOff x="4168751" y="2495551"/>
            <a:chExt cx="1012854" cy="152400"/>
          </a:xfrm>
        </p:grpSpPr>
        <p:sp>
          <p:nvSpPr>
            <p:cNvPr id="21" name="Oval 30"/>
            <p:cNvSpPr/>
            <p:nvPr/>
          </p:nvSpPr>
          <p:spPr>
            <a:xfrm>
              <a:off x="4598975" y="2495551"/>
              <a:ext cx="152404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2" name="Oval 31"/>
            <p:cNvSpPr/>
            <p:nvPr/>
          </p:nvSpPr>
          <p:spPr>
            <a:xfrm flipV="1">
              <a:off x="4816470" y="2522538"/>
              <a:ext cx="98428" cy="984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Oval 32"/>
            <p:cNvSpPr/>
            <p:nvPr/>
          </p:nvSpPr>
          <p:spPr>
            <a:xfrm flipV="1">
              <a:off x="4435459" y="2522538"/>
              <a:ext cx="98428" cy="984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Oval 33"/>
            <p:cNvSpPr>
              <a:spLocks noChangeAspect="1"/>
            </p:cNvSpPr>
            <p:nvPr/>
          </p:nvSpPr>
          <p:spPr>
            <a:xfrm flipV="1">
              <a:off x="4979986" y="2532063"/>
              <a:ext cx="80965" cy="793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Oval 34"/>
            <p:cNvSpPr>
              <a:spLocks noChangeAspect="1"/>
            </p:cNvSpPr>
            <p:nvPr/>
          </p:nvSpPr>
          <p:spPr>
            <a:xfrm flipV="1">
              <a:off x="4289404" y="2532063"/>
              <a:ext cx="80964" cy="793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6" name="Oval 35"/>
            <p:cNvSpPr>
              <a:spLocks noChangeAspect="1"/>
            </p:cNvSpPr>
            <p:nvPr/>
          </p:nvSpPr>
          <p:spPr>
            <a:xfrm flipV="1">
              <a:off x="5126040" y="2543176"/>
              <a:ext cx="55565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7" name="Oval 36"/>
            <p:cNvSpPr>
              <a:spLocks noChangeAspect="1"/>
            </p:cNvSpPr>
            <p:nvPr/>
          </p:nvSpPr>
          <p:spPr>
            <a:xfrm flipV="1">
              <a:off x="4168751" y="2543176"/>
              <a:ext cx="55564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473825" y="2135188"/>
            <a:ext cx="1012825" cy="152400"/>
            <a:chOff x="4168751" y="2495551"/>
            <a:chExt cx="1012854" cy="152400"/>
          </a:xfrm>
        </p:grpSpPr>
        <p:sp>
          <p:nvSpPr>
            <p:cNvPr id="29" name="Oval 30"/>
            <p:cNvSpPr/>
            <p:nvPr/>
          </p:nvSpPr>
          <p:spPr>
            <a:xfrm>
              <a:off x="4598976" y="2495551"/>
              <a:ext cx="152404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0" name="Oval 31"/>
            <p:cNvSpPr/>
            <p:nvPr/>
          </p:nvSpPr>
          <p:spPr>
            <a:xfrm flipV="1">
              <a:off x="4816470" y="2522538"/>
              <a:ext cx="98428" cy="984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1" name="Oval 32"/>
            <p:cNvSpPr/>
            <p:nvPr/>
          </p:nvSpPr>
          <p:spPr>
            <a:xfrm flipV="1">
              <a:off x="4435459" y="2522538"/>
              <a:ext cx="98428" cy="984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" name="Oval 33"/>
            <p:cNvSpPr>
              <a:spLocks noChangeAspect="1"/>
            </p:cNvSpPr>
            <p:nvPr/>
          </p:nvSpPr>
          <p:spPr>
            <a:xfrm flipV="1">
              <a:off x="4979987" y="2532063"/>
              <a:ext cx="80964" cy="793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3" name="Oval 34"/>
            <p:cNvSpPr>
              <a:spLocks noChangeAspect="1"/>
            </p:cNvSpPr>
            <p:nvPr/>
          </p:nvSpPr>
          <p:spPr>
            <a:xfrm flipV="1">
              <a:off x="4289404" y="2532063"/>
              <a:ext cx="80965" cy="793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4" name="Oval 35"/>
            <p:cNvSpPr>
              <a:spLocks noChangeAspect="1"/>
            </p:cNvSpPr>
            <p:nvPr/>
          </p:nvSpPr>
          <p:spPr>
            <a:xfrm flipV="1">
              <a:off x="5126041" y="2543176"/>
              <a:ext cx="55564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" name="Oval 36"/>
            <p:cNvSpPr>
              <a:spLocks noChangeAspect="1"/>
            </p:cNvSpPr>
            <p:nvPr/>
          </p:nvSpPr>
          <p:spPr>
            <a:xfrm flipV="1">
              <a:off x="4168751" y="2543176"/>
              <a:ext cx="55565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37" name="Равнобедренный треугольник 36"/>
          <p:cNvSpPr/>
          <p:nvPr/>
        </p:nvSpPr>
        <p:spPr>
          <a:xfrm flipV="1">
            <a:off x="1612900" y="1500188"/>
            <a:ext cx="285750" cy="271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Равнобедренный треугольник 37"/>
          <p:cNvSpPr/>
          <p:nvPr/>
        </p:nvSpPr>
        <p:spPr>
          <a:xfrm flipV="1">
            <a:off x="6800850" y="1485900"/>
            <a:ext cx="285750" cy="271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9225" name="Group 100"/>
          <p:cNvGrpSpPr>
            <a:grpSpLocks/>
          </p:cNvGrpSpPr>
          <p:nvPr/>
        </p:nvGrpSpPr>
        <p:grpSpPr bwMode="auto">
          <a:xfrm>
            <a:off x="3314700" y="609600"/>
            <a:ext cx="2114550" cy="723900"/>
            <a:chOff x="2786183" y="1419610"/>
            <a:chExt cx="3571634" cy="681302"/>
          </a:xfrm>
        </p:grpSpPr>
        <p:sp>
          <p:nvSpPr>
            <p:cNvPr id="41" name="Rounded Rectangle 98"/>
            <p:cNvSpPr/>
            <p:nvPr/>
          </p:nvSpPr>
          <p:spPr>
            <a:xfrm>
              <a:off x="2786183" y="1467421"/>
              <a:ext cx="3571634" cy="633491"/>
            </a:xfrm>
            <a:prstGeom prst="roundRect">
              <a:avLst>
                <a:gd name="adj" fmla="val 1065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ounded Rectangle 99"/>
            <p:cNvSpPr/>
            <p:nvPr/>
          </p:nvSpPr>
          <p:spPr>
            <a:xfrm>
              <a:off x="2786183" y="1419610"/>
              <a:ext cx="3571634" cy="633491"/>
            </a:xfrm>
            <a:prstGeom prst="roundRect">
              <a:avLst>
                <a:gd name="adj" fmla="val 106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9226" name="Прямоугольник 42"/>
          <p:cNvSpPr>
            <a:spLocks noChangeArrowheads="1"/>
          </p:cNvSpPr>
          <p:nvPr/>
        </p:nvSpPr>
        <p:spPr bwMode="auto">
          <a:xfrm>
            <a:off x="3829050" y="636588"/>
            <a:ext cx="1057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Aim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150" y="103188"/>
            <a:ext cx="5638800" cy="354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j-ea"/>
              </a:rPr>
              <a:t>Use of corpora: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+mj-ea"/>
              </a:rPr>
              <a:t>SkeLL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j-ea"/>
              </a:rPr>
              <a:t>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ea typeface="+mj-ea"/>
              </a:rPr>
              <a:t>heavy</a:t>
            </a:r>
            <a:endParaRPr lang="ru-RU" i="1" dirty="0">
              <a:solidFill>
                <a:schemeClr val="tx2">
                  <a:lumMod val="50000"/>
                </a:schemeClr>
              </a:solidFill>
              <a:ea typeface="+mj-e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54050" y="619125"/>
            <a:ext cx="4114800" cy="201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ea typeface="+mn-ea"/>
            </a:endParaRPr>
          </a:p>
        </p:txBody>
      </p:sp>
      <p:grpSp>
        <p:nvGrpSpPr>
          <p:cNvPr id="22532" name="Group 300"/>
          <p:cNvGrpSpPr>
            <a:grpSpLocks/>
          </p:cNvGrpSpPr>
          <p:nvPr/>
        </p:nvGrpSpPr>
        <p:grpSpPr bwMode="auto">
          <a:xfrm>
            <a:off x="138113" y="504825"/>
            <a:ext cx="8767762" cy="4484688"/>
            <a:chOff x="2844800" y="1304396"/>
            <a:chExt cx="2803525" cy="1466250"/>
          </a:xfrm>
        </p:grpSpPr>
        <p:grpSp>
          <p:nvGrpSpPr>
            <p:cNvPr id="22534" name="Group 44"/>
            <p:cNvGrpSpPr>
              <a:grpSpLocks/>
            </p:cNvGrpSpPr>
            <p:nvPr/>
          </p:nvGrpSpPr>
          <p:grpSpPr bwMode="auto">
            <a:xfrm>
              <a:off x="3093039" y="1304396"/>
              <a:ext cx="2375717" cy="1397000"/>
              <a:chOff x="4726571" y="992546"/>
              <a:chExt cx="2375717" cy="1397000"/>
            </a:xfrm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726553" y="992546"/>
                <a:ext cx="2375611" cy="1397219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540" name="Rectangle 13"/>
              <p:cNvSpPr>
                <a:spLocks noChangeArrowheads="1"/>
              </p:cNvSpPr>
              <p:nvPr/>
            </p:nvSpPr>
            <p:spPr bwMode="auto">
              <a:xfrm>
                <a:off x="4799670" y="1051946"/>
                <a:ext cx="2229519" cy="1233066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35" name="Group 43"/>
            <p:cNvGrpSpPr>
              <a:grpSpLocks/>
            </p:cNvGrpSpPr>
            <p:nvPr/>
          </p:nvGrpSpPr>
          <p:grpSpPr bwMode="auto"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8" name="Freeform 15"/>
              <p:cNvSpPr>
                <a:spLocks/>
              </p:cNvSpPr>
              <p:nvPr/>
            </p:nvSpPr>
            <p:spPr bwMode="auto">
              <a:xfrm>
                <a:off x="4462463" y="2480983"/>
                <a:ext cx="2800479" cy="6695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Freeform 16"/>
              <p:cNvSpPr>
                <a:spLocks/>
              </p:cNvSpPr>
              <p:nvPr/>
            </p:nvSpPr>
            <p:spPr bwMode="auto">
              <a:xfrm>
                <a:off x="4478199" y="2425448"/>
                <a:ext cx="2787789" cy="8408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538" name="Freeform 31"/>
              <p:cNvSpPr>
                <a:spLocks/>
              </p:cNvSpPr>
              <p:nvPr/>
            </p:nvSpPr>
            <p:spPr bwMode="auto">
              <a:xfrm>
                <a:off x="5676106" y="2425701"/>
                <a:ext cx="392113" cy="44450"/>
              </a:xfrm>
              <a:custGeom>
                <a:avLst/>
                <a:gdLst>
                  <a:gd name="T0" fmla="*/ 2147483647 w 217"/>
                  <a:gd name="T1" fmla="*/ 2147483647 h 25"/>
                  <a:gd name="T2" fmla="*/ 2147483647 w 217"/>
                  <a:gd name="T3" fmla="*/ 2147483647 h 25"/>
                  <a:gd name="T4" fmla="*/ 2147483647 w 217"/>
                  <a:gd name="T5" fmla="*/ 2147483647 h 25"/>
                  <a:gd name="T6" fmla="*/ 2147483647 w 217"/>
                  <a:gd name="T7" fmla="*/ 0 h 25"/>
                  <a:gd name="T8" fmla="*/ 2147483647 w 217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7"/>
                  <a:gd name="T16" fmla="*/ 0 h 25"/>
                  <a:gd name="T17" fmla="*/ 217 w 2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2533" name="Рисунок 14" descr="SKE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90688"/>
            <a:ext cx="69723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150" y="103188"/>
            <a:ext cx="5638800" cy="354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j-ea"/>
              </a:rPr>
              <a:t>Use of corpora: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+mj-ea"/>
              </a:rPr>
              <a:t>RuSkeLL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j-ea"/>
              </a:rPr>
              <a:t>,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ea typeface="+mj-ea"/>
              </a:rPr>
              <a:t>tjazhelyj</a:t>
            </a:r>
            <a:endParaRPr lang="ru-RU" i="1" dirty="0">
              <a:solidFill>
                <a:schemeClr val="tx2">
                  <a:lumMod val="50000"/>
                </a:schemeClr>
              </a:solidFill>
              <a:ea typeface="+mj-ea"/>
            </a:endParaRPr>
          </a:p>
        </p:txBody>
      </p:sp>
      <p:grpSp>
        <p:nvGrpSpPr>
          <p:cNvPr id="23555" name="Group 300"/>
          <p:cNvGrpSpPr>
            <a:grpSpLocks/>
          </p:cNvGrpSpPr>
          <p:nvPr/>
        </p:nvGrpSpPr>
        <p:grpSpPr bwMode="auto">
          <a:xfrm>
            <a:off x="138113" y="504825"/>
            <a:ext cx="8767762" cy="4484688"/>
            <a:chOff x="2844800" y="1304396"/>
            <a:chExt cx="2803525" cy="1466250"/>
          </a:xfrm>
        </p:grpSpPr>
        <p:grpSp>
          <p:nvGrpSpPr>
            <p:cNvPr id="23557" name="Group 44"/>
            <p:cNvGrpSpPr>
              <a:grpSpLocks/>
            </p:cNvGrpSpPr>
            <p:nvPr/>
          </p:nvGrpSpPr>
          <p:grpSpPr bwMode="auto">
            <a:xfrm>
              <a:off x="3093039" y="1304396"/>
              <a:ext cx="2375717" cy="1397000"/>
              <a:chOff x="4726571" y="992546"/>
              <a:chExt cx="2375717" cy="1397000"/>
            </a:xfrm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726553" y="992546"/>
                <a:ext cx="2375611" cy="1397219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563" name="Rectangle 13"/>
              <p:cNvSpPr>
                <a:spLocks noChangeArrowheads="1"/>
              </p:cNvSpPr>
              <p:nvPr/>
            </p:nvSpPr>
            <p:spPr bwMode="auto">
              <a:xfrm>
                <a:off x="4799670" y="1051946"/>
                <a:ext cx="2229519" cy="1233066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58" name="Group 43"/>
            <p:cNvGrpSpPr>
              <a:grpSpLocks/>
            </p:cNvGrpSpPr>
            <p:nvPr/>
          </p:nvGrpSpPr>
          <p:grpSpPr bwMode="auto"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8" name="Freeform 15"/>
              <p:cNvSpPr>
                <a:spLocks/>
              </p:cNvSpPr>
              <p:nvPr/>
            </p:nvSpPr>
            <p:spPr bwMode="auto">
              <a:xfrm>
                <a:off x="4462463" y="2480983"/>
                <a:ext cx="2800479" cy="6695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Freeform 16"/>
              <p:cNvSpPr>
                <a:spLocks/>
              </p:cNvSpPr>
              <p:nvPr/>
            </p:nvSpPr>
            <p:spPr bwMode="auto">
              <a:xfrm>
                <a:off x="4478199" y="2425448"/>
                <a:ext cx="2787789" cy="8408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561" name="Freeform 31"/>
              <p:cNvSpPr>
                <a:spLocks/>
              </p:cNvSpPr>
              <p:nvPr/>
            </p:nvSpPr>
            <p:spPr bwMode="auto">
              <a:xfrm>
                <a:off x="5676106" y="2425701"/>
                <a:ext cx="392113" cy="44450"/>
              </a:xfrm>
              <a:custGeom>
                <a:avLst/>
                <a:gdLst>
                  <a:gd name="T0" fmla="*/ 2147483647 w 217"/>
                  <a:gd name="T1" fmla="*/ 2147483647 h 25"/>
                  <a:gd name="T2" fmla="*/ 2147483647 w 217"/>
                  <a:gd name="T3" fmla="*/ 2147483647 h 25"/>
                  <a:gd name="T4" fmla="*/ 2147483647 w 217"/>
                  <a:gd name="T5" fmla="*/ 2147483647 h 25"/>
                  <a:gd name="T6" fmla="*/ 2147483647 w 217"/>
                  <a:gd name="T7" fmla="*/ 0 h 25"/>
                  <a:gd name="T8" fmla="*/ 2147483647 w 217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7"/>
                  <a:gd name="T16" fmla="*/ 0 h 25"/>
                  <a:gd name="T17" fmla="*/ 217 w 2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3556" name="Рисунок 12" descr="SKE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85800"/>
            <a:ext cx="69532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50" y="103188"/>
            <a:ext cx="5638800" cy="3540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SkeLL</a:t>
            </a:r>
            <a:r>
              <a:rPr lang="en-US" dirty="0" smtClean="0">
                <a:ea typeface="+mj-ea"/>
              </a:rPr>
              <a:t>: examples</a:t>
            </a:r>
            <a:endParaRPr lang="ru-RU" i="1" dirty="0">
              <a:solidFill>
                <a:schemeClr val="tx2">
                  <a:lumMod val="50000"/>
                </a:schemeClr>
              </a:solidFill>
              <a:ea typeface="+mj-ea"/>
            </a:endParaRPr>
          </a:p>
        </p:txBody>
      </p:sp>
      <p:grpSp>
        <p:nvGrpSpPr>
          <p:cNvPr id="24579" name="Group 300"/>
          <p:cNvGrpSpPr>
            <a:grpSpLocks/>
          </p:cNvGrpSpPr>
          <p:nvPr/>
        </p:nvGrpSpPr>
        <p:grpSpPr bwMode="auto">
          <a:xfrm>
            <a:off x="138113" y="504825"/>
            <a:ext cx="8767762" cy="4484688"/>
            <a:chOff x="2844800" y="1304396"/>
            <a:chExt cx="2803525" cy="1466250"/>
          </a:xfrm>
        </p:grpSpPr>
        <p:grpSp>
          <p:nvGrpSpPr>
            <p:cNvPr id="24581" name="Group 44"/>
            <p:cNvGrpSpPr>
              <a:grpSpLocks/>
            </p:cNvGrpSpPr>
            <p:nvPr/>
          </p:nvGrpSpPr>
          <p:grpSpPr bwMode="auto">
            <a:xfrm>
              <a:off x="3093039" y="1304396"/>
              <a:ext cx="2375717" cy="1397000"/>
              <a:chOff x="4726571" y="992546"/>
              <a:chExt cx="2375717" cy="1397000"/>
            </a:xfrm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726553" y="992546"/>
                <a:ext cx="2375611" cy="1397219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587" name="Rectangle 13"/>
              <p:cNvSpPr>
                <a:spLocks noChangeArrowheads="1"/>
              </p:cNvSpPr>
              <p:nvPr/>
            </p:nvSpPr>
            <p:spPr bwMode="auto">
              <a:xfrm>
                <a:off x="4799670" y="1051946"/>
                <a:ext cx="2229519" cy="1233066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82" name="Group 43"/>
            <p:cNvGrpSpPr>
              <a:grpSpLocks/>
            </p:cNvGrpSpPr>
            <p:nvPr/>
          </p:nvGrpSpPr>
          <p:grpSpPr bwMode="auto"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8" name="Freeform 15"/>
              <p:cNvSpPr>
                <a:spLocks/>
              </p:cNvSpPr>
              <p:nvPr/>
            </p:nvSpPr>
            <p:spPr bwMode="auto">
              <a:xfrm>
                <a:off x="4462463" y="2480983"/>
                <a:ext cx="2800479" cy="6695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Freeform 16"/>
              <p:cNvSpPr>
                <a:spLocks/>
              </p:cNvSpPr>
              <p:nvPr/>
            </p:nvSpPr>
            <p:spPr bwMode="auto">
              <a:xfrm>
                <a:off x="4478199" y="2425448"/>
                <a:ext cx="2787789" cy="8408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585" name="Freeform 31"/>
              <p:cNvSpPr>
                <a:spLocks/>
              </p:cNvSpPr>
              <p:nvPr/>
            </p:nvSpPr>
            <p:spPr bwMode="auto">
              <a:xfrm>
                <a:off x="5676106" y="2425701"/>
                <a:ext cx="392113" cy="44450"/>
              </a:xfrm>
              <a:custGeom>
                <a:avLst/>
                <a:gdLst>
                  <a:gd name="T0" fmla="*/ 2147483647 w 217"/>
                  <a:gd name="T1" fmla="*/ 2147483647 h 25"/>
                  <a:gd name="T2" fmla="*/ 2147483647 w 217"/>
                  <a:gd name="T3" fmla="*/ 2147483647 h 25"/>
                  <a:gd name="T4" fmla="*/ 2147483647 w 217"/>
                  <a:gd name="T5" fmla="*/ 2147483647 h 25"/>
                  <a:gd name="T6" fmla="*/ 2147483647 w 217"/>
                  <a:gd name="T7" fmla="*/ 0 h 25"/>
                  <a:gd name="T8" fmla="*/ 2147483647 w 217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7"/>
                  <a:gd name="T16" fmla="*/ 0 h 25"/>
                  <a:gd name="T17" fmla="*/ 217 w 2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4580" name="Рисунок 14" descr="SKE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85800"/>
            <a:ext cx="6972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50" y="103188"/>
            <a:ext cx="5638800" cy="3540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RuSkeLL</a:t>
            </a:r>
            <a:r>
              <a:rPr lang="en-US" dirty="0" smtClean="0">
                <a:ea typeface="+mj-ea"/>
              </a:rPr>
              <a:t>: examples</a:t>
            </a:r>
            <a:endParaRPr lang="ru-RU" i="1" dirty="0">
              <a:solidFill>
                <a:schemeClr val="tx2">
                  <a:lumMod val="50000"/>
                </a:schemeClr>
              </a:solidFill>
              <a:ea typeface="+mj-ea"/>
            </a:endParaRPr>
          </a:p>
        </p:txBody>
      </p:sp>
      <p:grpSp>
        <p:nvGrpSpPr>
          <p:cNvPr id="25603" name="Group 300"/>
          <p:cNvGrpSpPr>
            <a:grpSpLocks/>
          </p:cNvGrpSpPr>
          <p:nvPr/>
        </p:nvGrpSpPr>
        <p:grpSpPr bwMode="auto">
          <a:xfrm>
            <a:off x="138113" y="504825"/>
            <a:ext cx="8767762" cy="4484688"/>
            <a:chOff x="2844800" y="1304396"/>
            <a:chExt cx="2803525" cy="1466250"/>
          </a:xfrm>
        </p:grpSpPr>
        <p:grpSp>
          <p:nvGrpSpPr>
            <p:cNvPr id="25605" name="Group 44"/>
            <p:cNvGrpSpPr>
              <a:grpSpLocks/>
            </p:cNvGrpSpPr>
            <p:nvPr/>
          </p:nvGrpSpPr>
          <p:grpSpPr bwMode="auto">
            <a:xfrm>
              <a:off x="3093039" y="1304396"/>
              <a:ext cx="2375717" cy="1397000"/>
              <a:chOff x="4726571" y="992546"/>
              <a:chExt cx="2375717" cy="1397000"/>
            </a:xfrm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726553" y="992546"/>
                <a:ext cx="2375611" cy="1397219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611" name="Rectangle 13"/>
              <p:cNvSpPr>
                <a:spLocks noChangeArrowheads="1"/>
              </p:cNvSpPr>
              <p:nvPr/>
            </p:nvSpPr>
            <p:spPr bwMode="auto">
              <a:xfrm>
                <a:off x="4799670" y="1051946"/>
                <a:ext cx="2229519" cy="1233066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606" name="Group 43"/>
            <p:cNvGrpSpPr>
              <a:grpSpLocks/>
            </p:cNvGrpSpPr>
            <p:nvPr/>
          </p:nvGrpSpPr>
          <p:grpSpPr bwMode="auto"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8" name="Freeform 15"/>
              <p:cNvSpPr>
                <a:spLocks/>
              </p:cNvSpPr>
              <p:nvPr/>
            </p:nvSpPr>
            <p:spPr bwMode="auto">
              <a:xfrm>
                <a:off x="4462463" y="2480983"/>
                <a:ext cx="2800479" cy="6695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Freeform 16"/>
              <p:cNvSpPr>
                <a:spLocks/>
              </p:cNvSpPr>
              <p:nvPr/>
            </p:nvSpPr>
            <p:spPr bwMode="auto">
              <a:xfrm>
                <a:off x="4478199" y="2425448"/>
                <a:ext cx="2787789" cy="8408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609" name="Freeform 31"/>
              <p:cNvSpPr>
                <a:spLocks/>
              </p:cNvSpPr>
              <p:nvPr/>
            </p:nvSpPr>
            <p:spPr bwMode="auto">
              <a:xfrm>
                <a:off x="5676106" y="2425701"/>
                <a:ext cx="392113" cy="44450"/>
              </a:xfrm>
              <a:custGeom>
                <a:avLst/>
                <a:gdLst>
                  <a:gd name="T0" fmla="*/ 2147483647 w 217"/>
                  <a:gd name="T1" fmla="*/ 2147483647 h 25"/>
                  <a:gd name="T2" fmla="*/ 2147483647 w 217"/>
                  <a:gd name="T3" fmla="*/ 2147483647 h 25"/>
                  <a:gd name="T4" fmla="*/ 2147483647 w 217"/>
                  <a:gd name="T5" fmla="*/ 2147483647 h 25"/>
                  <a:gd name="T6" fmla="*/ 2147483647 w 217"/>
                  <a:gd name="T7" fmla="*/ 0 h 25"/>
                  <a:gd name="T8" fmla="*/ 2147483647 w 217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7"/>
                  <a:gd name="T16" fmla="*/ 0 h 25"/>
                  <a:gd name="T17" fmla="*/ 217 w 2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5604" name="Рисунок 13" descr="SKE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85800"/>
            <a:ext cx="6972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00200" y="266700"/>
            <a:ext cx="5638800" cy="352425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smtClean="0">
                <a:solidFill>
                  <a:schemeClr val="tx2"/>
                </a:solidFill>
              </a:rPr>
              <a:t>Differences that leap to the eye in</a:t>
            </a:r>
            <a:br>
              <a:rPr lang="en-US" sz="2800" smtClean="0">
                <a:solidFill>
                  <a:schemeClr val="tx2"/>
                </a:solidFill>
              </a:rPr>
            </a:br>
            <a:r>
              <a:rPr lang="en-US" sz="2800" smtClean="0">
                <a:solidFill>
                  <a:schemeClr val="tx2"/>
                </a:solidFill>
              </a:rPr>
              <a:t>sketches and examples:</a:t>
            </a:r>
            <a:endParaRPr lang="ru-RU" sz="2800" smtClean="0">
              <a:solidFill>
                <a:schemeClr val="tx2"/>
              </a:solidFill>
            </a:endParaRPr>
          </a:p>
        </p:txBody>
      </p:sp>
      <p:sp>
        <p:nvSpPr>
          <p:cNvPr id="26627" name="Текст 2"/>
          <p:cNvSpPr>
            <a:spLocks noGrp="1"/>
          </p:cNvSpPr>
          <p:nvPr>
            <p:ph type="body" sz="half" idx="2"/>
          </p:nvPr>
        </p:nvSpPr>
        <p:spPr bwMode="auto">
          <a:xfrm>
            <a:off x="342900" y="2714625"/>
            <a:ext cx="4114800" cy="200025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600" smtClean="0">
                <a:solidFill>
                  <a:schemeClr val="tx2"/>
                </a:solidFill>
              </a:rPr>
              <a:t>English</a:t>
            </a:r>
            <a:br>
              <a:rPr lang="en-US" sz="1600" smtClean="0">
                <a:solidFill>
                  <a:schemeClr val="tx2"/>
                </a:solidFill>
              </a:rPr>
            </a:br>
            <a:r>
              <a:rPr lang="en-US" sz="1600" smtClean="0">
                <a:solidFill>
                  <a:schemeClr val="tx2"/>
                </a:solidFill>
              </a:rPr>
              <a:t>(main metaphorical extentions):</a:t>
            </a:r>
          </a:p>
          <a:p>
            <a:pPr eaLnBrk="1" hangingPunct="1"/>
            <a:endParaRPr lang="en-US" sz="1500" b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500" smtClean="0">
                <a:solidFill>
                  <a:schemeClr val="tx2"/>
                </a:solidFill>
              </a:rPr>
              <a:t>‘intense precipitation’:</a:t>
            </a:r>
          </a:p>
          <a:p>
            <a:pPr eaLnBrk="1" hangingPunct="1">
              <a:spcBef>
                <a:spcPct val="0"/>
              </a:spcBef>
            </a:pPr>
            <a:r>
              <a:rPr lang="en-US" sz="1500" b="0" i="1" smtClean="0">
                <a:solidFill>
                  <a:schemeClr val="tx2"/>
                </a:solidFill>
              </a:rPr>
              <a:t>heavy rain, heavy snow,</a:t>
            </a:r>
          </a:p>
          <a:p>
            <a:pPr eaLnBrk="1" hangingPunct="1">
              <a:spcBef>
                <a:spcPct val="0"/>
              </a:spcBef>
            </a:pPr>
            <a:r>
              <a:rPr lang="en-US" sz="1500" b="0" i="1" smtClean="0">
                <a:solidFill>
                  <a:schemeClr val="tx2"/>
                </a:solidFill>
              </a:rPr>
              <a:t>heavy fog</a:t>
            </a:r>
          </a:p>
          <a:p>
            <a:pPr eaLnBrk="1" hangingPunct="1"/>
            <a:endParaRPr lang="en-US" sz="1500" b="0" smtClean="0">
              <a:solidFill>
                <a:schemeClr val="tx2"/>
              </a:solidFill>
            </a:endParaRPr>
          </a:p>
          <a:p>
            <a:pPr eaLnBrk="1" hangingPunct="1"/>
            <a:endParaRPr lang="en-US" sz="1500" b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500" smtClean="0">
                <a:solidFill>
                  <a:schemeClr val="tx2"/>
                </a:solidFill>
              </a:rPr>
              <a:t>‘intense activity’: </a:t>
            </a:r>
            <a:endParaRPr lang="ru-RU" sz="150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500" b="0" i="1" smtClean="0">
                <a:solidFill>
                  <a:schemeClr val="tx2"/>
                </a:solidFill>
              </a:rPr>
              <a:t>heavy</a:t>
            </a:r>
            <a:r>
              <a:rPr lang="ru-RU" sz="1500" b="0" i="1" smtClean="0">
                <a:solidFill>
                  <a:schemeClr val="tx2"/>
                </a:solidFill>
              </a:rPr>
              <a:t> </a:t>
            </a:r>
            <a:r>
              <a:rPr lang="en-US" sz="1500" b="0" i="1" smtClean="0">
                <a:solidFill>
                  <a:schemeClr val="tx2"/>
                </a:solidFill>
              </a:rPr>
              <a:t>security</a:t>
            </a:r>
          </a:p>
          <a:p>
            <a:pPr eaLnBrk="1" hangingPunct="1"/>
            <a:endParaRPr lang="en-US" sz="1500" b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1500" b="0" smtClean="0">
                <a:solidFill>
                  <a:schemeClr val="tx2"/>
                </a:solidFill>
              </a:rPr>
              <a:t/>
            </a:r>
            <a:br>
              <a:rPr lang="en-US" sz="1500" b="0" smtClean="0">
                <a:solidFill>
                  <a:schemeClr val="tx2"/>
                </a:solidFill>
              </a:rPr>
            </a:br>
            <a:endParaRPr lang="en-US" sz="1500" b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500" smtClean="0">
                <a:solidFill>
                  <a:schemeClr val="tx2"/>
                </a:solidFill>
              </a:rPr>
              <a:t>‘a lot’: </a:t>
            </a:r>
            <a:r>
              <a:rPr lang="en-US" sz="1500" b="0" i="1" smtClean="0">
                <a:solidFill>
                  <a:schemeClr val="tx2"/>
                </a:solidFill>
              </a:rPr>
              <a:t>His words were</a:t>
            </a:r>
          </a:p>
          <a:p>
            <a:pPr eaLnBrk="1" hangingPunct="1">
              <a:spcBef>
                <a:spcPct val="0"/>
              </a:spcBef>
            </a:pPr>
            <a:r>
              <a:rPr lang="en-US" sz="1500" b="0" i="1" smtClean="0">
                <a:solidFill>
                  <a:schemeClr val="tx2"/>
                </a:solidFill>
              </a:rPr>
              <a:t>heavy with sarcasm</a:t>
            </a:r>
            <a:endParaRPr lang="ru-RU" sz="1500" b="0" i="1" smtClean="0">
              <a:solidFill>
                <a:schemeClr val="tx2"/>
              </a:solidFill>
            </a:endParaRPr>
          </a:p>
        </p:txBody>
      </p:sp>
      <p:pic>
        <p:nvPicPr>
          <p:cNvPr id="26628" name="Рисунок 3" descr="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142875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4" descr="515256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171700"/>
            <a:ext cx="9525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Прямоугольник 5"/>
          <p:cNvSpPr>
            <a:spLocks noChangeArrowheads="1"/>
          </p:cNvSpPr>
          <p:nvPr/>
        </p:nvSpPr>
        <p:spPr bwMode="auto">
          <a:xfrm>
            <a:off x="4629150" y="931863"/>
            <a:ext cx="45720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Russian </a:t>
            </a:r>
          </a:p>
          <a:p>
            <a:r>
              <a:rPr lang="en-US" sz="1600" b="1">
                <a:solidFill>
                  <a:schemeClr val="tx2"/>
                </a:solidFill>
              </a:rPr>
              <a:t>(main metaphorical extentions):</a:t>
            </a:r>
            <a:endParaRPr lang="en-US" sz="1500"/>
          </a:p>
          <a:p>
            <a:endParaRPr lang="en-US" sz="1500"/>
          </a:p>
          <a:p>
            <a:r>
              <a:rPr lang="en-US" sz="1500" b="1">
                <a:solidFill>
                  <a:schemeClr val="tx2"/>
                </a:solidFill>
              </a:rPr>
              <a:t>‘difficult’: </a:t>
            </a:r>
          </a:p>
          <a:p>
            <a:r>
              <a:rPr lang="en-US" sz="1500" i="1">
                <a:solidFill>
                  <a:schemeClr val="tx2"/>
                </a:solidFill>
              </a:rPr>
              <a:t>tjazhelyj boj </a:t>
            </a:r>
            <a:r>
              <a:rPr lang="en-US" sz="1500">
                <a:solidFill>
                  <a:schemeClr val="tx2"/>
                </a:solidFill>
              </a:rPr>
              <a:t>‘uphill battle’,</a:t>
            </a:r>
          </a:p>
          <a:p>
            <a:r>
              <a:rPr lang="en-US" sz="1500" i="1">
                <a:solidFill>
                  <a:schemeClr val="tx2"/>
                </a:solidFill>
              </a:rPr>
              <a:t>tjazhelaja rabota </a:t>
            </a:r>
            <a:r>
              <a:rPr lang="en-US" sz="1500">
                <a:solidFill>
                  <a:schemeClr val="tx2"/>
                </a:solidFill>
              </a:rPr>
              <a:t>‘uphill task,</a:t>
            </a:r>
          </a:p>
          <a:p>
            <a:r>
              <a:rPr lang="en-US" sz="1500">
                <a:solidFill>
                  <a:schemeClr val="tx2"/>
                </a:solidFill>
              </a:rPr>
              <a:t> hardtask, drudgery’</a:t>
            </a:r>
          </a:p>
          <a:p>
            <a:endParaRPr lang="en-US" sz="1500"/>
          </a:p>
          <a:p>
            <a:endParaRPr lang="en-US" sz="1500"/>
          </a:p>
          <a:p>
            <a:endParaRPr lang="en-US" sz="1500"/>
          </a:p>
          <a:p>
            <a:r>
              <a:rPr lang="en-US" sz="1500" b="1">
                <a:solidFill>
                  <a:schemeClr val="tx2"/>
                </a:solidFill>
              </a:rPr>
              <a:t>‘physically bad’: </a:t>
            </a:r>
            <a:r>
              <a:rPr lang="en-US" sz="1500">
                <a:solidFill>
                  <a:schemeClr val="tx2"/>
                </a:solidFill>
              </a:rPr>
              <a:t/>
            </a:r>
            <a:br>
              <a:rPr lang="en-US" sz="1500">
                <a:solidFill>
                  <a:schemeClr val="tx2"/>
                </a:solidFill>
              </a:rPr>
            </a:br>
            <a:r>
              <a:rPr lang="en-US" sz="1500" i="1">
                <a:solidFill>
                  <a:schemeClr val="tx2"/>
                </a:solidFill>
              </a:rPr>
              <a:t>tjazheloe sostojanie</a:t>
            </a:r>
          </a:p>
          <a:p>
            <a:r>
              <a:rPr lang="en-US" sz="1500">
                <a:solidFill>
                  <a:schemeClr val="tx2"/>
                </a:solidFill>
              </a:rPr>
              <a:t>‘critical condition, serious</a:t>
            </a:r>
          </a:p>
          <a:p>
            <a:r>
              <a:rPr lang="en-US" sz="1500">
                <a:solidFill>
                  <a:schemeClr val="tx2"/>
                </a:solidFill>
              </a:rPr>
              <a:t> condition’</a:t>
            </a:r>
            <a:endParaRPr lang="ru-RU" sz="1500">
              <a:solidFill>
                <a:schemeClr val="tx2"/>
              </a:solidFill>
            </a:endParaRPr>
          </a:p>
        </p:txBody>
      </p:sp>
      <p:pic>
        <p:nvPicPr>
          <p:cNvPr id="26631" name="Рисунок 7" descr="sarcas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0350" y="3657600"/>
            <a:ext cx="17907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8" descr="homewor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54305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9" descr="болезнь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43700" y="3143250"/>
            <a:ext cx="21145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1714500" y="266700"/>
            <a:ext cx="5638800" cy="354013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smtClean="0">
                <a:solidFill>
                  <a:schemeClr val="tx2"/>
                </a:solidFill>
              </a:rPr>
              <a:t>Even identical phrases get different</a:t>
            </a:r>
            <a:br>
              <a:rPr lang="en-US" sz="2800" smtClean="0">
                <a:solidFill>
                  <a:schemeClr val="tx2"/>
                </a:solidFill>
              </a:rPr>
            </a:br>
            <a:r>
              <a:rPr lang="en-US" sz="2800" smtClean="0">
                <a:solidFill>
                  <a:schemeClr val="tx2"/>
                </a:solidFill>
              </a:rPr>
              <a:t>interpretations</a:t>
            </a:r>
            <a:endParaRPr lang="ru-RU" sz="2800" smtClean="0">
              <a:solidFill>
                <a:schemeClr val="tx2"/>
              </a:solidFill>
            </a:endParaRPr>
          </a:p>
        </p:txBody>
      </p:sp>
      <p:sp>
        <p:nvSpPr>
          <p:cNvPr id="27651" name="Текст 2"/>
          <p:cNvSpPr>
            <a:spLocks noGrp="1"/>
          </p:cNvSpPr>
          <p:nvPr>
            <p:ph type="body" sz="half" idx="2"/>
          </p:nvPr>
        </p:nvSpPr>
        <p:spPr bwMode="auto">
          <a:xfrm>
            <a:off x="685800" y="1571625"/>
            <a:ext cx="4114800" cy="200025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600" smtClean="0">
                <a:solidFill>
                  <a:schemeClr val="tx2"/>
                </a:solidFill>
              </a:rPr>
              <a:t>Heavy morning</a:t>
            </a:r>
            <a:r>
              <a:rPr lang="ru-RU" sz="1600" smtClean="0">
                <a:solidFill>
                  <a:schemeClr val="tx2"/>
                </a:solidFill>
              </a:rPr>
              <a:t> </a:t>
            </a:r>
            <a:r>
              <a:rPr lang="en-US" sz="1600" smtClean="0">
                <a:solidFill>
                  <a:schemeClr val="tx2"/>
                </a:solidFill>
              </a:rPr>
              <a:t>‘with a lot of activity’</a:t>
            </a:r>
            <a:endParaRPr lang="ru-RU" sz="1600" smtClean="0">
              <a:solidFill>
                <a:schemeClr val="tx2"/>
              </a:solidFill>
            </a:endParaRPr>
          </a:p>
          <a:p>
            <a:pPr eaLnBrk="1" hangingPunct="1"/>
            <a:endParaRPr lang="en-US" sz="1600" b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600" b="0" i="1" smtClean="0">
                <a:solidFill>
                  <a:schemeClr val="tx2"/>
                </a:solidFill>
              </a:rPr>
              <a:t>I’ve got a </a:t>
            </a:r>
            <a:r>
              <a:rPr lang="en-US" sz="1600" i="1" smtClean="0">
                <a:solidFill>
                  <a:schemeClr val="tx2"/>
                </a:solidFill>
              </a:rPr>
              <a:t>heavy morning</a:t>
            </a:r>
          </a:p>
          <a:p>
            <a:pPr eaLnBrk="1" hangingPunct="1">
              <a:spcBef>
                <a:spcPct val="0"/>
              </a:spcBef>
            </a:pPr>
            <a:r>
              <a:rPr lang="en-US" sz="1600" b="0" i="1" smtClean="0">
                <a:solidFill>
                  <a:schemeClr val="tx2"/>
                </a:solidFill>
              </a:rPr>
              <a:t>tomorrow, I want to go to</a:t>
            </a:r>
          </a:p>
          <a:p>
            <a:pPr eaLnBrk="1" hangingPunct="1">
              <a:spcBef>
                <a:spcPct val="0"/>
              </a:spcBef>
            </a:pPr>
            <a:r>
              <a:rPr lang="en-US" sz="1600" b="0" i="1" smtClean="0">
                <a:solidFill>
                  <a:schemeClr val="tx2"/>
                </a:solidFill>
              </a:rPr>
              <a:t>sleep early</a:t>
            </a:r>
            <a:endParaRPr lang="ru-RU" sz="1600" b="0" i="1" smtClean="0">
              <a:solidFill>
                <a:schemeClr val="tx2"/>
              </a:solidFill>
            </a:endParaRPr>
          </a:p>
        </p:txBody>
      </p:sp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4572000" y="971550"/>
            <a:ext cx="45720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chemeClr val="tx2"/>
                </a:solidFill>
              </a:rPr>
              <a:t>Тяжелое утро  </a:t>
            </a:r>
            <a:r>
              <a:rPr lang="ru-RU" sz="1600" b="1" dirty="0">
                <a:solidFill>
                  <a:schemeClr val="tx2"/>
                </a:solidFill>
              </a:rPr>
              <a:t>‘</a:t>
            </a:r>
            <a:r>
              <a:rPr lang="en-US" sz="1600" b="1" dirty="0">
                <a:solidFill>
                  <a:schemeClr val="tx2"/>
                </a:solidFill>
              </a:rPr>
              <a:t>hard, difficult to bear’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i="1" dirty="0">
                <a:solidFill>
                  <a:schemeClr val="tx2"/>
                </a:solidFill>
              </a:rPr>
              <a:t>U </a:t>
            </a:r>
            <a:r>
              <a:rPr lang="en-US" sz="1600" i="1" dirty="0" err="1">
                <a:solidFill>
                  <a:schemeClr val="tx2"/>
                </a:solidFill>
              </a:rPr>
              <a:t>menja</a:t>
            </a:r>
            <a:r>
              <a:rPr lang="en-US" sz="1600" i="1" dirty="0">
                <a:solidFill>
                  <a:schemeClr val="tx2"/>
                </a:solidFill>
              </a:rPr>
              <a:t> </a:t>
            </a:r>
            <a:r>
              <a:rPr lang="en-US" sz="1600" i="1" dirty="0" err="1">
                <a:solidFill>
                  <a:schemeClr val="tx2"/>
                </a:solidFill>
              </a:rPr>
              <a:t>bylo</a:t>
            </a:r>
            <a:r>
              <a:rPr lang="en-US" sz="1600" i="1" dirty="0">
                <a:solidFill>
                  <a:schemeClr val="tx2"/>
                </a:solidFill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</a:rPr>
              <a:t>tjazheloe</a:t>
            </a:r>
            <a:r>
              <a:rPr lang="ru-RU" sz="1600" b="1" i="1" dirty="0">
                <a:solidFill>
                  <a:schemeClr val="tx2"/>
                </a:solidFill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</a:rPr>
              <a:t>utro</a:t>
            </a:r>
            <a:r>
              <a:rPr lang="en-US" sz="1600" b="1" i="1" dirty="0">
                <a:solidFill>
                  <a:schemeClr val="tx2"/>
                </a:solidFill>
              </a:rPr>
              <a:t> </a:t>
            </a:r>
            <a:r>
              <a:rPr lang="en-US" sz="1600" i="1" dirty="0" err="1">
                <a:solidFill>
                  <a:schemeClr val="tx2"/>
                </a:solidFill>
              </a:rPr>
              <a:t>posle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en-US" sz="1600" i="1" dirty="0" err="1">
                <a:solidFill>
                  <a:schemeClr val="tx2"/>
                </a:solidFill>
              </a:rPr>
              <a:t>vcherashnego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en-US" sz="1600" i="1" dirty="0" err="1">
                <a:solidFill>
                  <a:schemeClr val="tx2"/>
                </a:solidFill>
              </a:rPr>
              <a:t>korporativa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‘I had a </a:t>
            </a:r>
            <a:r>
              <a:rPr lang="en-US" sz="1600" b="1" dirty="0">
                <a:solidFill>
                  <a:schemeClr val="tx2"/>
                </a:solidFill>
              </a:rPr>
              <a:t>bad</a:t>
            </a:r>
            <a:r>
              <a:rPr lang="en-US" sz="1600" dirty="0">
                <a:solidFill>
                  <a:schemeClr val="tx2"/>
                </a:solidFill>
              </a:rPr>
              <a:t> morning after</a:t>
            </a:r>
          </a:p>
          <a:p>
            <a:r>
              <a:rPr lang="en-US" sz="1600" dirty="0">
                <a:solidFill>
                  <a:schemeClr val="tx2"/>
                </a:solidFill>
              </a:rPr>
              <a:t>yesterday’s company party’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tx2"/>
                </a:solidFill>
              </a:rPr>
              <a:t>Cf. Blue Monday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27653" name="Рисунок 4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575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5" descr="bad_morn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3550" y="2890838"/>
            <a:ext cx="217170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1485900" y="388938"/>
            <a:ext cx="5638800" cy="354012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Today’s topic: conceptualization of</a:t>
            </a:r>
            <a:br>
              <a:rPr lang="en-US" sz="2800" smtClean="0">
                <a:solidFill>
                  <a:schemeClr val="tx2"/>
                </a:solidFill>
              </a:rPr>
            </a:br>
            <a:r>
              <a:rPr lang="en-US" sz="2800" smtClean="0">
                <a:solidFill>
                  <a:schemeClr val="tx2"/>
                </a:solidFill>
              </a:rPr>
              <a:t>distance</a:t>
            </a:r>
            <a:endParaRPr lang="ru-RU" sz="2800" smtClean="0">
              <a:solidFill>
                <a:schemeClr val="tx2"/>
              </a:solidFill>
            </a:endParaRPr>
          </a:p>
        </p:txBody>
      </p:sp>
      <p:sp>
        <p:nvSpPr>
          <p:cNvPr id="4" name="Oval 101"/>
          <p:cNvSpPr/>
          <p:nvPr/>
        </p:nvSpPr>
        <p:spPr>
          <a:xfrm>
            <a:off x="265113" y="461963"/>
            <a:ext cx="561975" cy="561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" name="Freeform 83"/>
          <p:cNvSpPr>
            <a:spLocks noEditPoints="1"/>
          </p:cNvSpPr>
          <p:nvPr/>
        </p:nvSpPr>
        <p:spPr bwMode="auto">
          <a:xfrm>
            <a:off x="660400" y="114300"/>
            <a:ext cx="508000" cy="811213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457200" y="1257300"/>
            <a:ext cx="78549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Objective: </a:t>
            </a:r>
            <a:r>
              <a:rPr lang="en-US" sz="1600" dirty="0">
                <a:solidFill>
                  <a:schemeClr val="tx2"/>
                </a:solidFill>
              </a:rPr>
              <a:t>“to catch” differences in polysemy and subtle semantic distinctions within senses.</a:t>
            </a:r>
          </a:p>
          <a:p>
            <a:r>
              <a:rPr lang="en-US" sz="1600" dirty="0">
                <a:solidFill>
                  <a:schemeClr val="tx2"/>
                </a:solidFill>
              </a:rPr>
              <a:t>I will provide a sample – description of the English semantic field ‘far’</a:t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Sources: </a:t>
            </a:r>
          </a:p>
          <a:p>
            <a:pPr>
              <a:buFontTx/>
              <a:buChar char="-"/>
            </a:pPr>
            <a:r>
              <a:rPr lang="en-US" sz="1600" dirty="0" err="1">
                <a:solidFill>
                  <a:schemeClr val="tx2"/>
                </a:solidFill>
              </a:rPr>
              <a:t>Yury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Apresyan’s</a:t>
            </a:r>
            <a:r>
              <a:rPr lang="en-US" sz="1600" dirty="0">
                <a:solidFill>
                  <a:schemeClr val="tx2"/>
                </a:solidFill>
              </a:rPr>
              <a:t> “English-Russian dictionary of synonyms”</a:t>
            </a:r>
            <a:endParaRPr lang="ru-RU" sz="16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http://www.ruslang.ru/agens.php?id=text_noss2_title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the findings of multilingual synonyms group at HSE</a:t>
            </a:r>
          </a:p>
          <a:p>
            <a:r>
              <a:rPr lang="en-US" sz="1600" dirty="0">
                <a:solidFill>
                  <a:schemeClr val="tx2"/>
                </a:solidFill>
              </a:rPr>
              <a:t>(Masha </a:t>
            </a:r>
            <a:r>
              <a:rPr lang="en-US" sz="1600" dirty="0" err="1">
                <a:solidFill>
                  <a:schemeClr val="tx2"/>
                </a:solidFill>
              </a:rPr>
              <a:t>Zarifyan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Nastya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Melnik</a:t>
            </a:r>
            <a:r>
              <a:rPr lang="en-US" sz="1600" dirty="0">
                <a:solidFill>
                  <a:schemeClr val="tx2"/>
                </a:solidFill>
              </a:rPr>
              <a:t>, Tanya </a:t>
            </a:r>
            <a:r>
              <a:rPr lang="en-US" sz="1600" dirty="0" err="1">
                <a:solidFill>
                  <a:schemeClr val="tx2"/>
                </a:solidFill>
              </a:rPr>
              <a:t>Shalganova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Lyuba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Polyanskaya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endParaRPr lang="ru-RU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Liza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Kuzmenko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Kolya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Mikulin</a:t>
            </a:r>
            <a:r>
              <a:rPr lang="en-US" sz="1600" dirty="0">
                <a:solidFill>
                  <a:schemeClr val="tx2"/>
                </a:solidFill>
              </a:rPr>
              <a:t> (students), Tatyana </a:t>
            </a:r>
            <a:r>
              <a:rPr lang="en-US" sz="1600" dirty="0" err="1">
                <a:solidFill>
                  <a:schemeClr val="tx2"/>
                </a:solidFill>
              </a:rPr>
              <a:t>Reznikova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endParaRPr lang="ru-RU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Anastasia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Vyrenkova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Valentina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Apresyan</a:t>
            </a:r>
            <a:r>
              <a:rPr lang="en-US" sz="1600" dirty="0">
                <a:solidFill>
                  <a:schemeClr val="tx2"/>
                </a:solidFill>
              </a:rPr>
              <a:t> (PIs))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Special thanks to Masha </a:t>
            </a:r>
            <a:r>
              <a:rPr lang="en-US" sz="1600" dirty="0" err="1">
                <a:solidFill>
                  <a:schemeClr val="tx2"/>
                </a:solidFill>
              </a:rPr>
              <a:t>Zarifyan</a:t>
            </a:r>
            <a:r>
              <a:rPr lang="en-US" sz="1600" dirty="0">
                <a:solidFill>
                  <a:schemeClr val="tx2"/>
                </a:solidFill>
              </a:rPr>
              <a:t> for helping with the handout and</a:t>
            </a:r>
          </a:p>
          <a:p>
            <a:r>
              <a:rPr lang="en-US" sz="1600" dirty="0">
                <a:solidFill>
                  <a:schemeClr val="tx2"/>
                </a:solidFill>
              </a:rPr>
              <a:t>the presentation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28678" name="Рисунок 6" descr="apresy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800" y="1928813"/>
            <a:ext cx="12985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15795"/>
            <a:ext cx="1201980" cy="1302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1651000" y="466725"/>
            <a:ext cx="5638800" cy="354013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smtClean="0">
                <a:solidFill>
                  <a:schemeClr val="tx2"/>
                </a:solidFill>
              </a:rPr>
              <a:t>List of words</a:t>
            </a:r>
            <a:endParaRPr lang="ru-RU" sz="3600" smtClean="0">
              <a:solidFill>
                <a:schemeClr val="tx2"/>
              </a:solidFill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85750" y="1257300"/>
            <a:ext cx="2432050" cy="571500"/>
            <a:chOff x="3477467" y="1284885"/>
            <a:chExt cx="2189066" cy="806496"/>
          </a:xfrm>
        </p:grpSpPr>
        <p:sp>
          <p:nvSpPr>
            <p:cNvPr id="5" name="Rounded Rectangle 4"/>
            <p:cNvSpPr/>
            <p:nvPr/>
          </p:nvSpPr>
          <p:spPr>
            <a:xfrm>
              <a:off x="3477467" y="1284885"/>
              <a:ext cx="2189066" cy="80649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715" name="Rectangle 55"/>
            <p:cNvSpPr>
              <a:spLocks noChangeArrowheads="1"/>
            </p:cNvSpPr>
            <p:nvPr/>
          </p:nvSpPr>
          <p:spPr bwMode="auto">
            <a:xfrm>
              <a:off x="3865627" y="1323854"/>
              <a:ext cx="471942" cy="606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200" b="1" i="1">
                  <a:solidFill>
                    <a:schemeClr val="bg1"/>
                  </a:solidFill>
                </a:rPr>
                <a:t>far</a:t>
              </a: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485900" y="1257300"/>
            <a:ext cx="2432050" cy="571500"/>
            <a:chOff x="3201856" y="1284889"/>
            <a:chExt cx="2189066" cy="806498"/>
          </a:xfrm>
        </p:grpSpPr>
        <p:sp>
          <p:nvSpPr>
            <p:cNvPr id="8" name="Rounded Rectangle 4"/>
            <p:cNvSpPr/>
            <p:nvPr/>
          </p:nvSpPr>
          <p:spPr>
            <a:xfrm>
              <a:off x="3201856" y="1284889"/>
              <a:ext cx="2189066" cy="80649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713" name="Rectangle 55"/>
            <p:cNvSpPr>
              <a:spLocks noChangeArrowheads="1"/>
            </p:cNvSpPr>
            <p:nvPr/>
          </p:nvSpPr>
          <p:spPr bwMode="auto">
            <a:xfrm>
              <a:off x="3435653" y="1323854"/>
              <a:ext cx="1207999" cy="695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200" b="1" i="1">
                  <a:solidFill>
                    <a:schemeClr val="bg1"/>
                  </a:solidFill>
                </a:rPr>
                <a:t>distant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282950" y="1257300"/>
            <a:ext cx="2432050" cy="571500"/>
            <a:chOff x="3225332" y="1284889"/>
            <a:chExt cx="2189066" cy="806498"/>
          </a:xfrm>
        </p:grpSpPr>
        <p:sp>
          <p:nvSpPr>
            <p:cNvPr id="11" name="Rounded Rectangle 4"/>
            <p:cNvSpPr/>
            <p:nvPr/>
          </p:nvSpPr>
          <p:spPr>
            <a:xfrm>
              <a:off x="3225332" y="1284889"/>
              <a:ext cx="2189066" cy="80649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711" name="Rectangle 55"/>
            <p:cNvSpPr>
              <a:spLocks noChangeArrowheads="1"/>
            </p:cNvSpPr>
            <p:nvPr/>
          </p:nvSpPr>
          <p:spPr bwMode="auto">
            <a:xfrm>
              <a:off x="3435653" y="1323854"/>
              <a:ext cx="1058420" cy="695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200" b="1" i="1">
                  <a:solidFill>
                    <a:schemeClr val="bg1"/>
                  </a:solidFill>
                </a:rPr>
                <a:t>far-off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4857750" y="1257300"/>
            <a:ext cx="2432050" cy="571500"/>
            <a:chOff x="3225332" y="1284889"/>
            <a:chExt cx="2189066" cy="806498"/>
          </a:xfrm>
        </p:grpSpPr>
        <p:sp>
          <p:nvSpPr>
            <p:cNvPr id="14" name="Rounded Rectangle 4"/>
            <p:cNvSpPr/>
            <p:nvPr/>
          </p:nvSpPr>
          <p:spPr>
            <a:xfrm>
              <a:off x="3225332" y="1284889"/>
              <a:ext cx="2189066" cy="80649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709" name="Rectangle 55"/>
            <p:cNvSpPr>
              <a:spLocks noChangeArrowheads="1"/>
            </p:cNvSpPr>
            <p:nvPr/>
          </p:nvSpPr>
          <p:spPr bwMode="auto">
            <a:xfrm>
              <a:off x="3435653" y="1323854"/>
              <a:ext cx="1496649" cy="695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200" b="1" i="1">
                  <a:solidFill>
                    <a:schemeClr val="bg1"/>
                  </a:solidFill>
                </a:rPr>
                <a:t>far-away</a:t>
              </a: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6858000" y="1257300"/>
            <a:ext cx="1828800" cy="571024"/>
            <a:chOff x="3284496" y="1284889"/>
            <a:chExt cx="2189066" cy="806498"/>
          </a:xfrm>
          <a:solidFill>
            <a:srgbClr val="92D050"/>
          </a:solidFill>
        </p:grpSpPr>
        <p:sp>
          <p:nvSpPr>
            <p:cNvPr id="17" name="Rounded Rectangle 4"/>
            <p:cNvSpPr/>
            <p:nvPr/>
          </p:nvSpPr>
          <p:spPr>
            <a:xfrm>
              <a:off x="3284496" y="1284889"/>
              <a:ext cx="2189066" cy="80649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55"/>
            <p:cNvSpPr/>
            <p:nvPr/>
          </p:nvSpPr>
          <p:spPr>
            <a:xfrm>
              <a:off x="3435653" y="1323854"/>
              <a:ext cx="1772960" cy="695512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i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remote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085850" y="2571750"/>
            <a:ext cx="65151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3162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First, I will consider </a:t>
            </a:r>
            <a:r>
              <a:rPr lang="en-US" sz="2400" b="1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polysemy</a:t>
            </a:r>
            <a:endParaRPr lang="en-US" sz="24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defTabSz="103162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Second – certain </a:t>
            </a:r>
            <a:r>
              <a:rPr lang="en-US" sz="2400" b="1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differences within senses</a:t>
            </a:r>
            <a:r>
              <a:rPr lang="en-US" sz="2400" dirty="0">
                <a:latin typeface="+mn-lt"/>
                <a:ea typeface="+mn-ea"/>
                <a:cs typeface="+mn-cs"/>
              </a:rPr>
              <a:t/>
            </a:r>
            <a:br>
              <a:rPr lang="en-US" sz="2400" dirty="0">
                <a:latin typeface="+mn-lt"/>
                <a:ea typeface="+mn-ea"/>
                <a:cs typeface="+mn-cs"/>
              </a:rPr>
            </a:br>
            <a:r>
              <a:rPr lang="en-US" sz="2400" dirty="0">
                <a:latin typeface="+mn-lt"/>
                <a:ea typeface="+mn-ea"/>
                <a:cs typeface="+mn-cs"/>
              </a:rPr>
              <a:t>Third - </a:t>
            </a:r>
            <a:r>
              <a:rPr lang="en-US" sz="24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idioms</a:t>
            </a:r>
            <a:endParaRPr lang="ru-RU" sz="2400" b="1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705" name="Freeform 45"/>
          <p:cNvSpPr>
            <a:spLocks noEditPoints="1"/>
          </p:cNvSpPr>
          <p:nvPr/>
        </p:nvSpPr>
        <p:spPr bwMode="auto">
          <a:xfrm>
            <a:off x="774700" y="2717800"/>
            <a:ext cx="311150" cy="311150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2147483647 h 55"/>
              <a:gd name="T4" fmla="*/ 2147483647 w 55"/>
              <a:gd name="T5" fmla="*/ 0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2147483647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"/>
              <a:gd name="T67" fmla="*/ 0 h 55"/>
              <a:gd name="T68" fmla="*/ 55 w 55"/>
              <a:gd name="T69" fmla="*/ 55 h 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Freeform 45"/>
          <p:cNvSpPr>
            <a:spLocks noEditPoints="1"/>
          </p:cNvSpPr>
          <p:nvPr/>
        </p:nvSpPr>
        <p:spPr bwMode="auto">
          <a:xfrm>
            <a:off x="774700" y="3314700"/>
            <a:ext cx="311150" cy="31115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Freeform 45"/>
          <p:cNvSpPr>
            <a:spLocks noEditPoints="1"/>
          </p:cNvSpPr>
          <p:nvPr/>
        </p:nvSpPr>
        <p:spPr bwMode="auto">
          <a:xfrm>
            <a:off x="774700" y="3886200"/>
            <a:ext cx="311150" cy="31115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1657350" y="266700"/>
            <a:ext cx="5638800" cy="352425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smtClean="0">
                <a:solidFill>
                  <a:schemeClr val="tx2"/>
                </a:solidFill>
              </a:rPr>
              <a:t>Space</a:t>
            </a:r>
            <a:endParaRPr lang="ru-RU" sz="3600" smtClean="0">
              <a:solidFill>
                <a:schemeClr val="tx2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300" y="1041470"/>
            <a:ext cx="7184980" cy="31700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>
              <a:defRPr/>
            </a:pPr>
            <a:r>
              <a:rPr lang="en-US" u="sng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1.1. Located at a distance from the speaker or reference point</a:t>
            </a:r>
            <a:br>
              <a:rPr lang="en-US" u="sng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+mj-lt"/>
              <a:ea typeface="+mn-ea"/>
              <a:cs typeface="Arial" pitchFamily="34" charset="0"/>
            </a:endParaRPr>
          </a:p>
          <a:p>
            <a:pPr defTabSz="914400" eaLnBrk="0" hangingPunct="0">
              <a:lnSpc>
                <a:spcPct val="150000"/>
              </a:lnSpc>
              <a:defRPr/>
            </a:pPr>
            <a:r>
              <a:rPr lang="en-US" i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He enjoyed travelling to </a:t>
            </a:r>
            <a:r>
              <a:rPr lang="en-US" b="1" i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distant &lt;far-off&gt;</a:t>
            </a:r>
            <a:r>
              <a:rPr lang="en-US" i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 lands.</a:t>
            </a:r>
            <a:endParaRPr lang="ru-RU" dirty="0">
              <a:solidFill>
                <a:schemeClr val="tx2"/>
              </a:solidFill>
              <a:latin typeface="+mj-lt"/>
              <a:ea typeface="+mn-ea"/>
              <a:cs typeface="Arial" pitchFamily="34" charset="0"/>
            </a:endParaRPr>
          </a:p>
          <a:p>
            <a:pPr defTabSz="914400" eaLnBrk="0" hangingPunct="0">
              <a:lnSpc>
                <a:spcPct val="150000"/>
              </a:lnSpc>
              <a:defRPr/>
            </a:pPr>
            <a:r>
              <a:rPr lang="en-US" i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They went to exotic and </a:t>
            </a:r>
            <a:r>
              <a:rPr lang="en-US" b="1" i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faraway </a:t>
            </a:r>
            <a:r>
              <a:rPr lang="en-US" i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locations</a:t>
            </a:r>
            <a:endParaRPr lang="ru-RU" dirty="0">
              <a:solidFill>
                <a:schemeClr val="tx2"/>
              </a:solidFill>
              <a:latin typeface="+mj-lt"/>
              <a:ea typeface="+mn-ea"/>
              <a:cs typeface="Arial" pitchFamily="34" charset="0"/>
            </a:endParaRPr>
          </a:p>
          <a:p>
            <a:pPr defTabSz="103162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The school is </a:t>
            </a:r>
            <a:r>
              <a:rPr lang="en-US" b="1" i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far</a:t>
            </a:r>
            <a:r>
              <a:rPr lang="en-US" i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 from </a:t>
            </a:r>
            <a:r>
              <a:rPr lang="en-US" i="1" dirty="0" smtClean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home</a:t>
            </a:r>
            <a:r>
              <a:rPr lang="en-US" i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lang="en-US" i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en-US" i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 Hubble space telescope tracked the most </a:t>
            </a:r>
          </a:p>
          <a:p>
            <a:pPr defTabSz="10316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remote</a:t>
            </a:r>
            <a:r>
              <a:rPr lang="en-US" i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 galaxy ever </a:t>
            </a:r>
            <a:r>
              <a:rPr lang="en-US" i="1" dirty="0" smtClean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observed</a:t>
            </a:r>
            <a:endParaRPr lang="ru-RU" i="1" dirty="0" smtClean="0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24" name="Рисунок 4" descr="dorog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1413" y="1657350"/>
            <a:ext cx="2922587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 bwMode="auto">
          <a:xfrm>
            <a:off x="1697413" y="195486"/>
            <a:ext cx="5638800" cy="352425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smtClean="0">
                <a:solidFill>
                  <a:schemeClr val="tx2"/>
                </a:solidFill>
              </a:rPr>
              <a:t>Space</a:t>
            </a:r>
            <a:endParaRPr lang="ru-RU" sz="3600" smtClean="0">
              <a:solidFill>
                <a:schemeClr val="tx2"/>
              </a:solidFill>
            </a:endParaRPr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550863" y="604933"/>
            <a:ext cx="6306535" cy="44781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en-US" u="sng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</a:br>
            <a:r>
              <a:rPr lang="en-US" u="sng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1.2. Requiring to travel a long distance </a:t>
            </a:r>
            <a:endParaRPr lang="ru-RU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It’s a</a:t>
            </a:r>
            <a:r>
              <a:rPr lang="en-US" b="1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far</a:t>
            </a:r>
            <a:r>
              <a:rPr lang="en-US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journey.</a:t>
            </a:r>
            <a:endParaRPr lang="ru-RU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No one would do the </a:t>
            </a:r>
            <a:r>
              <a:rPr lang="en-US" b="1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far </a:t>
            </a:r>
            <a:r>
              <a:rPr lang="en-US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trip to Portugal just for </a:t>
            </a:r>
            <a:r>
              <a:rPr lang="en-US" i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skiing.</a:t>
            </a:r>
          </a:p>
          <a:p>
            <a:r>
              <a:rPr lang="en-US" i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en-US" i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</a:br>
            <a:endParaRPr lang="ru-RU" dirty="0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en-US" u="sng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1.3</a:t>
            </a:r>
            <a:r>
              <a:rPr lang="en-US" u="sng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. Perceived from a long distance </a:t>
            </a:r>
            <a:endParaRPr lang="ru-RU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He heard a </a:t>
            </a:r>
            <a:r>
              <a:rPr lang="en-US" b="1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far</a:t>
            </a:r>
            <a:r>
              <a:rPr lang="en-US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voice calling.</a:t>
            </a:r>
            <a:endParaRPr lang="ru-RU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The long lonely nights when all that can be</a:t>
            </a:r>
            <a:br>
              <a:rPr lang="en-US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</a:br>
            <a:r>
              <a:rPr lang="en-US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seen are </a:t>
            </a:r>
            <a:r>
              <a:rPr lang="en-US" b="1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distant </a:t>
            </a:r>
            <a:r>
              <a:rPr lang="en-US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lights on the lake.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The</a:t>
            </a:r>
            <a:r>
              <a:rPr lang="en-US" b="1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distant</a:t>
            </a:r>
            <a:r>
              <a:rPr lang="en-US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sound of thunder.</a:t>
            </a:r>
            <a:endParaRPr lang="ru-RU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1748" name="Рисунок 5" descr="s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64" y="2283718"/>
            <a:ext cx="34861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4600" y="2217738"/>
            <a:ext cx="6572250" cy="354012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>
                <a:solidFill>
                  <a:srgbClr val="002060"/>
                </a:solidFill>
              </a:rPr>
              <a:t>А</a:t>
            </a:r>
            <a:r>
              <a:rPr lang="en-US" sz="2800" smtClean="0">
                <a:solidFill>
                  <a:srgbClr val="002060"/>
                </a:solidFill>
              </a:rPr>
              <a:t>ttempt at realization:</a:t>
            </a:r>
            <a:r>
              <a:rPr lang="ru-RU" sz="2000" smtClean="0">
                <a:solidFill>
                  <a:srgbClr val="002060"/>
                </a:solidFill>
              </a:rPr>
              <a:t/>
            </a:r>
            <a:br>
              <a:rPr lang="ru-RU" sz="2000" smtClean="0">
                <a:solidFill>
                  <a:srgbClr val="002060"/>
                </a:solidFill>
              </a:rPr>
            </a:br>
            <a:r>
              <a:rPr lang="en-US" sz="2000" smtClean="0">
                <a:solidFill>
                  <a:srgbClr val="002060"/>
                </a:solidFill>
              </a:rPr>
              <a:t>http://web-corpora.net/wsgi3/synonyms2016/far </a:t>
            </a:r>
            <a:endParaRPr lang="ru-RU" sz="2000" smtClean="0">
              <a:solidFill>
                <a:srgbClr val="002060"/>
              </a:solidFill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457200" y="1485900"/>
            <a:ext cx="1706563" cy="1760538"/>
            <a:chOff x="5260975" y="3644080"/>
            <a:chExt cx="493370" cy="479245"/>
          </a:xfrm>
        </p:grpSpPr>
        <p:sp>
          <p:nvSpPr>
            <p:cNvPr id="8" name="Oval 44"/>
            <p:cNvSpPr/>
            <p:nvPr/>
          </p:nvSpPr>
          <p:spPr>
            <a:xfrm>
              <a:off x="5260975" y="3644080"/>
              <a:ext cx="493370" cy="47924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0245" name="Freeform 101"/>
            <p:cNvSpPr>
              <a:spLocks noEditPoints="1"/>
            </p:cNvSpPr>
            <p:nvPr/>
          </p:nvSpPr>
          <p:spPr bwMode="auto">
            <a:xfrm>
              <a:off x="5378207" y="3796390"/>
              <a:ext cx="263525" cy="174625"/>
            </a:xfrm>
            <a:custGeom>
              <a:avLst/>
              <a:gdLst>
                <a:gd name="T0" fmla="*/ 2147483647 w 77"/>
                <a:gd name="T1" fmla="*/ 2147483647 h 51"/>
                <a:gd name="T2" fmla="*/ 2147483647 w 77"/>
                <a:gd name="T3" fmla="*/ 2147483647 h 51"/>
                <a:gd name="T4" fmla="*/ 2147483647 w 77"/>
                <a:gd name="T5" fmla="*/ 2147483647 h 51"/>
                <a:gd name="T6" fmla="*/ 2147483647 w 77"/>
                <a:gd name="T7" fmla="*/ 2147483647 h 51"/>
                <a:gd name="T8" fmla="*/ 0 w 77"/>
                <a:gd name="T9" fmla="*/ 2147483647 h 51"/>
                <a:gd name="T10" fmla="*/ 0 w 77"/>
                <a:gd name="T11" fmla="*/ 2147483647 h 51"/>
                <a:gd name="T12" fmla="*/ 2147483647 w 77"/>
                <a:gd name="T13" fmla="*/ 2147483647 h 51"/>
                <a:gd name="T14" fmla="*/ 2147483647 w 77"/>
                <a:gd name="T15" fmla="*/ 2147483647 h 51"/>
                <a:gd name="T16" fmla="*/ 2147483647 w 77"/>
                <a:gd name="T17" fmla="*/ 2147483647 h 51"/>
                <a:gd name="T18" fmla="*/ 2147483647 w 77"/>
                <a:gd name="T19" fmla="*/ 2147483647 h 51"/>
                <a:gd name="T20" fmla="*/ 2147483647 w 77"/>
                <a:gd name="T21" fmla="*/ 2147483647 h 51"/>
                <a:gd name="T22" fmla="*/ 2147483647 w 77"/>
                <a:gd name="T23" fmla="*/ 0 h 51"/>
                <a:gd name="T24" fmla="*/ 2147483647 w 77"/>
                <a:gd name="T25" fmla="*/ 0 h 51"/>
                <a:gd name="T26" fmla="*/ 2147483647 w 77"/>
                <a:gd name="T27" fmla="*/ 2147483647 h 51"/>
                <a:gd name="T28" fmla="*/ 2147483647 w 77"/>
                <a:gd name="T29" fmla="*/ 2147483647 h 51"/>
                <a:gd name="T30" fmla="*/ 2147483647 w 77"/>
                <a:gd name="T31" fmla="*/ 2147483647 h 51"/>
                <a:gd name="T32" fmla="*/ 2147483647 w 77"/>
                <a:gd name="T33" fmla="*/ 2147483647 h 51"/>
                <a:gd name="T34" fmla="*/ 2147483647 w 77"/>
                <a:gd name="T35" fmla="*/ 2147483647 h 51"/>
                <a:gd name="T36" fmla="*/ 2147483647 w 77"/>
                <a:gd name="T37" fmla="*/ 2147483647 h 51"/>
                <a:gd name="T38" fmla="*/ 2147483647 w 77"/>
                <a:gd name="T39" fmla="*/ 2147483647 h 51"/>
                <a:gd name="T40" fmla="*/ 2147483647 w 77"/>
                <a:gd name="T41" fmla="*/ 2147483647 h 51"/>
                <a:gd name="T42" fmla="*/ 2147483647 w 77"/>
                <a:gd name="T43" fmla="*/ 2147483647 h 51"/>
                <a:gd name="T44" fmla="*/ 2147483647 w 77"/>
                <a:gd name="T45" fmla="*/ 2147483647 h 51"/>
                <a:gd name="T46" fmla="*/ 2147483647 w 77"/>
                <a:gd name="T47" fmla="*/ 2147483647 h 51"/>
                <a:gd name="T48" fmla="*/ 2147483647 w 77"/>
                <a:gd name="T49" fmla="*/ 2147483647 h 51"/>
                <a:gd name="T50" fmla="*/ 2147483647 w 77"/>
                <a:gd name="T51" fmla="*/ 2147483647 h 51"/>
                <a:gd name="T52" fmla="*/ 2147483647 w 77"/>
                <a:gd name="T53" fmla="*/ 2147483647 h 51"/>
                <a:gd name="T54" fmla="*/ 2147483647 w 77"/>
                <a:gd name="T55" fmla="*/ 2147483647 h 51"/>
                <a:gd name="T56" fmla="*/ 2147483647 w 77"/>
                <a:gd name="T57" fmla="*/ 2147483647 h 51"/>
                <a:gd name="T58" fmla="*/ 2147483647 w 77"/>
                <a:gd name="T59" fmla="*/ 2147483647 h 51"/>
                <a:gd name="T60" fmla="*/ 2147483647 w 77"/>
                <a:gd name="T61" fmla="*/ 2147483647 h 51"/>
                <a:gd name="T62" fmla="*/ 2147483647 w 77"/>
                <a:gd name="T63" fmla="*/ 2147483647 h 51"/>
                <a:gd name="T64" fmla="*/ 2147483647 w 77"/>
                <a:gd name="T65" fmla="*/ 2147483647 h 51"/>
                <a:gd name="T66" fmla="*/ 2147483647 w 77"/>
                <a:gd name="T67" fmla="*/ 2147483647 h 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"/>
                <a:gd name="T103" fmla="*/ 0 h 51"/>
                <a:gd name="T104" fmla="*/ 77 w 77"/>
                <a:gd name="T105" fmla="*/ 51 h 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1657350" y="266700"/>
            <a:ext cx="5638800" cy="352425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smtClean="0">
                <a:solidFill>
                  <a:schemeClr val="tx2"/>
                </a:solidFill>
              </a:rPr>
              <a:t>Space</a:t>
            </a:r>
            <a:endParaRPr lang="ru-RU" sz="3600" smtClean="0">
              <a:solidFill>
                <a:schemeClr val="tx2"/>
              </a:solidFill>
            </a:endParaRPr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114300" y="857250"/>
            <a:ext cx="7143750" cy="2092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1.4. Without actual contact.</a:t>
            </a:r>
            <a:endParaRPr lang="ru-RU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i="1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I take care of my child, so I’m looking for a </a:t>
            </a:r>
            <a:r>
              <a:rPr lang="en-US" b="1" i="1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remote</a:t>
            </a:r>
            <a:r>
              <a:rPr lang="en-US" i="1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job.</a:t>
            </a:r>
            <a:endParaRPr lang="ru-RU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i="1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Remote </a:t>
            </a:r>
            <a:r>
              <a:rPr lang="en-US" i="1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control &lt;access, monitoring, host, server, PC, user&gt;.</a:t>
            </a:r>
            <a:endParaRPr lang="ru-RU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en-US" i="1">
                <a:ea typeface="Calibri" pitchFamily="34" charset="0"/>
                <a:cs typeface="Times New Roman" pitchFamily="18" charset="0"/>
              </a:rPr>
              <a:t> 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endParaRPr lang="ru-RU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2772" name="Рисунок 4" descr="green-camaro-remote-control-electric-rc-car-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550" y="2371725"/>
            <a:ext cx="37147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 bwMode="auto">
          <a:xfrm>
            <a:off x="1657350" y="266700"/>
            <a:ext cx="5638800" cy="352425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smtClean="0">
                <a:solidFill>
                  <a:schemeClr val="tx2"/>
                </a:solidFill>
              </a:rPr>
              <a:t>Space</a:t>
            </a:r>
            <a:endParaRPr lang="ru-RU" sz="3600" smtClean="0">
              <a:solidFill>
                <a:schemeClr val="tx2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114300" y="1437749"/>
            <a:ext cx="5378652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u="sng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1.5. Arriving from or going to a great distance</a:t>
            </a:r>
            <a:r>
              <a:rPr lang="en-US" b="1" u="sng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I have here a </a:t>
            </a:r>
            <a:r>
              <a:rPr lang="en-US" b="1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distant</a:t>
            </a:r>
            <a:r>
              <a:rPr lang="en-US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letter from Japan.</a:t>
            </a:r>
          </a:p>
          <a:p>
            <a:endParaRPr lang="ru-RU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6" name="Рисунок 5" descr="depositphotos_4164618-stock-photo-airline-route-on-world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971800"/>
            <a:ext cx="30432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 bwMode="auto">
          <a:xfrm>
            <a:off x="1657350" y="266700"/>
            <a:ext cx="5638800" cy="352425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 smtClean="0">
                <a:solidFill>
                  <a:schemeClr val="tx2"/>
                </a:solidFill>
              </a:rPr>
              <a:t>Virtual space</a:t>
            </a:r>
            <a:endParaRPr lang="ru-RU" sz="3600" dirty="0" smtClean="0">
              <a:solidFill>
                <a:schemeClr val="tx2"/>
              </a:solidFill>
            </a:endParaRPr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214313" y="754063"/>
            <a:ext cx="5429250" cy="4032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u="sng" dirty="0" smtClean="0">
                <a:solidFill>
                  <a:schemeClr val="tx2"/>
                </a:solidFill>
              </a:rPr>
              <a:t>2.1. </a:t>
            </a:r>
            <a:r>
              <a:rPr lang="en-US" sz="1600" u="sng" dirty="0">
                <a:solidFill>
                  <a:schemeClr val="tx2"/>
                </a:solidFill>
              </a:rPr>
              <a:t>‘Not conforming to the ideal, norm, goal, or</a:t>
            </a:r>
            <a:br>
              <a:rPr lang="en-US" sz="1600" u="sng" dirty="0">
                <a:solidFill>
                  <a:schemeClr val="tx2"/>
                </a:solidFill>
              </a:rPr>
            </a:br>
            <a:r>
              <a:rPr lang="en-US" sz="1600" u="sng" dirty="0">
                <a:solidFill>
                  <a:schemeClr val="tx2"/>
                </a:solidFill>
              </a:rPr>
              <a:t> expectations’ :</a:t>
            </a:r>
          </a:p>
          <a:p>
            <a:r>
              <a:rPr lang="en-US" sz="1600" b="1" u="sng" dirty="0">
                <a:solidFill>
                  <a:schemeClr val="tx2"/>
                </a:solidFill>
              </a:rPr>
              <a:t/>
            </a:r>
            <a:br>
              <a:rPr lang="en-US" sz="1600" b="1" u="sng" dirty="0">
                <a:solidFill>
                  <a:schemeClr val="tx2"/>
                </a:solidFill>
              </a:rPr>
            </a:br>
            <a:r>
              <a:rPr lang="en-US" sz="1600" i="1" dirty="0">
                <a:solidFill>
                  <a:schemeClr val="tx2"/>
                </a:solidFill>
              </a:rPr>
              <a:t>This hamburger is </a:t>
            </a:r>
            <a:r>
              <a:rPr lang="en-US" sz="1600" b="1" i="1" dirty="0">
                <a:solidFill>
                  <a:schemeClr val="tx2"/>
                </a:solidFill>
              </a:rPr>
              <a:t>far</a:t>
            </a:r>
            <a:r>
              <a:rPr lang="en-US" sz="1600" i="1" dirty="0">
                <a:solidFill>
                  <a:schemeClr val="tx2"/>
                </a:solidFill>
              </a:rPr>
              <a:t> from the ideal.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i="1" dirty="0">
                <a:solidFill>
                  <a:schemeClr val="tx2"/>
                </a:solidFill>
              </a:rPr>
              <a:t>All these theories seem very </a:t>
            </a:r>
            <a:r>
              <a:rPr lang="en-US" sz="1600" b="1" i="1" dirty="0">
                <a:solidFill>
                  <a:schemeClr val="tx2"/>
                </a:solidFill>
              </a:rPr>
              <a:t>remote</a:t>
            </a:r>
            <a:r>
              <a:rPr lang="en-US" sz="1600" i="1" dirty="0">
                <a:solidFill>
                  <a:schemeClr val="tx2"/>
                </a:solidFill>
              </a:rPr>
              <a:t> from our everyday </a:t>
            </a:r>
            <a:br>
              <a:rPr lang="en-US" sz="1600" i="1" dirty="0">
                <a:solidFill>
                  <a:schemeClr val="tx2"/>
                </a:solidFill>
              </a:rPr>
            </a:br>
            <a:r>
              <a:rPr lang="en-US" sz="1600" i="1" dirty="0">
                <a:solidFill>
                  <a:schemeClr val="tx2"/>
                </a:solidFill>
              </a:rPr>
              <a:t>experience in the classroom.</a:t>
            </a: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en-US" sz="1600" i="1" dirty="0">
                <a:solidFill>
                  <a:schemeClr val="tx2"/>
                </a:solidFill>
              </a:rPr>
              <a:t>The challenges thus are </a:t>
            </a:r>
            <a:r>
              <a:rPr lang="en-US" sz="1600" b="1" i="1" dirty="0">
                <a:solidFill>
                  <a:schemeClr val="tx2"/>
                </a:solidFill>
              </a:rPr>
              <a:t>far </a:t>
            </a:r>
            <a:r>
              <a:rPr lang="en-US" sz="1600" i="1" dirty="0">
                <a:solidFill>
                  <a:schemeClr val="tx2"/>
                </a:solidFill>
              </a:rPr>
              <a:t>from being resolved .</a:t>
            </a:r>
            <a:br>
              <a:rPr lang="en-US" sz="1600" i="1" dirty="0">
                <a:solidFill>
                  <a:schemeClr val="tx2"/>
                </a:solidFill>
              </a:rPr>
            </a:br>
            <a:r>
              <a:rPr lang="en-US" sz="1600" b="1" i="1" dirty="0">
                <a:solidFill>
                  <a:schemeClr val="tx2"/>
                </a:solidFill>
              </a:rPr>
              <a:t>Far</a:t>
            </a:r>
            <a:r>
              <a:rPr lang="en-US" sz="1600" i="1" dirty="0">
                <a:solidFill>
                  <a:schemeClr val="tx2"/>
                </a:solidFill>
              </a:rPr>
              <a:t> from </a:t>
            </a:r>
            <a:r>
              <a:rPr lang="en-US" sz="1600" i="1" dirty="0" smtClean="0">
                <a:solidFill>
                  <a:schemeClr val="tx2"/>
                </a:solidFill>
              </a:rPr>
              <a:t>normal &lt;universal</a:t>
            </a:r>
            <a:r>
              <a:rPr lang="en-US" sz="1600" i="1" dirty="0">
                <a:solidFill>
                  <a:schemeClr val="tx2"/>
                </a:solidFill>
              </a:rPr>
              <a:t>, complete&gt;.</a:t>
            </a:r>
            <a:endParaRPr lang="ru-RU" sz="1600" dirty="0">
              <a:solidFill>
                <a:schemeClr val="tx2"/>
              </a:solidFill>
            </a:endParaRPr>
          </a:p>
          <a:p>
            <a:r>
              <a:rPr lang="en-US" sz="1600" i="1" dirty="0">
                <a:solidFill>
                  <a:schemeClr val="tx2"/>
                </a:solidFill>
              </a:rPr>
              <a:t>Her poise is as </a:t>
            </a:r>
            <a:r>
              <a:rPr lang="en-US" sz="1600" b="1" i="1" dirty="0">
                <a:solidFill>
                  <a:schemeClr val="tx2"/>
                </a:solidFill>
              </a:rPr>
              <a:t>remote</a:t>
            </a:r>
            <a:r>
              <a:rPr lang="en-US" sz="1600" i="1" dirty="0">
                <a:solidFill>
                  <a:schemeClr val="tx2"/>
                </a:solidFill>
              </a:rPr>
              <a:t> from his temper as it’s possible to be.</a:t>
            </a:r>
          </a:p>
          <a:p>
            <a:endParaRPr lang="ru-RU" sz="1600" dirty="0">
              <a:solidFill>
                <a:schemeClr val="tx2"/>
              </a:solidFill>
            </a:endParaRPr>
          </a:p>
          <a:p>
            <a:r>
              <a:rPr lang="en-US" sz="1600" b="1" i="1" dirty="0">
                <a:solidFill>
                  <a:schemeClr val="tx2"/>
                </a:solidFill>
              </a:rPr>
              <a:t>Remote</a:t>
            </a:r>
            <a:r>
              <a:rPr lang="en-US" sz="1600" i="1" dirty="0">
                <a:solidFill>
                  <a:schemeClr val="tx2"/>
                </a:solidFill>
              </a:rPr>
              <a:t> from reality &lt;standard, everyday experience&gt;.</a:t>
            </a:r>
          </a:p>
          <a:p>
            <a:endParaRPr lang="en-US" sz="1600" b="1" i="1" dirty="0">
              <a:solidFill>
                <a:schemeClr val="tx2"/>
              </a:solidFill>
            </a:endParaRPr>
          </a:p>
          <a:p>
            <a:r>
              <a:rPr lang="en-US" sz="1600" u="sng" dirty="0">
                <a:solidFill>
                  <a:schemeClr val="tx2"/>
                </a:solidFill>
              </a:rPr>
              <a:t>2.2. ‘Indirect, secondary’</a:t>
            </a:r>
          </a:p>
          <a:p>
            <a:endParaRPr lang="ru-RU" sz="1600" b="1" dirty="0">
              <a:solidFill>
                <a:schemeClr val="tx2"/>
              </a:solidFill>
            </a:endParaRPr>
          </a:p>
          <a:p>
            <a:r>
              <a:rPr lang="en-US" sz="1600" i="1" dirty="0">
                <a:solidFill>
                  <a:schemeClr val="tx2"/>
                </a:solidFill>
              </a:rPr>
              <a:t>The </a:t>
            </a:r>
            <a:r>
              <a:rPr lang="en-US" sz="1600" b="1" i="1" dirty="0">
                <a:solidFill>
                  <a:schemeClr val="tx2"/>
                </a:solidFill>
              </a:rPr>
              <a:t>remote</a:t>
            </a:r>
            <a:r>
              <a:rPr lang="en-US" sz="1600" i="1" dirty="0">
                <a:solidFill>
                  <a:schemeClr val="tx2"/>
                </a:solidFill>
              </a:rPr>
              <a:t> causes of the war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34820" name="Рисунок 4" descr="burg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314450"/>
            <a:ext cx="3600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 bwMode="auto">
          <a:xfrm>
            <a:off x="1485900" y="266700"/>
            <a:ext cx="5638800" cy="352425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 smtClean="0">
                <a:solidFill>
                  <a:schemeClr val="tx2"/>
                </a:solidFill>
              </a:rPr>
              <a:t>Degree</a:t>
            </a:r>
            <a:r>
              <a:rPr lang="ru-RU" sz="3600" dirty="0" smtClean="0">
                <a:solidFill>
                  <a:schemeClr val="tx2"/>
                </a:solidFill>
              </a:rPr>
              <a:t> + </a:t>
            </a:r>
            <a:r>
              <a:rPr lang="en-US" sz="3600" dirty="0" smtClean="0">
                <a:solidFill>
                  <a:schemeClr val="tx2"/>
                </a:solidFill>
              </a:rPr>
              <a:t>Space</a:t>
            </a:r>
            <a:endParaRPr lang="ru-RU" sz="3600" dirty="0" smtClean="0">
              <a:solidFill>
                <a:schemeClr val="tx2"/>
              </a:solidFill>
            </a:endParaRPr>
          </a:p>
        </p:txBody>
      </p:sp>
      <p:pic>
        <p:nvPicPr>
          <p:cNvPr id="35843" name="Рисунок 7" descr="far-lef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2000250"/>
            <a:ext cx="58261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2374900" y="1039254"/>
            <a:ext cx="39973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en-US" sz="1600" u="sng" dirty="0">
                <a:solidFill>
                  <a:schemeClr val="tx2"/>
                </a:solidFill>
                <a:cs typeface="Times New Roman" pitchFamily="18" charset="0"/>
              </a:rPr>
              <a:t>3.1.‘Nearest one side or end of an object’</a:t>
            </a:r>
            <a:endParaRPr lang="ru-RU" sz="1600" u="sng" dirty="0">
              <a:solidFill>
                <a:schemeClr val="tx2"/>
              </a:solidFill>
            </a:endParaRPr>
          </a:p>
          <a:p>
            <a:pPr algn="ctr" defTabSz="914400" eaLnBrk="0" hangingPunct="0"/>
            <a:endParaRPr lang="ru-RU" sz="1800" dirty="0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2744788" y="1360280"/>
            <a:ext cx="3236784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 i="1" dirty="0">
                <a:solidFill>
                  <a:schemeClr val="tx2"/>
                </a:solidFill>
                <a:cs typeface="Times New Roman" pitchFamily="18" charset="0"/>
              </a:rPr>
              <a:t>I’m the one on the </a:t>
            </a:r>
            <a:r>
              <a:rPr lang="en-US" sz="1600" b="1" i="1" dirty="0">
                <a:solidFill>
                  <a:schemeClr val="tx2"/>
                </a:solidFill>
                <a:cs typeface="Times New Roman" pitchFamily="18" charset="0"/>
              </a:rPr>
              <a:t>far </a:t>
            </a:r>
            <a:r>
              <a:rPr lang="en-US" sz="1600" i="1" dirty="0" smtClean="0">
                <a:solidFill>
                  <a:schemeClr val="tx2"/>
                </a:solidFill>
                <a:cs typeface="Times New Roman" pitchFamily="18" charset="0"/>
              </a:rPr>
              <a:t>left &lt;</a:t>
            </a:r>
            <a:r>
              <a:rPr lang="en-US" sz="1600" i="1" dirty="0">
                <a:solidFill>
                  <a:schemeClr val="tx2"/>
                </a:solidFill>
                <a:cs typeface="Times New Roman" pitchFamily="18" charset="0"/>
              </a:rPr>
              <a:t>right&gt;.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 bwMode="auto">
          <a:xfrm>
            <a:off x="1485900" y="266700"/>
            <a:ext cx="5638800" cy="352425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 smtClean="0">
                <a:solidFill>
                  <a:schemeClr val="tx2"/>
                </a:solidFill>
              </a:rPr>
              <a:t>Degree + Space</a:t>
            </a:r>
            <a:endParaRPr lang="ru-RU" sz="3600" dirty="0" smtClean="0">
              <a:solidFill>
                <a:schemeClr val="tx2"/>
              </a:solidFill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2744788" y="1360488"/>
            <a:ext cx="184150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ru-RU" sz="1600"/>
          </a:p>
        </p:txBody>
      </p:sp>
      <p:sp>
        <p:nvSpPr>
          <p:cNvPr id="388097" name="Rectangle 1"/>
          <p:cNvSpPr>
            <a:spLocks noChangeArrowheads="1"/>
          </p:cNvSpPr>
          <p:nvPr/>
        </p:nvSpPr>
        <p:spPr bwMode="auto">
          <a:xfrm>
            <a:off x="114300" y="1730048"/>
            <a:ext cx="6686550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>
              <a:spcAft>
                <a:spcPts val="1200"/>
              </a:spcAft>
              <a:defRPr/>
            </a:pPr>
            <a:r>
              <a:rPr lang="en-US" sz="1800" u="sng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3.2. ‘Located at the end or side of an object that is at a greater distance from the observer’</a:t>
            </a:r>
            <a:endParaRPr lang="ru-RU" sz="1800" dirty="0" smtClean="0">
              <a:solidFill>
                <a:schemeClr val="tx2"/>
              </a:solidFill>
              <a:latin typeface="+mj-lt"/>
              <a:ea typeface="+mn-ea"/>
              <a:cs typeface="Arial" pitchFamily="34" charset="0"/>
            </a:endParaRPr>
          </a:p>
          <a:p>
            <a:pPr defTabSz="914400" eaLnBrk="0" hangingPunct="0">
              <a:spcAft>
                <a:spcPts val="1200"/>
              </a:spcAft>
              <a:defRPr/>
            </a:pPr>
            <a:r>
              <a:rPr lang="en-US" sz="1800" i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She moved to the </a:t>
            </a:r>
            <a:r>
              <a:rPr lang="en-US" sz="1800" b="1" i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far</a:t>
            </a:r>
            <a:r>
              <a:rPr lang="en-US" sz="1800" i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side of the bed to make room.</a:t>
            </a:r>
            <a:br>
              <a:rPr lang="en-US" sz="1800" i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Far </a:t>
            </a:r>
            <a:r>
              <a:rPr lang="en-US" sz="1800" i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side&lt;corner, end, edge&gt;.</a:t>
            </a:r>
          </a:p>
          <a:p>
            <a:pPr defTabSz="914400" eaLnBrk="0" hangingPunct="0">
              <a:spcAft>
                <a:spcPts val="1200"/>
              </a:spcAft>
              <a:defRPr/>
            </a:pPr>
            <a:endParaRPr lang="ru-RU" sz="1800" dirty="0" smtClean="0">
              <a:solidFill>
                <a:schemeClr val="tx2"/>
              </a:solidFill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36870" name="Рисунок 7" descr="ящ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360488"/>
            <a:ext cx="2184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 bwMode="auto">
          <a:xfrm>
            <a:off x="1485900" y="266700"/>
            <a:ext cx="5638800" cy="352425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 smtClean="0">
                <a:solidFill>
                  <a:schemeClr val="tx2"/>
                </a:solidFill>
              </a:rPr>
              <a:t>Pure degree</a:t>
            </a:r>
            <a:endParaRPr lang="ru-RU" sz="3600" dirty="0" smtClean="0">
              <a:solidFill>
                <a:schemeClr val="tx2"/>
              </a:solidFill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2744788" y="1360488"/>
            <a:ext cx="184150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ru-RU" sz="1600"/>
          </a:p>
        </p:txBody>
      </p:sp>
      <p:sp>
        <p:nvSpPr>
          <p:cNvPr id="388097" name="Rectangle 1"/>
          <p:cNvSpPr>
            <a:spLocks noChangeArrowheads="1"/>
          </p:cNvSpPr>
          <p:nvPr/>
        </p:nvSpPr>
        <p:spPr bwMode="auto">
          <a:xfrm>
            <a:off x="114300" y="1806992"/>
            <a:ext cx="6686550" cy="1785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eaLnBrk="0" hangingPunct="0">
              <a:spcAft>
                <a:spcPts val="1200"/>
              </a:spcAft>
              <a:defRPr/>
            </a:pPr>
            <a:endParaRPr lang="ru-RU" sz="1800" dirty="0" smtClean="0">
              <a:solidFill>
                <a:schemeClr val="tx2"/>
              </a:solidFill>
              <a:latin typeface="+mj-lt"/>
              <a:ea typeface="+mn-ea"/>
              <a:cs typeface="Arial" pitchFamily="34" charset="0"/>
            </a:endParaRPr>
          </a:p>
          <a:p>
            <a:pPr defTabSz="914400" eaLnBrk="0" hangingPunct="0">
              <a:spcAft>
                <a:spcPts val="1200"/>
              </a:spcAft>
              <a:defRPr/>
            </a:pPr>
            <a:r>
              <a:rPr lang="en-US" sz="1800" u="sng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3.3. ‘The slightest’</a:t>
            </a:r>
            <a:endParaRPr lang="ru-RU" sz="1800" dirty="0" smtClean="0">
              <a:solidFill>
                <a:schemeClr val="tx2"/>
              </a:solidFill>
              <a:latin typeface="+mj-lt"/>
              <a:ea typeface="+mn-ea"/>
              <a:cs typeface="Arial" pitchFamily="34" charset="0"/>
            </a:endParaRPr>
          </a:p>
          <a:p>
            <a:pPr defTabSz="914400" eaLnBrk="0" hangingPunct="0">
              <a:defRPr/>
            </a:pPr>
            <a:r>
              <a:rPr lang="en-US" sz="1800" i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She was not in a </a:t>
            </a:r>
            <a:r>
              <a:rPr lang="en-US" sz="1800" b="1" i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remotest</a:t>
            </a:r>
            <a:r>
              <a:rPr lang="en-US" sz="1800" i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way to blame.</a:t>
            </a:r>
            <a:endParaRPr lang="ru-RU" sz="1800" dirty="0" smtClean="0">
              <a:solidFill>
                <a:schemeClr val="tx2"/>
              </a:solidFill>
              <a:latin typeface="+mj-lt"/>
              <a:ea typeface="+mn-ea"/>
              <a:cs typeface="Arial" pitchFamily="34" charset="0"/>
            </a:endParaRPr>
          </a:p>
          <a:p>
            <a:pPr defTabSz="914400" eaLnBrk="0" hangingPunct="0">
              <a:defRPr/>
            </a:pPr>
            <a:r>
              <a:rPr lang="en-US" sz="1800" i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You have only the </a:t>
            </a:r>
            <a:r>
              <a:rPr lang="en-US" sz="1800" b="1" i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remotest</a:t>
            </a:r>
            <a:r>
              <a:rPr lang="en-US" sz="1800" i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chance of winning the lottery.</a:t>
            </a:r>
            <a:endParaRPr lang="ru-RU" sz="1800" dirty="0" smtClean="0">
              <a:solidFill>
                <a:schemeClr val="tx2"/>
              </a:solidFill>
              <a:latin typeface="+mj-lt"/>
              <a:ea typeface="+mn-ea"/>
              <a:cs typeface="Arial" pitchFamily="34" charset="0"/>
            </a:endParaRPr>
          </a:p>
          <a:p>
            <a:pPr defTabSz="914400" eaLnBrk="0" hangingPunct="0">
              <a:defRPr/>
            </a:pPr>
            <a:r>
              <a:rPr lang="en-US" sz="1800" b="1" i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Remotest</a:t>
            </a:r>
            <a:r>
              <a:rPr lang="en-US" sz="1800" i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possibility &lt;idea, degree, chance&gt;</a:t>
            </a:r>
            <a:r>
              <a:rPr lang="en-US" sz="1800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solidFill>
                <a:schemeClr val="tx2"/>
              </a:solidFill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55526"/>
            <a:ext cx="3350450" cy="2229572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6012160" y="266700"/>
            <a:ext cx="0" cy="11529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1485900" y="217488"/>
            <a:ext cx="5638800" cy="354012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smtClean="0">
                <a:solidFill>
                  <a:schemeClr val="tx2"/>
                </a:solidFill>
              </a:rPr>
              <a:t>Time</a:t>
            </a:r>
            <a:endParaRPr lang="ru-RU" sz="3200" smtClean="0">
              <a:solidFill>
                <a:schemeClr val="tx2"/>
              </a:solidFill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-342900" y="4397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2744788" y="1360488"/>
            <a:ext cx="184150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ru-RU" sz="1600"/>
          </a:p>
        </p:txBody>
      </p:sp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114300" y="611188"/>
            <a:ext cx="8686800" cy="4246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500" u="sng" dirty="0">
                <a:solidFill>
                  <a:schemeClr val="tx2"/>
                </a:solidFill>
              </a:rPr>
              <a:t>4.1. ‘A long time ago/at a distant date in the future’</a:t>
            </a:r>
            <a:endParaRPr lang="ru-RU" sz="1500" dirty="0">
              <a:solidFill>
                <a:schemeClr val="tx2"/>
              </a:solidFill>
            </a:endParaRPr>
          </a:p>
          <a:p>
            <a:r>
              <a:rPr lang="en-US" sz="1500" i="1" dirty="0">
                <a:solidFill>
                  <a:schemeClr val="tx2"/>
                </a:solidFill>
              </a:rPr>
              <a:t>One day, in the </a:t>
            </a:r>
            <a:r>
              <a:rPr lang="en-US" sz="1500" b="1" i="1" dirty="0">
                <a:solidFill>
                  <a:schemeClr val="tx2"/>
                </a:solidFill>
              </a:rPr>
              <a:t>distant future</a:t>
            </a:r>
            <a:r>
              <a:rPr lang="en-US" sz="1500" i="1" dirty="0">
                <a:solidFill>
                  <a:schemeClr val="tx2"/>
                </a:solidFill>
              </a:rPr>
              <a:t>, I might go and live abroad.</a:t>
            </a:r>
            <a:br>
              <a:rPr lang="en-US" sz="1500" i="1" dirty="0">
                <a:solidFill>
                  <a:schemeClr val="tx2"/>
                </a:solidFill>
              </a:rPr>
            </a:br>
            <a:r>
              <a:rPr lang="en-US" sz="1500" i="1" dirty="0">
                <a:solidFill>
                  <a:schemeClr val="tx2"/>
                </a:solidFill>
              </a:rPr>
              <a:t>In the </a:t>
            </a:r>
            <a:r>
              <a:rPr lang="en-US" sz="1500" b="1" i="1" dirty="0">
                <a:solidFill>
                  <a:schemeClr val="tx2"/>
                </a:solidFill>
              </a:rPr>
              <a:t>distant</a:t>
            </a:r>
            <a:r>
              <a:rPr lang="en-US" sz="1500" i="1" dirty="0">
                <a:solidFill>
                  <a:schemeClr val="tx2"/>
                </a:solidFill>
              </a:rPr>
              <a:t> past there was no separation between man and animal.</a:t>
            </a:r>
            <a:endParaRPr lang="ru-RU" sz="1500" dirty="0">
              <a:solidFill>
                <a:schemeClr val="tx2"/>
              </a:solidFill>
            </a:endParaRPr>
          </a:p>
          <a:p>
            <a:r>
              <a:rPr lang="en-US" sz="1500" b="1" i="1" dirty="0">
                <a:solidFill>
                  <a:schemeClr val="tx2"/>
                </a:solidFill>
              </a:rPr>
              <a:t>Distant </a:t>
            </a:r>
            <a:r>
              <a:rPr lang="en-US" sz="1500" i="1" dirty="0" smtClean="0">
                <a:solidFill>
                  <a:schemeClr val="tx2"/>
                </a:solidFill>
              </a:rPr>
              <a:t>event &lt;</a:t>
            </a:r>
            <a:r>
              <a:rPr lang="en-US" sz="1500" i="1" dirty="0">
                <a:solidFill>
                  <a:schemeClr val="tx2"/>
                </a:solidFill>
              </a:rPr>
              <a:t>memory&gt;.</a:t>
            </a:r>
            <a:br>
              <a:rPr lang="en-US" sz="1500" i="1" dirty="0">
                <a:solidFill>
                  <a:schemeClr val="tx2"/>
                </a:solidFill>
              </a:rPr>
            </a:br>
            <a:endParaRPr lang="ru-RU" sz="1500" dirty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500" dirty="0">
                <a:solidFill>
                  <a:schemeClr val="tx2"/>
                </a:solidFill>
              </a:rPr>
              <a:t>4.2. </a:t>
            </a:r>
            <a:r>
              <a:rPr lang="en-US" sz="1500" u="sng" dirty="0">
                <a:solidFill>
                  <a:schemeClr val="tx2"/>
                </a:solidFill>
              </a:rPr>
              <a:t>‘Of a person related to you who lived a long time ago/will live in the distant future’</a:t>
            </a:r>
            <a:endParaRPr lang="ru-RU" sz="1500" dirty="0">
              <a:solidFill>
                <a:schemeClr val="tx2"/>
              </a:solidFill>
            </a:endParaRPr>
          </a:p>
          <a:p>
            <a:r>
              <a:rPr lang="en-US" sz="1500" i="1" dirty="0">
                <a:solidFill>
                  <a:schemeClr val="tx2"/>
                </a:solidFill>
              </a:rPr>
              <a:t>Our </a:t>
            </a:r>
            <a:r>
              <a:rPr lang="en-US" sz="1500" b="1" i="1" dirty="0">
                <a:solidFill>
                  <a:schemeClr val="tx2"/>
                </a:solidFill>
              </a:rPr>
              <a:t>remote</a:t>
            </a:r>
            <a:r>
              <a:rPr lang="ru-RU" sz="1500" b="1" i="1" dirty="0">
                <a:solidFill>
                  <a:schemeClr val="tx2"/>
                </a:solidFill>
              </a:rPr>
              <a:t> </a:t>
            </a:r>
            <a:r>
              <a:rPr lang="en-US" sz="1500" b="1" i="1" dirty="0">
                <a:solidFill>
                  <a:schemeClr val="tx2"/>
                </a:solidFill>
              </a:rPr>
              <a:t>&lt;distant&gt;</a:t>
            </a:r>
            <a:r>
              <a:rPr lang="ru-RU" sz="1500" b="1" i="1" dirty="0">
                <a:solidFill>
                  <a:schemeClr val="tx2"/>
                </a:solidFill>
              </a:rPr>
              <a:t> </a:t>
            </a:r>
            <a:r>
              <a:rPr lang="en-US" sz="1500" b="1" i="1" dirty="0">
                <a:solidFill>
                  <a:schemeClr val="tx2"/>
                </a:solidFill>
              </a:rPr>
              <a:t>ancestors</a:t>
            </a:r>
            <a:r>
              <a:rPr lang="en-US" sz="1500" i="1" dirty="0">
                <a:solidFill>
                  <a:schemeClr val="tx2"/>
                </a:solidFill>
              </a:rPr>
              <a:t> lived </a:t>
            </a:r>
            <a:r>
              <a:rPr lang="en-US" sz="1500" i="1" dirty="0" smtClean="0">
                <a:solidFill>
                  <a:schemeClr val="tx2"/>
                </a:solidFill>
              </a:rPr>
              <a:t>in primordial </a:t>
            </a:r>
            <a:r>
              <a:rPr lang="en-US" sz="1500" i="1" dirty="0">
                <a:solidFill>
                  <a:schemeClr val="tx2"/>
                </a:solidFill>
              </a:rPr>
              <a:t>oceans.</a:t>
            </a:r>
            <a:endParaRPr lang="ru-RU" sz="1500" dirty="0">
              <a:solidFill>
                <a:schemeClr val="tx2"/>
              </a:solidFill>
            </a:endParaRPr>
          </a:p>
          <a:p>
            <a:r>
              <a:rPr lang="en-US" sz="1500" i="1" dirty="0">
                <a:solidFill>
                  <a:schemeClr val="tx2"/>
                </a:solidFill>
              </a:rPr>
              <a:t>Odin is a </a:t>
            </a:r>
            <a:r>
              <a:rPr lang="en-US" sz="1500" b="1" i="1" dirty="0">
                <a:solidFill>
                  <a:schemeClr val="tx2"/>
                </a:solidFill>
              </a:rPr>
              <a:t>remote</a:t>
            </a:r>
            <a:r>
              <a:rPr lang="ru-RU" sz="1500" b="1" i="1" dirty="0">
                <a:solidFill>
                  <a:schemeClr val="tx2"/>
                </a:solidFill>
              </a:rPr>
              <a:t> </a:t>
            </a:r>
            <a:r>
              <a:rPr lang="en-US" sz="1500" b="1" i="1" dirty="0">
                <a:solidFill>
                  <a:schemeClr val="tx2"/>
                </a:solidFill>
              </a:rPr>
              <a:t>&lt;distant&gt;</a:t>
            </a:r>
            <a:r>
              <a:rPr lang="ru-RU" sz="1500" b="1" i="1" dirty="0">
                <a:solidFill>
                  <a:schemeClr val="tx2"/>
                </a:solidFill>
              </a:rPr>
              <a:t> </a:t>
            </a:r>
            <a:r>
              <a:rPr lang="en-US" sz="1500" i="1" dirty="0">
                <a:solidFill>
                  <a:schemeClr val="tx2"/>
                </a:solidFill>
              </a:rPr>
              <a:t>descendant of Thor, removed by twelve generations.</a:t>
            </a:r>
          </a:p>
          <a:p>
            <a:endParaRPr lang="en-US" sz="1500" i="1" dirty="0">
              <a:solidFill>
                <a:schemeClr val="tx2"/>
              </a:solidFill>
            </a:endParaRPr>
          </a:p>
          <a:p>
            <a:endParaRPr lang="en-US" sz="1500" i="1" dirty="0">
              <a:solidFill>
                <a:schemeClr val="tx2"/>
              </a:solidFill>
            </a:endParaRPr>
          </a:p>
          <a:p>
            <a:r>
              <a:rPr lang="en-US" sz="1500" i="1" dirty="0">
                <a:solidFill>
                  <a:schemeClr val="tx2"/>
                </a:solidFill>
              </a:rPr>
              <a:t/>
            </a:r>
            <a:br>
              <a:rPr lang="en-US" sz="1500" i="1" dirty="0">
                <a:solidFill>
                  <a:schemeClr val="tx2"/>
                </a:solidFill>
              </a:rPr>
            </a:br>
            <a:r>
              <a:rPr lang="en-US" sz="1500" i="1" dirty="0">
                <a:solidFill>
                  <a:schemeClr val="tx2"/>
                </a:solidFill>
              </a:rPr>
              <a:t/>
            </a:r>
            <a:br>
              <a:rPr lang="en-US" sz="1500" i="1" dirty="0">
                <a:solidFill>
                  <a:schemeClr val="tx2"/>
                </a:solidFill>
              </a:rPr>
            </a:br>
            <a:endParaRPr lang="ru-RU" sz="1500" dirty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endParaRPr lang="en-US" sz="1500" i="1" dirty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500" i="1" dirty="0">
                <a:solidFill>
                  <a:schemeClr val="tx2"/>
                </a:solidFill>
              </a:rPr>
              <a:t>Royal family membership may extend to </a:t>
            </a:r>
            <a:r>
              <a:rPr lang="en-US" sz="1500" b="1" i="1" dirty="0">
                <a:solidFill>
                  <a:schemeClr val="tx2"/>
                </a:solidFill>
              </a:rPr>
              <a:t>distant</a:t>
            </a:r>
            <a:r>
              <a:rPr lang="en-US" sz="1500" i="1" dirty="0">
                <a:solidFill>
                  <a:schemeClr val="tx2"/>
                </a:solidFill>
              </a:rPr>
              <a:t> descendants of a monarch. Cousin marriage is a marriage between people with a common grandparent or other more </a:t>
            </a:r>
            <a:r>
              <a:rPr lang="en-US" sz="1500" b="1" i="1" dirty="0">
                <a:solidFill>
                  <a:schemeClr val="tx2"/>
                </a:solidFill>
              </a:rPr>
              <a:t>distant</a:t>
            </a:r>
            <a:r>
              <a:rPr lang="en-US" sz="1500" i="1" dirty="0">
                <a:solidFill>
                  <a:schemeClr val="tx2"/>
                </a:solidFill>
              </a:rPr>
              <a:t> ancestor.</a:t>
            </a:r>
          </a:p>
        </p:txBody>
      </p:sp>
      <p:pic>
        <p:nvPicPr>
          <p:cNvPr id="37894" name="Рисунок 6" descr="far-lef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6100" y="2925763"/>
            <a:ext cx="2566988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ent Arrow 13"/>
          <p:cNvSpPr/>
          <p:nvPr/>
        </p:nvSpPr>
        <p:spPr>
          <a:xfrm rot="10800000" flipH="1" flipV="1">
            <a:off x="4173538" y="808038"/>
            <a:ext cx="1712912" cy="454025"/>
          </a:xfrm>
          <a:prstGeom prst="bentArrow">
            <a:avLst>
              <a:gd name="adj1" fmla="val 17673"/>
              <a:gd name="adj2" fmla="val 3577"/>
              <a:gd name="adj3" fmla="val 0"/>
              <a:gd name="adj4" fmla="val 7030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 flipH="1" flipV="1">
            <a:off x="6345888" y="-8360"/>
            <a:ext cx="1083612" cy="2742165"/>
            <a:chOff x="2152507" y="1411974"/>
            <a:chExt cx="1739158" cy="3516910"/>
          </a:xfrm>
          <a:solidFill>
            <a:schemeClr val="accent6"/>
          </a:solidFill>
        </p:grpSpPr>
        <p:sp>
          <p:nvSpPr>
            <p:cNvPr id="11" name="Bent Arrow 10"/>
            <p:cNvSpPr/>
            <p:nvPr/>
          </p:nvSpPr>
          <p:spPr>
            <a:xfrm rot="16200000">
              <a:off x="1677486" y="1886995"/>
              <a:ext cx="1819621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rot="5400000">
              <a:off x="2547066" y="3584284"/>
              <a:ext cx="1819620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Up Arrow 12"/>
          <p:cNvSpPr/>
          <p:nvPr/>
        </p:nvSpPr>
        <p:spPr>
          <a:xfrm flipV="1">
            <a:off x="5829300" y="-7938"/>
            <a:ext cx="214313" cy="3471863"/>
          </a:xfrm>
          <a:prstGeom prst="upArrow">
            <a:avLst>
              <a:gd name="adj1" fmla="val 53549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 flipV="1">
            <a:off x="6100763" y="-7938"/>
            <a:ext cx="185737" cy="2417763"/>
          </a:xfrm>
          <a:prstGeom prst="upArrow">
            <a:avLst>
              <a:gd name="adj1" fmla="val 5354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 flipV="1">
            <a:off x="4745689" y="-8360"/>
            <a:ext cx="1083611" cy="2743751"/>
            <a:chOff x="2152508" y="1409938"/>
            <a:chExt cx="1739157" cy="3518946"/>
          </a:xfrm>
          <a:solidFill>
            <a:schemeClr val="accent1"/>
          </a:solidFill>
        </p:grpSpPr>
        <p:sp>
          <p:nvSpPr>
            <p:cNvPr id="5" name="Bent Arrow 4"/>
            <p:cNvSpPr/>
            <p:nvPr/>
          </p:nvSpPr>
          <p:spPr>
            <a:xfrm rot="16200000">
              <a:off x="1677487" y="1884959"/>
              <a:ext cx="1819622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5400000">
              <a:off x="2547066" y="3584284"/>
              <a:ext cx="1819620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Bent Arrow 14"/>
          <p:cNvSpPr/>
          <p:nvPr/>
        </p:nvSpPr>
        <p:spPr>
          <a:xfrm rot="10800000" flipV="1">
            <a:off x="6400800" y="498475"/>
            <a:ext cx="1717675" cy="677863"/>
          </a:xfrm>
          <a:prstGeom prst="bentArrow">
            <a:avLst>
              <a:gd name="adj1" fmla="val 17673"/>
              <a:gd name="adj2" fmla="val 3577"/>
              <a:gd name="adj3" fmla="val 0"/>
              <a:gd name="adj4" fmla="val 703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858000" y="2341563"/>
            <a:ext cx="1030288" cy="1030287"/>
          </a:xfrm>
          <a:prstGeom prst="ellipse">
            <a:avLst/>
          </a:prstGeom>
          <a:solidFill>
            <a:schemeClr val="accent6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467350" y="1517650"/>
            <a:ext cx="1447800" cy="1449388"/>
          </a:xfrm>
          <a:prstGeom prst="ellipse">
            <a:avLst/>
          </a:prstGeom>
          <a:solidFill>
            <a:schemeClr val="accent3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4276725" y="2471738"/>
            <a:ext cx="1095375" cy="1093787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38923" name="Freeform 126"/>
          <p:cNvSpPr>
            <a:spLocks/>
          </p:cNvSpPr>
          <p:nvPr/>
        </p:nvSpPr>
        <p:spPr bwMode="auto">
          <a:xfrm>
            <a:off x="2998788" y="2768600"/>
            <a:ext cx="387350" cy="498475"/>
          </a:xfrm>
          <a:custGeom>
            <a:avLst/>
            <a:gdLst>
              <a:gd name="T0" fmla="*/ 2147483647 w 50"/>
              <a:gd name="T1" fmla="*/ 2147483647 h 64"/>
              <a:gd name="T2" fmla="*/ 2147483647 w 50"/>
              <a:gd name="T3" fmla="*/ 2147483647 h 64"/>
              <a:gd name="T4" fmla="*/ 0 w 50"/>
              <a:gd name="T5" fmla="*/ 2147483647 h 64"/>
              <a:gd name="T6" fmla="*/ 2147483647 w 50"/>
              <a:gd name="T7" fmla="*/ 2147483647 h 64"/>
              <a:gd name="T8" fmla="*/ 2147483647 w 50"/>
              <a:gd name="T9" fmla="*/ 2147483647 h 64"/>
              <a:gd name="T10" fmla="*/ 2147483647 w 50"/>
              <a:gd name="T11" fmla="*/ 2147483647 h 64"/>
              <a:gd name="T12" fmla="*/ 2147483647 w 50"/>
              <a:gd name="T13" fmla="*/ 2147483647 h 64"/>
              <a:gd name="T14" fmla="*/ 2147483647 w 50"/>
              <a:gd name="T15" fmla="*/ 2147483647 h 64"/>
              <a:gd name="T16" fmla="*/ 2147483647 w 50"/>
              <a:gd name="T17" fmla="*/ 2147483647 h 64"/>
              <a:gd name="T18" fmla="*/ 2147483647 w 50"/>
              <a:gd name="T19" fmla="*/ 2147483647 h 64"/>
              <a:gd name="T20" fmla="*/ 2147483647 w 50"/>
              <a:gd name="T21" fmla="*/ 2147483647 h 64"/>
              <a:gd name="T22" fmla="*/ 2147483647 w 50"/>
              <a:gd name="T23" fmla="*/ 0 h 64"/>
              <a:gd name="T24" fmla="*/ 2147483647 w 50"/>
              <a:gd name="T25" fmla="*/ 2147483647 h 64"/>
              <a:gd name="T26" fmla="*/ 2147483647 w 50"/>
              <a:gd name="T27" fmla="*/ 2147483647 h 64"/>
              <a:gd name="T28" fmla="*/ 2147483647 w 50"/>
              <a:gd name="T29" fmla="*/ 2147483647 h 64"/>
              <a:gd name="T30" fmla="*/ 2147483647 w 50"/>
              <a:gd name="T31" fmla="*/ 2147483647 h 64"/>
              <a:gd name="T32" fmla="*/ 2147483647 w 50"/>
              <a:gd name="T33" fmla="*/ 2147483647 h 64"/>
              <a:gd name="T34" fmla="*/ 2147483647 w 50"/>
              <a:gd name="T35" fmla="*/ 2147483647 h 64"/>
              <a:gd name="T36" fmla="*/ 2147483647 w 50"/>
              <a:gd name="T37" fmla="*/ 2147483647 h 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0"/>
              <a:gd name="T58" fmla="*/ 0 h 64"/>
              <a:gd name="T59" fmla="*/ 50 w 50"/>
              <a:gd name="T60" fmla="*/ 64 h 6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" name="Oval 66"/>
          <p:cNvSpPr/>
          <p:nvPr/>
        </p:nvSpPr>
        <p:spPr>
          <a:xfrm>
            <a:off x="7721600" y="1062038"/>
            <a:ext cx="793750" cy="792162"/>
          </a:xfrm>
          <a:prstGeom prst="ellipse">
            <a:avLst/>
          </a:prstGeom>
          <a:solidFill>
            <a:schemeClr val="accent4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0" y="144463"/>
            <a:ext cx="5638800" cy="354012"/>
          </a:xfrm>
          <a:prstGeom prst="rect">
            <a:avLst/>
          </a:prstGeom>
        </p:spPr>
        <p:txBody>
          <a:bodyPr/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Kinship</a:t>
            </a:r>
            <a:endParaRPr lang="ru-RU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926" name="Прямоугольник 42"/>
          <p:cNvSpPr>
            <a:spLocks noChangeArrowheads="1"/>
          </p:cNvSpPr>
          <p:nvPr/>
        </p:nvSpPr>
        <p:spPr bwMode="auto">
          <a:xfrm>
            <a:off x="71438" y="204628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sz="1600" u="sng">
                <a:solidFill>
                  <a:schemeClr val="tx2"/>
                </a:solidFill>
                <a:cs typeface="Times New Roman" pitchFamily="18" charset="0"/>
              </a:rPr>
              <a:t>‘Distantly related by blood or marriage’.</a:t>
            </a:r>
            <a:endParaRPr lang="ru-RU" sz="1600">
              <a:solidFill>
                <a:schemeClr val="tx2"/>
              </a:solidFill>
            </a:endParaRPr>
          </a:p>
          <a:p>
            <a:pPr defTabSz="914400" eaLnBrk="0" hangingPunct="0">
              <a:lnSpc>
                <a:spcPct val="150000"/>
              </a:lnSpc>
            </a:pPr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He was a </a:t>
            </a:r>
            <a:r>
              <a:rPr lang="en-US" sz="1600" b="1" i="1">
                <a:solidFill>
                  <a:schemeClr val="tx2"/>
                </a:solidFill>
                <a:cs typeface="Times New Roman" pitchFamily="18" charset="0"/>
              </a:rPr>
              <a:t>distant</a:t>
            </a:r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 cousin of Henry James.</a:t>
            </a:r>
            <a:endParaRPr lang="ru-RU" sz="1600">
              <a:solidFill>
                <a:schemeClr val="tx2"/>
              </a:solidFill>
            </a:endParaRPr>
          </a:p>
          <a:p>
            <a:pPr defTabSz="914400" eaLnBrk="0" hangingPunct="0">
              <a:lnSpc>
                <a:spcPct val="150000"/>
              </a:lnSpc>
            </a:pPr>
            <a:r>
              <a:rPr lang="en-US" sz="1600" b="1" i="1">
                <a:solidFill>
                  <a:schemeClr val="tx2"/>
                </a:solidFill>
                <a:cs typeface="Times New Roman" pitchFamily="18" charset="0"/>
              </a:rPr>
              <a:t>Distant</a:t>
            </a:r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 cousin &lt;relative, aunt, uncle&gt;.</a:t>
            </a:r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38927" name="Group 26"/>
          <p:cNvGrpSpPr>
            <a:grpSpLocks/>
          </p:cNvGrpSpPr>
          <p:nvPr/>
        </p:nvGrpSpPr>
        <p:grpSpPr bwMode="auto">
          <a:xfrm>
            <a:off x="5638800" y="1717675"/>
            <a:ext cx="1073150" cy="1050925"/>
            <a:chOff x="3650288" y="348697"/>
            <a:chExt cx="2073852" cy="2073852"/>
          </a:xfrm>
        </p:grpSpPr>
        <p:sp>
          <p:nvSpPr>
            <p:cNvPr id="45" name="Oval 25"/>
            <p:cNvSpPr/>
            <p:nvPr/>
          </p:nvSpPr>
          <p:spPr>
            <a:xfrm>
              <a:off x="3650288" y="348697"/>
              <a:ext cx="2073852" cy="20738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Oval 10"/>
            <p:cNvSpPr/>
            <p:nvPr/>
          </p:nvSpPr>
          <p:spPr>
            <a:xfrm>
              <a:off x="3776070" y="474005"/>
              <a:ext cx="1822290" cy="1823235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38928" name="Group 26"/>
          <p:cNvGrpSpPr>
            <a:grpSpLocks/>
          </p:cNvGrpSpPr>
          <p:nvPr/>
        </p:nvGrpSpPr>
        <p:grpSpPr bwMode="auto">
          <a:xfrm>
            <a:off x="6972300" y="2457450"/>
            <a:ext cx="806450" cy="754063"/>
            <a:chOff x="3650288" y="348697"/>
            <a:chExt cx="2073852" cy="2073852"/>
          </a:xfrm>
        </p:grpSpPr>
        <p:sp>
          <p:nvSpPr>
            <p:cNvPr id="48" name="Oval 25"/>
            <p:cNvSpPr/>
            <p:nvPr/>
          </p:nvSpPr>
          <p:spPr>
            <a:xfrm>
              <a:off x="3650288" y="348697"/>
              <a:ext cx="2073852" cy="20738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Oval 10"/>
            <p:cNvSpPr/>
            <p:nvPr/>
          </p:nvSpPr>
          <p:spPr>
            <a:xfrm>
              <a:off x="3776843" y="475312"/>
              <a:ext cx="1820744" cy="1820621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0" name="Sev01"/>
          <p:cNvSpPr>
            <a:spLocks noChangeAspect="1"/>
          </p:cNvSpPr>
          <p:nvPr/>
        </p:nvSpPr>
        <p:spPr>
          <a:xfrm>
            <a:off x="5314950" y="3463925"/>
            <a:ext cx="1190625" cy="119062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pic>
        <p:nvPicPr>
          <p:cNvPr id="38930" name="Рисунок 50" descr="female-icon-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7513" y="3600450"/>
            <a:ext cx="7889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Sev01"/>
          <p:cNvSpPr>
            <a:spLocks noChangeAspect="1"/>
          </p:cNvSpPr>
          <p:nvPr/>
        </p:nvSpPr>
        <p:spPr>
          <a:xfrm>
            <a:off x="3773488" y="1262063"/>
            <a:ext cx="801687" cy="803275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pic>
        <p:nvPicPr>
          <p:cNvPr id="38932" name="Рисунок 52" descr="female-icon-2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0" y="1341438"/>
            <a:ext cx="5334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33" name="Group 26"/>
          <p:cNvGrpSpPr>
            <a:grpSpLocks/>
          </p:cNvGrpSpPr>
          <p:nvPr/>
        </p:nvGrpSpPr>
        <p:grpSpPr bwMode="auto">
          <a:xfrm>
            <a:off x="4400550" y="2628900"/>
            <a:ext cx="803275" cy="777875"/>
            <a:chOff x="3650288" y="348697"/>
            <a:chExt cx="2073852" cy="2073852"/>
          </a:xfrm>
        </p:grpSpPr>
        <p:sp>
          <p:nvSpPr>
            <p:cNvPr id="59" name="Oval 25"/>
            <p:cNvSpPr/>
            <p:nvPr/>
          </p:nvSpPr>
          <p:spPr>
            <a:xfrm>
              <a:off x="3650288" y="348697"/>
              <a:ext cx="2073852" cy="20738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2" name="Oval 10"/>
            <p:cNvSpPr/>
            <p:nvPr/>
          </p:nvSpPr>
          <p:spPr>
            <a:xfrm>
              <a:off x="3777343" y="475668"/>
              <a:ext cx="1819744" cy="1819911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38934" name="Group 26"/>
          <p:cNvGrpSpPr>
            <a:grpSpLocks/>
          </p:cNvGrpSpPr>
          <p:nvPr/>
        </p:nvGrpSpPr>
        <p:grpSpPr bwMode="auto">
          <a:xfrm>
            <a:off x="7832725" y="1203325"/>
            <a:ext cx="571500" cy="514350"/>
            <a:chOff x="3650288" y="348697"/>
            <a:chExt cx="2073852" cy="2073852"/>
          </a:xfrm>
        </p:grpSpPr>
        <p:sp>
          <p:nvSpPr>
            <p:cNvPr id="72" name="Oval 25"/>
            <p:cNvSpPr/>
            <p:nvPr/>
          </p:nvSpPr>
          <p:spPr>
            <a:xfrm>
              <a:off x="3650288" y="348697"/>
              <a:ext cx="2073852" cy="20738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5" name="Oval 10"/>
            <p:cNvSpPr/>
            <p:nvPr/>
          </p:nvSpPr>
          <p:spPr>
            <a:xfrm>
              <a:off x="3777023" y="476713"/>
              <a:ext cx="1820381" cy="1817821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3050" y="444500"/>
            <a:ext cx="5638800" cy="354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Mental / emotional</a:t>
            </a:r>
            <a:r>
              <a:rPr lang="en-US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ea typeface="+mj-ea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290513" y="971550"/>
            <a:ext cx="6002337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>
              <a:lnSpc>
                <a:spcPct val="150000"/>
              </a:lnSpc>
            </a:pPr>
            <a:endParaRPr lang="ru-RU" sz="1600" b="1"/>
          </a:p>
          <a:p>
            <a:pPr defTabSz="914400" eaLnBrk="0" hangingPunct="0">
              <a:lnSpc>
                <a:spcPct val="150000"/>
              </a:lnSpc>
            </a:pPr>
            <a:r>
              <a:rPr lang="en-US" sz="1600" u="sng">
                <a:solidFill>
                  <a:schemeClr val="tx2"/>
                </a:solidFill>
                <a:cs typeface="Times New Roman" pitchFamily="18" charset="0"/>
              </a:rPr>
              <a:t>6.1.   ‘Reserved in manner’:</a:t>
            </a:r>
            <a:endParaRPr lang="ru-RU" sz="1600">
              <a:solidFill>
                <a:schemeClr val="tx2"/>
              </a:solidFill>
            </a:endParaRPr>
          </a:p>
          <a:p>
            <a:pPr defTabSz="914400" eaLnBrk="0" hangingPunct="0">
              <a:lnSpc>
                <a:spcPct val="150000"/>
              </a:lnSpc>
            </a:pPr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She was polite but very </a:t>
            </a:r>
            <a:r>
              <a:rPr lang="en-US" sz="1600" b="1" i="1">
                <a:solidFill>
                  <a:schemeClr val="tx2"/>
                </a:solidFill>
                <a:cs typeface="Times New Roman" pitchFamily="18" charset="0"/>
              </a:rPr>
              <a:t>remote</a:t>
            </a:r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 when I met her.</a:t>
            </a:r>
            <a:endParaRPr lang="ru-RU" sz="1600">
              <a:solidFill>
                <a:schemeClr val="tx2"/>
              </a:solidFill>
            </a:endParaRPr>
          </a:p>
          <a:p>
            <a:pPr defTabSz="914400" eaLnBrk="0" hangingPunct="0">
              <a:lnSpc>
                <a:spcPct val="150000"/>
              </a:lnSpc>
            </a:pPr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In a cold and </a:t>
            </a:r>
            <a:r>
              <a:rPr lang="en-US" sz="1600" b="1" i="1">
                <a:solidFill>
                  <a:schemeClr val="tx2"/>
                </a:solidFill>
                <a:cs typeface="Times New Roman" pitchFamily="18" charset="0"/>
              </a:rPr>
              <a:t>distant</a:t>
            </a:r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 voice he told me to pack and leave.</a:t>
            </a:r>
          </a:p>
          <a:p>
            <a:pPr defTabSz="914400" eaLnBrk="0" hangingPunct="0">
              <a:lnSpc>
                <a:spcPct val="150000"/>
              </a:lnSpc>
            </a:pPr>
            <a:endParaRPr lang="ru-RU" sz="1600">
              <a:solidFill>
                <a:schemeClr val="tx2"/>
              </a:solidFill>
            </a:endParaRPr>
          </a:p>
          <a:p>
            <a:pPr defTabSz="914400" eaLnBrk="0" hangingPunct="0">
              <a:lnSpc>
                <a:spcPct val="150000"/>
              </a:lnSpc>
            </a:pPr>
            <a:r>
              <a:rPr lang="en-US" sz="1600" u="sng">
                <a:solidFill>
                  <a:schemeClr val="tx2"/>
                </a:solidFill>
                <a:cs typeface="Times New Roman" pitchFamily="18" charset="0"/>
              </a:rPr>
              <a:t>6.2    ‘Not focused on the surroundings’.</a:t>
            </a:r>
            <a:endParaRPr lang="ru-RU" sz="1600">
              <a:solidFill>
                <a:schemeClr val="tx2"/>
              </a:solidFill>
            </a:endParaRPr>
          </a:p>
          <a:p>
            <a:pPr defTabSz="914400" eaLnBrk="0" hangingPunct="0">
              <a:lnSpc>
                <a:spcPct val="150000"/>
              </a:lnSpc>
            </a:pPr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He gave me a </a:t>
            </a:r>
            <a:r>
              <a:rPr lang="en-US" sz="1600" b="1" i="1">
                <a:solidFill>
                  <a:schemeClr val="tx2"/>
                </a:solidFill>
                <a:cs typeface="Times New Roman" pitchFamily="18" charset="0"/>
              </a:rPr>
              <a:t>distant</a:t>
            </a:r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 look and I wondered if he recognized me.</a:t>
            </a:r>
          </a:p>
          <a:p>
            <a:pPr defTabSz="914400" eaLnBrk="0" hangingPunct="0">
              <a:lnSpc>
                <a:spcPct val="150000"/>
              </a:lnSpc>
            </a:pPr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A woman with a </a:t>
            </a:r>
            <a:r>
              <a:rPr lang="en-US" sz="1600" b="1" i="1">
                <a:solidFill>
                  <a:schemeClr val="tx2"/>
                </a:solidFill>
                <a:cs typeface="Times New Roman" pitchFamily="18" charset="0"/>
              </a:rPr>
              <a:t>far-away</a:t>
            </a:r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 look in her eyes.</a:t>
            </a:r>
            <a:r>
              <a:rPr lang="en-US" sz="1300" i="1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en-US" sz="1300" i="1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1300" i="1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en-US" sz="1300" i="1">
                <a:solidFill>
                  <a:srgbClr val="002060"/>
                </a:solidFill>
                <a:cs typeface="Times New Roman" pitchFamily="18" charset="0"/>
              </a:rPr>
            </a:br>
            <a:endParaRPr lang="en-US" sz="1800"/>
          </a:p>
        </p:txBody>
      </p:sp>
      <p:pic>
        <p:nvPicPr>
          <p:cNvPr id="39940" name="Рисунок 5" descr="fa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2909888"/>
            <a:ext cx="15621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8" descr="sarcas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2850" y="444500"/>
            <a:ext cx="2205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638800" cy="354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Semantic features (spatial meaning):</a:t>
            </a:r>
            <a: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</a:br>
            <a:endParaRPr lang="ru-RU" dirty="0">
              <a:ea typeface="+mj-ea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0964" name="Рисунок 16" descr="t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2938" y="1485900"/>
            <a:ext cx="3032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0" y="1143000"/>
            <a:ext cx="532447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defTabSz="914400" eaLnBrk="0" hangingPunct="0">
              <a:spcAft>
                <a:spcPts val="1200"/>
              </a:spcAft>
            </a:pPr>
            <a:r>
              <a:rPr lang="en-US" b="1">
                <a:solidFill>
                  <a:schemeClr val="tx2"/>
                </a:solidFill>
                <a:cs typeface="Times New Roman" pitchFamily="18" charset="0"/>
              </a:rPr>
              <a:t>Distance</a:t>
            </a:r>
            <a:endParaRPr lang="ru-RU">
              <a:solidFill>
                <a:schemeClr val="tx2"/>
              </a:solidFill>
            </a:endParaRPr>
          </a:p>
          <a:p>
            <a:pPr indent="449263" defTabSz="914400" eaLnBrk="0" hangingPunct="0"/>
            <a:r>
              <a:rPr lang="en-US" sz="1600" u="sng">
                <a:solidFill>
                  <a:schemeClr val="tx2"/>
                </a:solidFill>
                <a:cs typeface="Times New Roman" pitchFamily="18" charset="0"/>
              </a:rPr>
              <a:t> - Specific distance possible (special constructions):</a:t>
            </a:r>
          </a:p>
          <a:p>
            <a:pPr indent="449263" defTabSz="914400" eaLnBrk="0" hangingPunct="0"/>
            <a:endParaRPr lang="ru-RU" sz="1600">
              <a:solidFill>
                <a:schemeClr val="tx2"/>
              </a:solidFill>
            </a:endParaRPr>
          </a:p>
          <a:p>
            <a:pPr indent="449263" defTabSz="914400" eaLnBrk="0" hangingPunct="0"/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	</a:t>
            </a:r>
            <a:r>
              <a:rPr lang="en-US" sz="1600" b="1" i="1">
                <a:solidFill>
                  <a:schemeClr val="tx2"/>
                </a:solidFill>
                <a:cs typeface="Times New Roman" pitchFamily="18" charset="0"/>
              </a:rPr>
              <a:t>How far</a:t>
            </a:r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 is it from here?</a:t>
            </a:r>
            <a:endParaRPr lang="ru-RU" sz="1600">
              <a:solidFill>
                <a:schemeClr val="tx2"/>
              </a:solidFill>
            </a:endParaRPr>
          </a:p>
          <a:p>
            <a:pPr indent="449263" defTabSz="914400" eaLnBrk="0" hangingPunct="0"/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	The plants are </a:t>
            </a:r>
            <a:r>
              <a:rPr lang="en-US" sz="1600" b="1" i="1">
                <a:solidFill>
                  <a:schemeClr val="tx2"/>
                </a:solidFill>
                <a:cs typeface="Times New Roman" pitchFamily="18" charset="0"/>
              </a:rPr>
              <a:t>six inches distant</a:t>
            </a:r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 in the row.</a:t>
            </a:r>
            <a:r>
              <a:rPr lang="ru-RU" sz="1600" i="1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1600" i="1">
                <a:solidFill>
                  <a:schemeClr val="tx2"/>
                </a:solidFill>
                <a:cs typeface="Times New Roman" pitchFamily="18" charset="0"/>
              </a:rPr>
            </a:br>
            <a:endParaRPr lang="ru-RU" sz="1600">
              <a:solidFill>
                <a:schemeClr val="tx2"/>
              </a:solidFill>
            </a:endParaRPr>
          </a:p>
          <a:p>
            <a:pPr indent="449263" defTabSz="914400" eaLnBrk="0" hangingPunct="0"/>
            <a:r>
              <a:rPr lang="en-US" sz="1600" i="1" u="sng">
                <a:solidFill>
                  <a:schemeClr val="tx2"/>
                </a:solidFill>
                <a:cs typeface="Times New Roman" pitchFamily="18" charset="0"/>
              </a:rPr>
              <a:t>- </a:t>
            </a:r>
            <a:r>
              <a:rPr lang="en-US" sz="1600" u="sng">
                <a:solidFill>
                  <a:schemeClr val="tx2"/>
                </a:solidFill>
                <a:cs typeface="Times New Roman" pitchFamily="18" charset="0"/>
              </a:rPr>
              <a:t>Very large distance:</a:t>
            </a:r>
            <a:br>
              <a:rPr lang="en-US" sz="1600" u="sng">
                <a:solidFill>
                  <a:schemeClr val="tx2"/>
                </a:solidFill>
                <a:cs typeface="Times New Roman" pitchFamily="18" charset="0"/>
              </a:rPr>
            </a:br>
            <a:endParaRPr lang="ru-RU" sz="1600">
              <a:solidFill>
                <a:schemeClr val="tx2"/>
              </a:solidFill>
            </a:endParaRPr>
          </a:p>
          <a:p>
            <a:pPr indent="449263" defTabSz="914400" eaLnBrk="0" hangingPunct="0"/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	far-off, far-away</a:t>
            </a:r>
            <a:endParaRPr lang="ru-RU" sz="1600">
              <a:solidFill>
                <a:schemeClr val="tx2"/>
              </a:solidFill>
            </a:endParaRPr>
          </a:p>
          <a:p>
            <a:pPr indent="449263" defTabSz="914400" eaLnBrk="0" hangingPunct="0"/>
            <a:r>
              <a:rPr lang="en-US" sz="1600">
                <a:solidFill>
                  <a:schemeClr val="tx2"/>
                </a:solidFill>
                <a:cs typeface="Times New Roman" pitchFamily="18" charset="0"/>
              </a:rPr>
              <a:t>	impossible</a:t>
            </a:r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*a little </a:t>
            </a:r>
            <a:r>
              <a:rPr lang="en-US" sz="1600" b="1" i="1">
                <a:solidFill>
                  <a:schemeClr val="tx2"/>
                </a:solidFill>
                <a:cs typeface="Times New Roman" pitchFamily="18" charset="0"/>
              </a:rPr>
              <a:t>far-off</a:t>
            </a:r>
            <a:r>
              <a:rPr lang="ru-RU" sz="1600" i="1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location,</a:t>
            </a:r>
            <a:r>
              <a:rPr lang="ru-RU" sz="1600" i="1">
                <a:solidFill>
                  <a:schemeClr val="tx2"/>
                </a:solidFill>
                <a:cs typeface="Times New Roman" pitchFamily="18" charset="0"/>
              </a:rPr>
              <a:t>  </a:t>
            </a:r>
            <a:endParaRPr lang="en-US" sz="1600" i="1">
              <a:solidFill>
                <a:schemeClr val="tx2"/>
              </a:solidFill>
              <a:cs typeface="Times New Roman" pitchFamily="18" charset="0"/>
            </a:endParaRPr>
          </a:p>
          <a:p>
            <a:pPr indent="449263" defTabSz="914400" eaLnBrk="0" hangingPunct="0"/>
            <a:r>
              <a:rPr lang="en-US" sz="1600" i="1" baseline="30000">
                <a:solidFill>
                  <a:schemeClr val="tx2"/>
                </a:solidFill>
                <a:cs typeface="Times New Roman" pitchFamily="18" charset="0"/>
              </a:rPr>
              <a:t>	?</a:t>
            </a:r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an extremely </a:t>
            </a:r>
            <a:r>
              <a:rPr lang="en-US" sz="1600" b="1" i="1">
                <a:solidFill>
                  <a:schemeClr val="tx2"/>
                </a:solidFill>
                <a:cs typeface="Times New Roman" pitchFamily="18" charset="0"/>
              </a:rPr>
              <a:t>far-away</a:t>
            </a:r>
            <a:r>
              <a:rPr lang="ru-RU" sz="1600" b="1" i="1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1600" i="1">
                <a:solidFill>
                  <a:schemeClr val="tx2"/>
                </a:solidFill>
                <a:cs typeface="Times New Roman" pitchFamily="18" charset="0"/>
              </a:rPr>
              <a:t>country</a:t>
            </a:r>
            <a:r>
              <a:rPr lang="en-US" sz="1600" i="1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en-US" sz="1600" i="1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1676400" y="800100"/>
            <a:ext cx="5638800" cy="354013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700" dirty="0" smtClean="0">
                <a:solidFill>
                  <a:schemeClr val="tx2"/>
                </a:solidFill>
              </a:rPr>
              <a:t>Two aspects of description and analysis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smtClean="0">
                <a:solidFill>
                  <a:schemeClr val="tx2"/>
                </a:solidFill>
              </a:rPr>
              <a:t>of synonyms:</a:t>
            </a:r>
            <a:endParaRPr lang="ru-RU" sz="2700" dirty="0" smtClean="0">
              <a:solidFill>
                <a:schemeClr val="tx2"/>
              </a:solidFill>
            </a:endParaRPr>
          </a:p>
        </p:txBody>
      </p:sp>
      <p:sp>
        <p:nvSpPr>
          <p:cNvPr id="11267" name="Текст 2"/>
          <p:cNvSpPr>
            <a:spLocks noGrp="1"/>
          </p:cNvSpPr>
          <p:nvPr>
            <p:ph type="body" sz="half" idx="2"/>
          </p:nvPr>
        </p:nvSpPr>
        <p:spPr bwMode="auto">
          <a:xfrm>
            <a:off x="1314450" y="2200275"/>
            <a:ext cx="2820988" cy="371475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smtClean="0">
                <a:solidFill>
                  <a:schemeClr val="tx2"/>
                </a:solidFill>
              </a:rPr>
              <a:t>Differences in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smtClean="0">
                <a:solidFill>
                  <a:schemeClr val="tx2"/>
                </a:solidFill>
              </a:rPr>
              <a:t> polysemy</a:t>
            </a:r>
            <a:endParaRPr lang="ru-RU" sz="2000" smtClean="0">
              <a:solidFill>
                <a:schemeClr val="tx2"/>
              </a:solidFill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  <a:defRPr/>
            </a:pPr>
            <a:fld id="{F5057273-8776-43B6-9668-722CD7691654}" type="slidenum">
              <a:rPr lang="en-US" smtClean="0">
                <a:ea typeface="FontAwesome"/>
              </a:rPr>
              <a:pPr defTabSz="1030288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ea typeface="FontAwesome"/>
            </a:endParaRPr>
          </a:p>
        </p:txBody>
      </p:sp>
      <p:sp>
        <p:nvSpPr>
          <p:cNvPr id="11269" name="Текст 2"/>
          <p:cNvSpPr txBox="1">
            <a:spLocks/>
          </p:cNvSpPr>
          <p:nvPr/>
        </p:nvSpPr>
        <p:spPr bwMode="auto">
          <a:xfrm>
            <a:off x="1828800" y="3314700"/>
            <a:ext cx="411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4400">
              <a:spcBef>
                <a:spcPct val="20000"/>
              </a:spcBef>
            </a:pPr>
            <a:endParaRPr lang="ru-RU" sz="2400">
              <a:solidFill>
                <a:schemeClr val="tx2"/>
              </a:solidFill>
            </a:endParaRPr>
          </a:p>
        </p:txBody>
      </p:sp>
      <p:grpSp>
        <p:nvGrpSpPr>
          <p:cNvPr id="11270" name="Group 109"/>
          <p:cNvGrpSpPr>
            <a:grpSpLocks/>
          </p:cNvGrpSpPr>
          <p:nvPr/>
        </p:nvGrpSpPr>
        <p:grpSpPr bwMode="auto">
          <a:xfrm>
            <a:off x="3381375" y="2779713"/>
            <a:ext cx="2047875" cy="2363787"/>
            <a:chOff x="3823109" y="2168501"/>
            <a:chExt cx="1688554" cy="2071832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3823109" y="2168501"/>
              <a:ext cx="1688554" cy="2071832"/>
            </a:xfrm>
            <a:custGeom>
              <a:avLst/>
              <a:gdLst/>
              <a:ahLst/>
              <a:cxnLst>
                <a:cxn ang="0">
                  <a:pos x="169" y="528"/>
                </a:cxn>
                <a:cxn ang="0">
                  <a:pos x="121" y="430"/>
                </a:cxn>
                <a:cxn ang="0">
                  <a:pos x="54" y="428"/>
                </a:cxn>
                <a:cxn ang="0">
                  <a:pos x="46" y="390"/>
                </a:cxn>
                <a:cxn ang="0">
                  <a:pos x="28" y="376"/>
                </a:cxn>
                <a:cxn ang="0">
                  <a:pos x="42" y="366"/>
                </a:cxn>
                <a:cxn ang="0">
                  <a:pos x="24" y="356"/>
                </a:cxn>
                <a:cxn ang="0">
                  <a:pos x="19" y="332"/>
                </a:cxn>
                <a:cxn ang="0">
                  <a:pos x="9" y="305"/>
                </a:cxn>
                <a:cxn ang="0">
                  <a:pos x="49" y="233"/>
                </a:cxn>
                <a:cxn ang="0">
                  <a:pos x="133" y="58"/>
                </a:cxn>
                <a:cxn ang="0">
                  <a:pos x="404" y="174"/>
                </a:cxn>
                <a:cxn ang="0">
                  <a:pos x="336" y="387"/>
                </a:cxn>
                <a:cxn ang="0">
                  <a:pos x="347" y="534"/>
                </a:cxn>
                <a:cxn ang="0">
                  <a:pos x="168" y="534"/>
                </a:cxn>
                <a:cxn ang="0">
                  <a:pos x="169" y="528"/>
                </a:cxn>
              </a:cxnLst>
              <a:rect l="0" t="0" r="r" b="b"/>
              <a:pathLst>
                <a:path w="436" h="534">
                  <a:moveTo>
                    <a:pt x="169" y="528"/>
                  </a:moveTo>
                  <a:cubicBezTo>
                    <a:pt x="169" y="528"/>
                    <a:pt x="171" y="428"/>
                    <a:pt x="121" y="430"/>
                  </a:cubicBezTo>
                  <a:cubicBezTo>
                    <a:pt x="71" y="432"/>
                    <a:pt x="66" y="446"/>
                    <a:pt x="54" y="428"/>
                  </a:cubicBezTo>
                  <a:cubicBezTo>
                    <a:pt x="42" y="409"/>
                    <a:pt x="54" y="398"/>
                    <a:pt x="46" y="390"/>
                  </a:cubicBezTo>
                  <a:cubicBezTo>
                    <a:pt x="46" y="390"/>
                    <a:pt x="28" y="384"/>
                    <a:pt x="28" y="376"/>
                  </a:cubicBezTo>
                  <a:cubicBezTo>
                    <a:pt x="28" y="368"/>
                    <a:pt x="42" y="366"/>
                    <a:pt x="42" y="366"/>
                  </a:cubicBezTo>
                  <a:cubicBezTo>
                    <a:pt x="42" y="366"/>
                    <a:pt x="24" y="365"/>
                    <a:pt x="24" y="356"/>
                  </a:cubicBezTo>
                  <a:cubicBezTo>
                    <a:pt x="23" y="348"/>
                    <a:pt x="33" y="338"/>
                    <a:pt x="19" y="332"/>
                  </a:cubicBezTo>
                  <a:cubicBezTo>
                    <a:pt x="5" y="326"/>
                    <a:pt x="0" y="320"/>
                    <a:pt x="9" y="305"/>
                  </a:cubicBezTo>
                  <a:cubicBezTo>
                    <a:pt x="18" y="290"/>
                    <a:pt x="52" y="251"/>
                    <a:pt x="49" y="233"/>
                  </a:cubicBezTo>
                  <a:cubicBezTo>
                    <a:pt x="46" y="216"/>
                    <a:pt x="29" y="117"/>
                    <a:pt x="133" y="58"/>
                  </a:cubicBezTo>
                  <a:cubicBezTo>
                    <a:pt x="238" y="0"/>
                    <a:pt x="372" y="49"/>
                    <a:pt x="404" y="174"/>
                  </a:cubicBezTo>
                  <a:cubicBezTo>
                    <a:pt x="436" y="300"/>
                    <a:pt x="336" y="387"/>
                    <a:pt x="336" y="387"/>
                  </a:cubicBezTo>
                  <a:cubicBezTo>
                    <a:pt x="336" y="387"/>
                    <a:pt x="302" y="480"/>
                    <a:pt x="347" y="534"/>
                  </a:cubicBezTo>
                  <a:cubicBezTo>
                    <a:pt x="168" y="534"/>
                    <a:pt x="168" y="534"/>
                    <a:pt x="168" y="534"/>
                  </a:cubicBezTo>
                  <a:lnTo>
                    <a:pt x="169" y="5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" name="Group 51"/>
            <p:cNvGrpSpPr/>
            <p:nvPr/>
          </p:nvGrpSpPr>
          <p:grpSpPr>
            <a:xfrm>
              <a:off x="4104437" y="2380079"/>
              <a:ext cx="1229523" cy="1099028"/>
              <a:chOff x="5778501" y="3379787"/>
              <a:chExt cx="1630363" cy="145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24" name="Freeform 94"/>
              <p:cNvSpPr>
                <a:spLocks/>
              </p:cNvSpPr>
              <p:nvPr/>
            </p:nvSpPr>
            <p:spPr bwMode="auto">
              <a:xfrm>
                <a:off x="6265856" y="3629025"/>
                <a:ext cx="600075" cy="434975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95"/>
              <p:cNvSpPr>
                <a:spLocks/>
              </p:cNvSpPr>
              <p:nvPr/>
            </p:nvSpPr>
            <p:spPr bwMode="auto">
              <a:xfrm>
                <a:off x="5778501" y="3379787"/>
                <a:ext cx="1630363" cy="1457326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271" name="Рисунок 25" descr="test-speech-bubble-m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5200" y="1885950"/>
            <a:ext cx="303688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26" descr="test-speech-bubble-m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885950"/>
            <a:ext cx="303688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Прямоугольник 27"/>
          <p:cNvSpPr>
            <a:spLocks noChangeArrowheads="1"/>
          </p:cNvSpPr>
          <p:nvPr/>
        </p:nvSpPr>
        <p:spPr bwMode="auto">
          <a:xfrm>
            <a:off x="4800600" y="2035175"/>
            <a:ext cx="2998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en-US" b="1">
                <a:solidFill>
                  <a:schemeClr val="tx2"/>
                </a:solidFill>
              </a:rPr>
              <a:t>Differences within particular word senses</a:t>
            </a:r>
            <a:endParaRPr lang="ru-RU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638800" cy="354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Semantic features (spatial meaning):</a:t>
            </a:r>
            <a: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</a:br>
            <a:endParaRPr lang="ru-RU" dirty="0">
              <a:ea typeface="+mj-ea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200025" y="1042988"/>
            <a:ext cx="5857875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Reference point</a:t>
            </a:r>
            <a:r>
              <a:rPr lang="en-US" sz="1600" b="1">
                <a:solidFill>
                  <a:schemeClr val="tx2"/>
                </a:solidFill>
              </a:rPr>
              <a:t/>
            </a:r>
            <a:br>
              <a:rPr lang="en-US" sz="1600" b="1">
                <a:solidFill>
                  <a:schemeClr val="tx2"/>
                </a:solidFill>
              </a:rPr>
            </a:br>
            <a:endParaRPr lang="ru-RU" sz="160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1600" u="sng">
                <a:solidFill>
                  <a:schemeClr val="tx2"/>
                </a:solidFill>
              </a:rPr>
              <a:t>Observer or another object: </a:t>
            </a:r>
          </a:p>
          <a:p>
            <a:endParaRPr lang="ru-RU" sz="1600">
              <a:solidFill>
                <a:schemeClr val="tx2"/>
              </a:solidFill>
            </a:endParaRPr>
          </a:p>
          <a:p>
            <a:r>
              <a:rPr lang="en-US" sz="1600" i="1">
                <a:solidFill>
                  <a:schemeClr val="tx2"/>
                </a:solidFill>
              </a:rPr>
              <a:t>The coast was </a:t>
            </a:r>
            <a:r>
              <a:rPr lang="en-US" sz="1600" b="1" i="1">
                <a:solidFill>
                  <a:schemeClr val="tx2"/>
                </a:solidFill>
              </a:rPr>
              <a:t>far</a:t>
            </a:r>
            <a:r>
              <a:rPr lang="en-US" sz="1600">
                <a:solidFill>
                  <a:schemeClr val="tx2"/>
                </a:solidFill>
              </a:rPr>
              <a:t>;</a:t>
            </a:r>
            <a:r>
              <a:rPr lang="en-US" sz="1600" i="1">
                <a:solidFill>
                  <a:schemeClr val="tx2"/>
                </a:solidFill>
              </a:rPr>
              <a:t> He looked at the </a:t>
            </a:r>
            <a:r>
              <a:rPr lang="en-US" sz="1600" b="1" i="1">
                <a:solidFill>
                  <a:schemeClr val="tx2"/>
                </a:solidFill>
              </a:rPr>
              <a:t>distant</a:t>
            </a:r>
            <a:r>
              <a:rPr lang="en-US" sz="1600" i="1">
                <a:solidFill>
                  <a:schemeClr val="tx2"/>
                </a:solidFill>
              </a:rPr>
              <a:t> coast </a:t>
            </a:r>
            <a:r>
              <a:rPr lang="en-US" sz="1600">
                <a:solidFill>
                  <a:schemeClr val="tx2"/>
                </a:solidFill>
              </a:rPr>
              <a:t>(observer);</a:t>
            </a:r>
            <a:endParaRPr lang="ru-RU" sz="1600">
              <a:solidFill>
                <a:schemeClr val="tx2"/>
              </a:solidFill>
            </a:endParaRPr>
          </a:p>
          <a:p>
            <a:r>
              <a:rPr lang="en-US" sz="1600" i="1">
                <a:solidFill>
                  <a:schemeClr val="tx2"/>
                </a:solidFill>
              </a:rPr>
              <a:t>The school is </a:t>
            </a:r>
            <a:r>
              <a:rPr lang="en-US" sz="1600" b="1" i="1">
                <a:solidFill>
                  <a:schemeClr val="tx2"/>
                </a:solidFill>
              </a:rPr>
              <a:t>far</a:t>
            </a:r>
            <a:r>
              <a:rPr lang="en-US" sz="1600" i="1">
                <a:solidFill>
                  <a:schemeClr val="tx2"/>
                </a:solidFill>
              </a:rPr>
              <a:t> from home; a </a:t>
            </a:r>
            <a:r>
              <a:rPr lang="en-US" sz="1600" b="1" i="1">
                <a:solidFill>
                  <a:schemeClr val="tx2"/>
                </a:solidFill>
              </a:rPr>
              <a:t>distant</a:t>
            </a:r>
            <a:r>
              <a:rPr lang="en-US" sz="1600" i="1">
                <a:solidFill>
                  <a:schemeClr val="tx2"/>
                </a:solidFill>
              </a:rPr>
              <a:t> galaxy </a:t>
            </a:r>
            <a:r>
              <a:rPr lang="en-US" sz="1600">
                <a:solidFill>
                  <a:schemeClr val="tx2"/>
                </a:solidFill>
              </a:rPr>
              <a:t>(another object)</a:t>
            </a:r>
          </a:p>
          <a:p>
            <a:endParaRPr lang="ru-RU" sz="1600">
              <a:solidFill>
                <a:schemeClr val="tx2"/>
              </a:solidFill>
            </a:endParaRPr>
          </a:p>
          <a:p>
            <a:r>
              <a:rPr lang="en-US" sz="1600" u="sng">
                <a:solidFill>
                  <a:schemeClr val="tx2"/>
                </a:solidFill>
              </a:rPr>
              <a:t>-Center, inhabited areas:</a:t>
            </a:r>
            <a:r>
              <a:rPr lang="en-US" sz="1600" i="1">
                <a:solidFill>
                  <a:schemeClr val="tx2"/>
                </a:solidFill>
              </a:rPr>
              <a:t/>
            </a:r>
            <a:br>
              <a:rPr lang="en-US" sz="1600" i="1">
                <a:solidFill>
                  <a:schemeClr val="tx2"/>
                </a:solidFill>
              </a:rPr>
            </a:br>
            <a:r>
              <a:rPr lang="en-US" sz="1600" i="1">
                <a:solidFill>
                  <a:schemeClr val="tx2"/>
                </a:solidFill>
              </a:rPr>
              <a:t>	</a:t>
            </a:r>
            <a:r>
              <a:rPr lang="en-US" sz="1600" b="1" i="1">
                <a:solidFill>
                  <a:schemeClr val="tx2"/>
                </a:solidFill>
              </a:rPr>
              <a:t>remote</a:t>
            </a:r>
            <a:r>
              <a:rPr lang="en-US" sz="1600" i="1">
                <a:solidFill>
                  <a:schemeClr val="tx2"/>
                </a:solidFill>
              </a:rPr>
              <a:t> country, </a:t>
            </a:r>
          </a:p>
          <a:p>
            <a:r>
              <a:rPr lang="en-US" sz="1600" b="1" i="1">
                <a:solidFill>
                  <a:schemeClr val="tx2"/>
                </a:solidFill>
              </a:rPr>
              <a:t>	remote</a:t>
            </a:r>
            <a:r>
              <a:rPr lang="en-US" sz="1600" i="1">
                <a:solidFill>
                  <a:schemeClr val="tx2"/>
                </a:solidFill>
              </a:rPr>
              <a:t> corners of the world, </a:t>
            </a:r>
            <a:br>
              <a:rPr lang="en-US" sz="1600" i="1">
                <a:solidFill>
                  <a:schemeClr val="tx2"/>
                </a:solidFill>
              </a:rPr>
            </a:br>
            <a:r>
              <a:rPr lang="en-US" sz="1600" i="1">
                <a:solidFill>
                  <a:schemeClr val="tx2"/>
                </a:solidFill>
              </a:rPr>
              <a:t>	</a:t>
            </a:r>
            <a:r>
              <a:rPr lang="en-US" sz="1600" b="1" i="1">
                <a:solidFill>
                  <a:schemeClr val="tx2"/>
                </a:solidFill>
              </a:rPr>
              <a:t>remote</a:t>
            </a:r>
            <a:r>
              <a:rPr lang="en-US" sz="1600" i="1">
                <a:solidFill>
                  <a:schemeClr val="tx2"/>
                </a:solidFill>
              </a:rPr>
              <a:t> village</a:t>
            </a:r>
            <a:r>
              <a:rPr lang="en-US" sz="1600" i="1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en-US" sz="1600" i="1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/>
          </a:p>
        </p:txBody>
      </p:sp>
      <p:pic>
        <p:nvPicPr>
          <p:cNvPr id="41989" name="Рисунок 5" descr="c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0" y="1039813"/>
            <a:ext cx="289560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Рисунок 6" descr="vil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9150" y="2971800"/>
            <a:ext cx="16700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638800" cy="354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Semantic features (spatial meaning):</a:t>
            </a:r>
            <a: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</a:br>
            <a:endParaRPr lang="ru-RU" dirty="0">
              <a:ea typeface="+mj-ea"/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200025" y="1285875"/>
            <a:ext cx="861853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tx2"/>
                </a:solidFill>
              </a:rPr>
              <a:t>3. Temporary / permanent location</a:t>
            </a:r>
            <a:endParaRPr lang="ru-RU" sz="160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>
                <a:solidFill>
                  <a:schemeClr val="tx2"/>
                </a:solidFill>
              </a:rPr>
              <a:t>He is </a:t>
            </a:r>
            <a:r>
              <a:rPr lang="en-US" sz="1600" b="1" i="1">
                <a:solidFill>
                  <a:schemeClr val="tx2"/>
                </a:solidFill>
              </a:rPr>
              <a:t>far</a:t>
            </a:r>
            <a:r>
              <a:rPr lang="en-US" sz="1600" i="1">
                <a:solidFill>
                  <a:schemeClr val="tx2"/>
                </a:solidFill>
              </a:rPr>
              <a:t> from us; The houses already looked like </a:t>
            </a:r>
            <a:r>
              <a:rPr lang="en-US" sz="1600" b="1" i="1">
                <a:solidFill>
                  <a:schemeClr val="tx2"/>
                </a:solidFill>
              </a:rPr>
              <a:t>distant</a:t>
            </a:r>
            <a:r>
              <a:rPr lang="en-US" sz="1600" i="1">
                <a:solidFill>
                  <a:schemeClr val="tx2"/>
                </a:solidFill>
              </a:rPr>
              <a:t> specks on the horizon </a:t>
            </a:r>
            <a:r>
              <a:rPr lang="en-US" sz="1600">
                <a:solidFill>
                  <a:schemeClr val="tx2"/>
                </a:solidFill>
              </a:rPr>
              <a:t>(temporary);</a:t>
            </a:r>
            <a:endParaRPr lang="ru-RU" sz="160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>
                <a:solidFill>
                  <a:schemeClr val="tx2"/>
                </a:solidFill>
              </a:rPr>
              <a:t>He lives in a </a:t>
            </a:r>
            <a:r>
              <a:rPr lang="en-US" sz="1600" b="1" i="1">
                <a:solidFill>
                  <a:schemeClr val="tx2"/>
                </a:solidFill>
              </a:rPr>
              <a:t>remote </a:t>
            </a:r>
            <a:r>
              <a:rPr lang="en-US" sz="1600" i="1">
                <a:solidFill>
                  <a:schemeClr val="tx2"/>
                </a:solidFill>
              </a:rPr>
              <a:t>village </a:t>
            </a:r>
            <a:r>
              <a:rPr lang="en-US" sz="1600">
                <a:solidFill>
                  <a:schemeClr val="tx2"/>
                </a:solidFill>
              </a:rPr>
              <a:t>(permanent).</a:t>
            </a:r>
            <a:endParaRPr lang="ru-RU" sz="160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>
                <a:solidFill>
                  <a:schemeClr val="tx2"/>
                </a:solidFill>
              </a:rPr>
              <a:t> </a:t>
            </a:r>
            <a:endParaRPr lang="ru-RU" sz="160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tx2"/>
                </a:solidFill>
              </a:rPr>
              <a:t>4. Accessibility</a:t>
            </a:r>
            <a:endParaRPr lang="ru-RU" sz="160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i="1">
                <a:solidFill>
                  <a:schemeClr val="tx2"/>
                </a:solidFill>
              </a:rPr>
              <a:t>Remote</a:t>
            </a:r>
            <a:r>
              <a:rPr lang="en-US" sz="1600" i="1">
                <a:solidFill>
                  <a:schemeClr val="tx2"/>
                </a:solidFill>
              </a:rPr>
              <a:t> </a:t>
            </a:r>
            <a:r>
              <a:rPr lang="en-US" sz="1600">
                <a:solidFill>
                  <a:schemeClr val="tx2"/>
                </a:solidFill>
              </a:rPr>
              <a:t>is accessible with difficulty:</a:t>
            </a:r>
            <a:endParaRPr lang="ru-RU" sz="160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>
                <a:solidFill>
                  <a:schemeClr val="tx2"/>
                </a:solidFill>
              </a:rPr>
              <a:t>This </a:t>
            </a:r>
            <a:r>
              <a:rPr lang="en-US" sz="1600" b="1" i="1">
                <a:solidFill>
                  <a:schemeClr val="tx2"/>
                </a:solidFill>
              </a:rPr>
              <a:t>remote</a:t>
            </a:r>
            <a:r>
              <a:rPr lang="en-US" sz="1600" i="1">
                <a:solidFill>
                  <a:schemeClr val="tx2"/>
                </a:solidFill>
              </a:rPr>
              <a:t> village is so out of the way that mail comes only once a week.  </a:t>
            </a:r>
            <a:endParaRPr lang="ru-RU" sz="1600">
              <a:solidFill>
                <a:schemeClr val="tx2"/>
              </a:solidFill>
            </a:endParaRPr>
          </a:p>
          <a:p>
            <a:r>
              <a:rPr lang="en-US" sz="1600" i="1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en-US" sz="1600" i="1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638800" cy="354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Semantic features (temporal meaning):</a:t>
            </a:r>
            <a: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</a:br>
            <a:endParaRPr lang="ru-RU" dirty="0">
              <a:ea typeface="+mj-ea"/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200025" y="1285875"/>
            <a:ext cx="84296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tx2"/>
                </a:solidFill>
              </a:rPr>
              <a:t>Future/past reference.</a:t>
            </a:r>
            <a:endParaRPr lang="ru-RU" sz="160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chemeClr val="tx2"/>
                </a:solidFill>
              </a:rPr>
              <a:t>Cf. </a:t>
            </a:r>
            <a:r>
              <a:rPr lang="en-US" sz="1600" b="1" i="1">
                <a:solidFill>
                  <a:schemeClr val="tx2"/>
                </a:solidFill>
              </a:rPr>
              <a:t>distant past / distant future </a:t>
            </a:r>
            <a:r>
              <a:rPr lang="en-US" sz="1600">
                <a:solidFill>
                  <a:schemeClr val="tx2"/>
                </a:solidFill>
              </a:rPr>
              <a:t>(equally possible), but  </a:t>
            </a:r>
            <a:r>
              <a:rPr lang="en-US" sz="1600" b="1" i="1">
                <a:solidFill>
                  <a:schemeClr val="tx2"/>
                </a:solidFill>
              </a:rPr>
              <a:t>remote past</a:t>
            </a:r>
            <a:r>
              <a:rPr lang="en-US" sz="1600" i="1">
                <a:solidFill>
                  <a:schemeClr val="tx2"/>
                </a:solidFill>
              </a:rPr>
              <a:t> / </a:t>
            </a:r>
            <a:r>
              <a:rPr lang="en-US" sz="1600" b="1" i="1" baseline="30000">
                <a:solidFill>
                  <a:schemeClr val="tx2"/>
                </a:solidFill>
              </a:rPr>
              <a:t>?</a:t>
            </a:r>
            <a:r>
              <a:rPr lang="en-US" sz="1600" b="1" i="1">
                <a:solidFill>
                  <a:schemeClr val="tx2"/>
                </a:solidFill>
              </a:rPr>
              <a:t>remote future </a:t>
            </a:r>
            <a:r>
              <a:rPr lang="en-US" sz="1600">
                <a:solidFill>
                  <a:schemeClr val="tx2"/>
                </a:solidFill>
              </a:rPr>
              <a:t>(future reference is rare)</a:t>
            </a:r>
            <a:endParaRPr lang="ru-RU" sz="1600">
              <a:solidFill>
                <a:schemeClr val="tx2"/>
              </a:solidFill>
            </a:endParaRPr>
          </a:p>
          <a:p>
            <a:r>
              <a:rPr lang="en-US" sz="1600" i="1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en-US" sz="1600" i="1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/>
          </a:p>
        </p:txBody>
      </p:sp>
      <p:pic>
        <p:nvPicPr>
          <p:cNvPr id="44037" name="Рисунок 4" descr="Futur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400300"/>
            <a:ext cx="3532188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638800" cy="354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Semantic features (mental meaning):</a:t>
            </a:r>
            <a: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</a:br>
            <a:endParaRPr lang="ru-RU" dirty="0">
              <a:ea typeface="+mj-ea"/>
            </a:endParaRP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200025" y="1828800"/>
            <a:ext cx="842962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tx2"/>
                </a:solidFill>
              </a:rPr>
              <a:t>Reason for distancing</a:t>
            </a:r>
            <a:endParaRPr lang="ru-RU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>
                <a:solidFill>
                  <a:schemeClr val="tx2"/>
                </a:solidFill>
              </a:rPr>
              <a:t>She was </a:t>
            </a:r>
            <a:r>
              <a:rPr lang="en-US" sz="1600" b="1" i="1">
                <a:solidFill>
                  <a:schemeClr val="tx2"/>
                </a:solidFill>
              </a:rPr>
              <a:t>distant</a:t>
            </a:r>
            <a:r>
              <a:rPr lang="en-US" sz="1600" i="1">
                <a:solidFill>
                  <a:schemeClr val="tx2"/>
                </a:solidFill>
              </a:rPr>
              <a:t> with us </a:t>
            </a:r>
            <a:r>
              <a:rPr lang="en-US" sz="1600">
                <a:solidFill>
                  <a:schemeClr val="tx2"/>
                </a:solidFill>
              </a:rPr>
              <a:t>(</a:t>
            </a:r>
            <a:r>
              <a:rPr lang="en-US" sz="1600">
                <a:solidFill>
                  <a:schemeClr val="tx2"/>
                </a:solidFill>
                <a:sym typeface="Symbol" pitchFamily="18" charset="2"/>
              </a:rPr>
              <a:t></a:t>
            </a:r>
            <a:r>
              <a:rPr lang="en-US" sz="1600">
                <a:solidFill>
                  <a:schemeClr val="tx2"/>
                </a:solidFill>
              </a:rPr>
              <a:t> ‘cold’):may be intentional</a:t>
            </a:r>
            <a:endParaRPr lang="ru-RU" sz="160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>
                <a:solidFill>
                  <a:schemeClr val="tx2"/>
                </a:solidFill>
              </a:rPr>
              <a:t>Her </a:t>
            </a:r>
            <a:r>
              <a:rPr lang="en-US" sz="1600" b="1" i="1">
                <a:solidFill>
                  <a:schemeClr val="tx2"/>
                </a:solidFill>
              </a:rPr>
              <a:t>far-away</a:t>
            </a:r>
            <a:r>
              <a:rPr lang="en-US" sz="1600" i="1">
                <a:solidFill>
                  <a:schemeClr val="tx2"/>
                </a:solidFill>
              </a:rPr>
              <a:t> look: </a:t>
            </a:r>
            <a:r>
              <a:rPr lang="en-US" sz="1600">
                <a:solidFill>
                  <a:schemeClr val="tx2"/>
                </a:solidFill>
              </a:rPr>
              <a:t>absorbed in other thoughts</a:t>
            </a:r>
            <a:endParaRPr lang="ru-RU" sz="160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>
                <a:solidFill>
                  <a:schemeClr val="tx2"/>
                </a:solidFill>
              </a:rPr>
              <a:t>She listened to him with a </a:t>
            </a:r>
            <a:r>
              <a:rPr lang="en-US" sz="1600" b="1" i="1">
                <a:solidFill>
                  <a:schemeClr val="tx2"/>
                </a:solidFill>
              </a:rPr>
              <a:t>remote</a:t>
            </a:r>
            <a:r>
              <a:rPr lang="en-US" sz="1600" i="1">
                <a:solidFill>
                  <a:schemeClr val="tx2"/>
                </a:solidFill>
              </a:rPr>
              <a:t> air: </a:t>
            </a:r>
            <a:r>
              <a:rPr lang="en-US" sz="1600">
                <a:solidFill>
                  <a:schemeClr val="tx2"/>
                </a:solidFill>
              </a:rPr>
              <a:t>feeling alien to smb.or smth.</a:t>
            </a:r>
            <a:endParaRPr lang="ru-RU" sz="160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en-US" sz="1600" i="1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/>
          </a:p>
        </p:txBody>
      </p:sp>
      <p:pic>
        <p:nvPicPr>
          <p:cNvPr id="45061" name="Рисунок 5" descr="c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0" y="1543050"/>
            <a:ext cx="22606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638800" cy="354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Idioms:</a:t>
            </a:r>
            <a: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</a:br>
            <a:endParaRPr lang="ru-RU" dirty="0">
              <a:ea typeface="+mj-ea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200025" y="1366838"/>
            <a:ext cx="8429625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u="sng"/>
              <a:t>Metaphoric extension: ubiquitous, all-encompassing</a:t>
            </a:r>
            <a:endParaRPr lang="ru-RU" sz="1600"/>
          </a:p>
          <a:p>
            <a:r>
              <a:rPr lang="en-US" sz="1600" b="1" i="1"/>
              <a:t>far and wide</a:t>
            </a:r>
            <a:r>
              <a:rPr lang="en-US" sz="1600" b="1"/>
              <a:t>  - ‘everywhere’</a:t>
            </a:r>
            <a:endParaRPr lang="ru-RU" sz="1600"/>
          </a:p>
          <a:p>
            <a:r>
              <a:rPr lang="en-US" sz="1600" i="1"/>
              <a:t>We were looking </a:t>
            </a:r>
            <a:r>
              <a:rPr lang="en-US" sz="1600" b="1" i="1"/>
              <a:t>far and wide </a:t>
            </a:r>
            <a:r>
              <a:rPr lang="en-US" sz="1600" i="1"/>
              <a:t>for the lost diamond ring.</a:t>
            </a:r>
            <a:endParaRPr lang="ru-RU" sz="1600"/>
          </a:p>
          <a:p>
            <a:r>
              <a:rPr lang="en-US" sz="1600" i="1"/>
              <a:t> </a:t>
            </a:r>
            <a:endParaRPr lang="ru-RU" sz="1600"/>
          </a:p>
          <a:p>
            <a:r>
              <a:rPr lang="en-US" sz="1600" u="sng"/>
              <a:t>Metaphoric extension: high achievement </a:t>
            </a:r>
            <a:endParaRPr lang="ru-RU" sz="1600"/>
          </a:p>
          <a:p>
            <a:r>
              <a:rPr lang="en-US" sz="1600" b="1" i="1"/>
              <a:t>to go far</a:t>
            </a:r>
            <a:r>
              <a:rPr lang="en-US" sz="1600" b="1"/>
              <a:t> – ‘to an advanced point or stage’</a:t>
            </a:r>
            <a:endParaRPr lang="ru-RU" sz="1600"/>
          </a:p>
          <a:p>
            <a:r>
              <a:rPr lang="en-US" sz="1600" i="1"/>
              <a:t>This brilliant student will </a:t>
            </a:r>
            <a:r>
              <a:rPr lang="en-US" sz="1600" b="1" i="1"/>
              <a:t>go far.</a:t>
            </a:r>
            <a:endParaRPr lang="ru-RU" sz="1600"/>
          </a:p>
          <a:p>
            <a:r>
              <a:rPr lang="en-US" sz="1600" b="1" i="1"/>
              <a:t> </a:t>
            </a:r>
            <a:endParaRPr lang="ru-RU" sz="1600"/>
          </a:p>
          <a:p>
            <a:r>
              <a:rPr lang="en-US" sz="1600" u="sng"/>
              <a:t>Metaphoric extension: difference</a:t>
            </a:r>
            <a:endParaRPr lang="ru-RU" sz="1600"/>
          </a:p>
          <a:p>
            <a:r>
              <a:rPr lang="en-US" sz="1600" b="1" i="1"/>
              <a:t>far cry </a:t>
            </a:r>
            <a:r>
              <a:rPr lang="en-US" sz="1600" i="1"/>
              <a:t>– </a:t>
            </a:r>
            <a:r>
              <a:rPr lang="en-US" sz="1600"/>
              <a:t>‘</a:t>
            </a:r>
            <a:r>
              <a:rPr lang="en-US" sz="1600" b="1"/>
              <a:t>something that is very different from something else’: </a:t>
            </a:r>
            <a:endParaRPr lang="ru-RU" sz="1600"/>
          </a:p>
          <a:p>
            <a:r>
              <a:rPr lang="en-US" sz="1600" i="1"/>
              <a:t>This food is a </a:t>
            </a:r>
            <a:r>
              <a:rPr lang="en-US" sz="1600" b="1" i="1"/>
              <a:t>far cry</a:t>
            </a:r>
            <a:r>
              <a:rPr lang="en-US" sz="1600" i="1"/>
              <a:t> from what we got in the cafeteria.</a:t>
            </a:r>
            <a:endParaRPr lang="ru-RU" sz="1600"/>
          </a:p>
          <a:p>
            <a:pPr>
              <a:lnSpc>
                <a:spcPct val="150000"/>
              </a:lnSpc>
            </a:pPr>
            <a:r>
              <a:rPr lang="en-US" sz="1600" i="1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en-US" sz="1600" i="1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/>
          </a:p>
        </p:txBody>
      </p:sp>
      <p:pic>
        <p:nvPicPr>
          <p:cNvPr id="46085" name="Рисунок 6" descr="thumb_COLOURBOX508787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34290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Рисунок 7" descr="sarcas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5950" y="1714500"/>
            <a:ext cx="16637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Рисунок 8" descr="canstock1997622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1300" y="3159125"/>
            <a:ext cx="215265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638800" cy="354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Idioms:</a:t>
            </a:r>
            <a: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</a:br>
            <a:endParaRPr lang="ru-RU" dirty="0">
              <a:ea typeface="+mj-ea"/>
            </a:endParaRP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114300" y="571500"/>
            <a:ext cx="8429625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i="1"/>
              <a:t> </a:t>
            </a:r>
            <a:endParaRPr lang="ru-RU" sz="1600"/>
          </a:p>
          <a:p>
            <a:r>
              <a:rPr lang="en-US" sz="1600" u="sng"/>
              <a:t>Metaphoric extension: deviation from the norm</a:t>
            </a:r>
            <a:endParaRPr lang="ru-RU" sz="1600"/>
          </a:p>
          <a:p>
            <a:r>
              <a:rPr lang="en-US" sz="1600" b="1" i="1"/>
              <a:t>to go too far – ‘</a:t>
            </a:r>
            <a:r>
              <a:rPr lang="en-US" sz="1600" b="1"/>
              <a:t>to behave in a way that is unreasonable’:</a:t>
            </a:r>
            <a:endParaRPr lang="ru-RU" sz="1600"/>
          </a:p>
          <a:p>
            <a:r>
              <a:rPr lang="en-US" sz="1600" i="1"/>
              <a:t>Threatening legal action is really </a:t>
            </a:r>
            <a:r>
              <a:rPr lang="en-US" sz="1600" b="1" i="1"/>
              <a:t>going too far</a:t>
            </a:r>
            <a:r>
              <a:rPr lang="en-US" sz="1600" i="1"/>
              <a:t>.</a:t>
            </a:r>
          </a:p>
          <a:p>
            <a:endParaRPr lang="ru-RU" sz="1600"/>
          </a:p>
          <a:p>
            <a:r>
              <a:rPr lang="en-US" sz="1600" b="1" i="1"/>
              <a:t> </a:t>
            </a:r>
            <a:endParaRPr lang="ru-RU" sz="1600"/>
          </a:p>
          <a:p>
            <a:r>
              <a:rPr lang="en-US" sz="1600" u="sng"/>
              <a:t>Metaphoric extension: movement </a:t>
            </a:r>
            <a:endParaRPr lang="ru-RU" sz="1600"/>
          </a:p>
          <a:p>
            <a:r>
              <a:rPr lang="en-US" sz="1600" b="1" i="1"/>
              <a:t>so far, so good</a:t>
            </a:r>
            <a:r>
              <a:rPr lang="en-US" sz="1600" b="1"/>
              <a:t> – ‘used for saying that someone or something</a:t>
            </a:r>
          </a:p>
          <a:p>
            <a:r>
              <a:rPr lang="en-US" sz="1600" b="1"/>
              <a:t> has been successful up to this point’</a:t>
            </a:r>
            <a:endParaRPr lang="ru-RU" sz="1600"/>
          </a:p>
          <a:p>
            <a:r>
              <a:rPr lang="en-US" sz="1600" b="1" i="1"/>
              <a:t>So far, so good</a:t>
            </a:r>
            <a:r>
              <a:rPr lang="en-US" sz="1600" i="1"/>
              <a:t> – 96 per cent of calls have been answered </a:t>
            </a:r>
          </a:p>
          <a:p>
            <a:r>
              <a:rPr lang="en-US" sz="1600" i="1"/>
              <a:t>within six seconds.</a:t>
            </a:r>
          </a:p>
          <a:p>
            <a:endParaRPr lang="ru-RU" sz="1600"/>
          </a:p>
          <a:p>
            <a:r>
              <a:rPr lang="en-US" sz="1600" u="sng"/>
              <a:t>Metaphoric extension: yet unknown </a:t>
            </a:r>
            <a:endParaRPr lang="ru-RU" sz="1600"/>
          </a:p>
          <a:p>
            <a:r>
              <a:rPr lang="en-US" sz="1600" b="1" i="1"/>
              <a:t>dim and distant – </a:t>
            </a:r>
            <a:r>
              <a:rPr lang="en-US" sz="1600" b="1"/>
              <a:t>‘distant in the past or future’:</a:t>
            </a:r>
            <a:endParaRPr lang="ru-RU" sz="1600"/>
          </a:p>
          <a:p>
            <a:r>
              <a:rPr lang="en-US" sz="1600" i="1"/>
              <a:t>He retreats into memories from his </a:t>
            </a:r>
            <a:r>
              <a:rPr lang="en-US" sz="1600" b="1" i="1"/>
              <a:t>dim and distant past</a:t>
            </a:r>
            <a:r>
              <a:rPr lang="en-US" sz="1600"/>
              <a:t>.</a:t>
            </a:r>
            <a:endParaRPr lang="ru-RU" sz="1600"/>
          </a:p>
          <a:p>
            <a:r>
              <a:rPr lang="en-US" sz="1600" i="1"/>
              <a:t>It’s a </a:t>
            </a:r>
            <a:r>
              <a:rPr lang="en-US" sz="1600" b="1" i="1"/>
              <a:t>dim and distant </a:t>
            </a:r>
            <a:r>
              <a:rPr lang="en-US" sz="1600" i="1"/>
              <a:t>prospect.</a:t>
            </a:r>
            <a:endParaRPr lang="ru-RU" sz="1600"/>
          </a:p>
          <a:p>
            <a:pPr>
              <a:lnSpc>
                <a:spcPct val="150000"/>
              </a:lnSpc>
            </a:pPr>
            <a:r>
              <a:rPr lang="en-US" sz="1600" i="1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en-US" sz="1600" i="1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/>
          </a:p>
        </p:txBody>
      </p:sp>
      <p:pic>
        <p:nvPicPr>
          <p:cNvPr id="47109" name="Рисунок 4" descr="icon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950" y="3490913"/>
            <a:ext cx="145415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Рисунок 7" descr="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9300" y="171450"/>
            <a:ext cx="168116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Рисунок 8" descr="ahead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5588" y="1797050"/>
            <a:ext cx="22526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638800" cy="354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Points of digression among languages</a:t>
            </a:r>
            <a:r>
              <a:rPr lang="en-US" sz="28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</a:br>
            <a:endParaRPr lang="ru-RU" dirty="0">
              <a:ea typeface="+mj-ea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114300" y="-193675"/>
            <a:ext cx="8429625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i="1" dirty="0"/>
              <a:t> </a:t>
            </a:r>
            <a:endParaRPr lang="ru-RU" sz="1600" dirty="0"/>
          </a:p>
          <a:p>
            <a:pPr>
              <a:lnSpc>
                <a:spcPct val="150000"/>
              </a:lnSpc>
            </a:pPr>
            <a:endParaRPr lang="en-US" sz="1600" i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600" i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cs typeface="Times New Roman" pitchFamily="18" charset="0"/>
              </a:rPr>
              <a:t>Differences within senses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(of </a:t>
            </a:r>
            <a:r>
              <a:rPr lang="en-US" sz="1600" b="1" i="1" dirty="0" smtClean="0">
                <a:solidFill>
                  <a:srgbClr val="002060"/>
                </a:solidFill>
                <a:cs typeface="Times New Roman" pitchFamily="18" charset="0"/>
              </a:rPr>
              <a:t>headlamps –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light</a:t>
            </a:r>
            <a:r>
              <a:rPr lang="en-US" sz="16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going </a:t>
            </a:r>
            <a:r>
              <a:rPr lang="en-US" sz="1600" b="1" dirty="0">
                <a:solidFill>
                  <a:srgbClr val="002060"/>
                </a:solidFill>
                <a:cs typeface="Times New Roman" pitchFamily="18" charset="0"/>
              </a:rPr>
              <a:t>at a great distance):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en-US" sz="1600" i="1" dirty="0" err="1">
                <a:solidFill>
                  <a:srgbClr val="002060"/>
                </a:solidFill>
                <a:cs typeface="Times New Roman" pitchFamily="18" charset="0"/>
              </a:rPr>
              <a:t>dal’nij</a:t>
            </a: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cs typeface="Times New Roman" pitchFamily="18" charset="0"/>
              </a:rPr>
              <a:t>svet</a:t>
            </a: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 – 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‘far light’</a:t>
            </a:r>
            <a:r>
              <a:rPr lang="en-US" sz="1600" i="1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en-US" sz="16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en-US" sz="1600" i="1" dirty="0" err="1">
                <a:solidFill>
                  <a:srgbClr val="002060"/>
                </a:solidFill>
                <a:cs typeface="Times New Roman" pitchFamily="18" charset="0"/>
              </a:rPr>
              <a:t>éclairage</a:t>
            </a: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-route  </a:t>
            </a:r>
            <a:r>
              <a:rPr lang="en-US" sz="1600" dirty="0">
                <a:solidFill>
                  <a:srgbClr val="002060"/>
                </a:solidFill>
                <a:cs typeface="Times New Roman" pitchFamily="18" charset="0"/>
              </a:rPr>
              <a:t>‘lighting-road’,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 	</a:t>
            </a:r>
            <a:r>
              <a:rPr lang="en-US" sz="1600" i="1" dirty="0" err="1">
                <a:solidFill>
                  <a:srgbClr val="002060"/>
                </a:solidFill>
                <a:cs typeface="Times New Roman" pitchFamily="18" charset="0"/>
              </a:rPr>
              <a:t>Fernlicht</a:t>
            </a: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cs typeface="Times New Roman" pitchFamily="18" charset="0"/>
              </a:rPr>
              <a:t>‘far light’,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en-US" sz="1600" i="1" dirty="0" err="1">
                <a:solidFill>
                  <a:srgbClr val="002060"/>
                </a:solidFill>
                <a:cs typeface="Times New Roman" pitchFamily="18" charset="0"/>
              </a:rPr>
              <a:t>abbagliante</a:t>
            </a: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cs typeface="Times New Roman" pitchFamily="18" charset="0"/>
              </a:rPr>
              <a:t>‘blinding’</a:t>
            </a:r>
          </a:p>
          <a:p>
            <a:pPr>
              <a:lnSpc>
                <a:spcPct val="150000"/>
              </a:lnSpc>
            </a:pPr>
            <a:endParaRPr lang="en-US" sz="1600" i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cs typeface="Times New Roman" pitchFamily="18" charset="0"/>
              </a:rPr>
              <a:t>Differences in the polysemy: 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far right </a:t>
            </a:r>
            <a:r>
              <a:rPr lang="en-US" sz="1600" b="1" dirty="0">
                <a:solidFill>
                  <a:srgbClr val="002060"/>
                </a:solidFill>
                <a:cs typeface="Times New Roman" pitchFamily="18" charset="0"/>
              </a:rPr>
              <a:t>but</a:t>
            </a: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  </a:t>
            </a:r>
            <a:r>
              <a:rPr lang="en-US" sz="1600" i="1" dirty="0" err="1">
                <a:solidFill>
                  <a:srgbClr val="002060"/>
                </a:solidFill>
                <a:cs typeface="Times New Roman" pitchFamily="18" charset="0"/>
              </a:rPr>
              <a:t>krajnij</a:t>
            </a: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cs typeface="Times New Roman" pitchFamily="18" charset="0"/>
              </a:rPr>
              <a:t>pravyj</a:t>
            </a: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cs typeface="Times New Roman" pitchFamily="18" charset="0"/>
              </a:rPr>
              <a:t>‘side right’</a:t>
            </a: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,  </a:t>
            </a:r>
            <a:r>
              <a:rPr lang="en-US" sz="1600" i="1" dirty="0" err="1">
                <a:solidFill>
                  <a:srgbClr val="002060"/>
                </a:solidFill>
                <a:cs typeface="Times New Roman" pitchFamily="18" charset="0"/>
              </a:rPr>
              <a:t>d'extrême</a:t>
            </a: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cs typeface="Times New Roman" pitchFamily="18" charset="0"/>
              </a:rPr>
              <a:t>droite</a:t>
            </a:r>
            <a:endParaRPr lang="en-US" sz="1600" i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She was </a:t>
            </a:r>
            <a:r>
              <a:rPr lang="en-US" sz="1600" b="1" i="1" dirty="0">
                <a:solidFill>
                  <a:srgbClr val="002060"/>
                </a:solidFill>
                <a:cs typeface="Times New Roman" pitchFamily="18" charset="0"/>
              </a:rPr>
              <a:t>distant</a:t>
            </a: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 with us – </a:t>
            </a:r>
            <a:r>
              <a:rPr lang="en-US" sz="1600" i="1" dirty="0" err="1">
                <a:solidFill>
                  <a:srgbClr val="002060"/>
                </a:solidFill>
                <a:cs typeface="Times New Roman" pitchFamily="18" charset="0"/>
              </a:rPr>
              <a:t>Ona</a:t>
            </a: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cs typeface="Times New Roman" pitchFamily="18" charset="0"/>
              </a:rPr>
              <a:t>byla</a:t>
            </a: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cs typeface="Times New Roman" pitchFamily="18" charset="0"/>
              </a:rPr>
              <a:t>xolodna</a:t>
            </a: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 s </a:t>
            </a:r>
            <a:r>
              <a:rPr lang="en-US" sz="1600" i="1" dirty="0" err="1">
                <a:solidFill>
                  <a:srgbClr val="002060"/>
                </a:solidFill>
                <a:cs typeface="Times New Roman" pitchFamily="18" charset="0"/>
              </a:rPr>
              <a:t>nami</a:t>
            </a:r>
            <a:r>
              <a:rPr lang="en-US" sz="1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cs typeface="Times New Roman" pitchFamily="18" charset="0"/>
              </a:rPr>
              <a:t>‘She was </a:t>
            </a:r>
            <a:r>
              <a:rPr lang="en-US" sz="1600" b="1" dirty="0">
                <a:solidFill>
                  <a:srgbClr val="002060"/>
                </a:solidFill>
                <a:cs typeface="Times New Roman" pitchFamily="18" charset="0"/>
              </a:rPr>
              <a:t>cold</a:t>
            </a:r>
            <a:r>
              <a:rPr lang="en-US" sz="1600" dirty="0">
                <a:solidFill>
                  <a:srgbClr val="002060"/>
                </a:solidFill>
                <a:cs typeface="Times New Roman" pitchFamily="18" charset="0"/>
              </a:rPr>
              <a:t> with us’ </a:t>
            </a:r>
            <a:br>
              <a:rPr lang="en-US" sz="1600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dirty="0"/>
          </a:p>
        </p:txBody>
      </p:sp>
      <p:pic>
        <p:nvPicPr>
          <p:cNvPr id="48133" name="Рисунок 9" descr="flag-waving-25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57300"/>
            <a:ext cx="4206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Рисунок 10" descr="flag-waving-250 (1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662113"/>
            <a:ext cx="42068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Рисунок 11" descr="flag-waving-250 (2)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057400"/>
            <a:ext cx="4206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Рисунок 12" descr="flag-waving-250 (3)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462213"/>
            <a:ext cx="42068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Рисунок 13" descr="images-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13388" y="1490663"/>
            <a:ext cx="2830512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638800" cy="354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i="1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Dalekij</a:t>
            </a:r>
            <a:r>
              <a:rPr lang="en-US" sz="28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mental and volitional meaning:</a:t>
            </a:r>
            <a: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</a:br>
            <a:endParaRPr lang="ru-RU" dirty="0">
              <a:ea typeface="+mj-ea"/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114300" y="-193675"/>
            <a:ext cx="84296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i="1"/>
              <a:t> </a:t>
            </a:r>
            <a:endParaRPr lang="ru-RU" sz="1600"/>
          </a:p>
          <a:p>
            <a:pPr>
              <a:lnSpc>
                <a:spcPct val="150000"/>
              </a:lnSpc>
            </a:pPr>
            <a:endParaRPr lang="en-US" sz="1600" i="1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600" i="1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/>
          </a:p>
        </p:txBody>
      </p:sp>
      <p:sp>
        <p:nvSpPr>
          <p:cNvPr id="49157" name="Прямоугольник 14"/>
          <p:cNvSpPr>
            <a:spLocks noChangeArrowheads="1"/>
          </p:cNvSpPr>
          <p:nvPr/>
        </p:nvSpPr>
        <p:spPr bwMode="auto">
          <a:xfrm>
            <a:off x="342900" y="1200150"/>
            <a:ext cx="8572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 err="1" smtClean="0"/>
              <a:t>Dalekij</a:t>
            </a:r>
            <a:r>
              <a:rPr lang="en-US" i="1" dirty="0" smtClean="0"/>
              <a:t> </a:t>
            </a:r>
            <a:r>
              <a:rPr lang="en-US" i="1" dirty="0" err="1"/>
              <a:t>ot</a:t>
            </a:r>
            <a:r>
              <a:rPr lang="en-US" i="1" dirty="0"/>
              <a:t> </a:t>
            </a:r>
            <a:r>
              <a:rPr lang="en-US" i="1" dirty="0" err="1"/>
              <a:t>zhizni</a:t>
            </a:r>
            <a:r>
              <a:rPr lang="en-US" dirty="0"/>
              <a:t> ‘far from life’, </a:t>
            </a:r>
            <a:r>
              <a:rPr lang="en-US" i="1" dirty="0"/>
              <a:t>airy-fairy</a:t>
            </a:r>
          </a:p>
          <a:p>
            <a:endParaRPr lang="en-US" dirty="0"/>
          </a:p>
          <a:p>
            <a:r>
              <a:rPr lang="en-US" i="1" dirty="0" err="1"/>
              <a:t>Dalekij</a:t>
            </a:r>
            <a:r>
              <a:rPr lang="en-US" i="1" dirty="0"/>
              <a:t> </a:t>
            </a:r>
            <a:r>
              <a:rPr lang="en-US" i="1" dirty="0" err="1"/>
              <a:t>ot</a:t>
            </a:r>
            <a:r>
              <a:rPr lang="en-US" i="1" dirty="0"/>
              <a:t> </a:t>
            </a:r>
            <a:r>
              <a:rPr lang="en-US" i="1" dirty="0" err="1"/>
              <a:t>real’nosti</a:t>
            </a:r>
            <a:r>
              <a:rPr lang="en-US" i="1" dirty="0"/>
              <a:t> </a:t>
            </a:r>
            <a:r>
              <a:rPr lang="en-US" dirty="0"/>
              <a:t>‘far from reality’ </a:t>
            </a:r>
            <a:endParaRPr lang="ru-RU" dirty="0"/>
          </a:p>
          <a:p>
            <a:r>
              <a:rPr lang="en-US" i="1" dirty="0"/>
              <a:t>divorced</a:t>
            </a:r>
            <a:r>
              <a:rPr lang="ru-RU" i="1" dirty="0"/>
              <a:t> </a:t>
            </a:r>
            <a:r>
              <a:rPr lang="en-US" i="1" dirty="0"/>
              <a:t>from reality, not in touch with reality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638800" cy="354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Master class:</a:t>
            </a:r>
            <a: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a typeface="+mj-ea"/>
                <a:cs typeface="Arial" pitchFamily="34" charset="0"/>
              </a:rPr>
            </a:br>
            <a:endParaRPr lang="ru-RU" dirty="0">
              <a:ea typeface="+mj-ea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14300" y="-193675"/>
            <a:ext cx="84296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i="1"/>
              <a:t> </a:t>
            </a:r>
            <a:endParaRPr lang="ru-RU" sz="1600"/>
          </a:p>
          <a:p>
            <a:pPr>
              <a:lnSpc>
                <a:spcPct val="150000"/>
              </a:lnSpc>
            </a:pPr>
            <a:endParaRPr lang="en-US" sz="1600" i="1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600" i="1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/>
          </a:p>
        </p:txBody>
      </p:sp>
      <p:sp>
        <p:nvSpPr>
          <p:cNvPr id="50181" name="Прямоугольник 14"/>
          <p:cNvSpPr>
            <a:spLocks noChangeArrowheads="1"/>
          </p:cNvSpPr>
          <p:nvPr/>
        </p:nvSpPr>
        <p:spPr bwMode="auto">
          <a:xfrm>
            <a:off x="342900" y="457200"/>
            <a:ext cx="90297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sz="1600" dirty="0"/>
              <a:t>1. Collect the list of synonyms in your languages. Use Word </a:t>
            </a:r>
            <a:r>
              <a:rPr lang="en-US" sz="1600" dirty="0" smtClean="0"/>
              <a:t>Reference, </a:t>
            </a:r>
            <a:r>
              <a:rPr lang="en-US" sz="1600" dirty="0" err="1" smtClean="0"/>
              <a:t>Multitran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sz="1600" dirty="0"/>
              <a:t>2. Fill out the list of senses with the synonyms in your language. Identify discrepancies. Use introspection. Use Sketch </a:t>
            </a:r>
            <a:r>
              <a:rPr lang="en-US" sz="1600" dirty="0" smtClean="0"/>
              <a:t>Engine and </a:t>
            </a:r>
            <a:r>
              <a:rPr lang="en-US" sz="1600" dirty="0" err="1" smtClean="0"/>
              <a:t>Skell</a:t>
            </a:r>
            <a:r>
              <a:rPr lang="en-US" sz="1600" dirty="0" smtClean="0"/>
              <a:t>. </a:t>
            </a:r>
            <a:r>
              <a:rPr lang="en-US" sz="1600" dirty="0"/>
              <a:t>Use other corpora.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3. Add new senses to the list of senses (if any).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4. Fill out (if applicable) the contrastive examples in the list of semantic features. Does your language have the same contrasts among synonyms within senses?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5. Add to the list of semantic features if you find other contrasts.</a:t>
            </a:r>
          </a:p>
          <a:p>
            <a:r>
              <a:rPr lang="en-US" sz="1600" dirty="0"/>
              <a:t>6. Create a list of idioms based on the suggested English list and</a:t>
            </a:r>
          </a:p>
          <a:p>
            <a:pPr>
              <a:spcAft>
                <a:spcPts val="1200"/>
              </a:spcAft>
            </a:pPr>
            <a:r>
              <a:rPr lang="en-US" sz="1600" dirty="0" smtClean="0"/>
              <a:t>Corpora</a:t>
            </a:r>
            <a:r>
              <a:rPr lang="ru-RU" sz="1600" dirty="0" smtClean="0"/>
              <a:t> (</a:t>
            </a:r>
            <a:r>
              <a:rPr lang="en-US" sz="1600" dirty="0" smtClean="0"/>
              <a:t>look both at adjectives and adverbs</a:t>
            </a:r>
            <a:r>
              <a:rPr lang="ru-RU" sz="1600" dirty="0" smtClean="0"/>
              <a:t>)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sz="1600" dirty="0"/>
              <a:t>7. Report on your findings.</a:t>
            </a:r>
            <a:endParaRPr lang="ru-RU" sz="1600" dirty="0"/>
          </a:p>
        </p:txBody>
      </p:sp>
      <p:grpSp>
        <p:nvGrpSpPr>
          <p:cNvPr id="50182" name="Group 101"/>
          <p:cNvGrpSpPr>
            <a:grpSpLocks/>
          </p:cNvGrpSpPr>
          <p:nvPr/>
        </p:nvGrpSpPr>
        <p:grpSpPr bwMode="auto">
          <a:xfrm>
            <a:off x="7200900" y="3117850"/>
            <a:ext cx="1314450" cy="1657350"/>
            <a:chOff x="2251455" y="1453526"/>
            <a:chExt cx="2147724" cy="2827719"/>
          </a:xfrm>
        </p:grpSpPr>
        <p:sp>
          <p:nvSpPr>
            <p:cNvPr id="13" name="Rounded Rectangle 64"/>
            <p:cNvSpPr/>
            <p:nvPr/>
          </p:nvSpPr>
          <p:spPr>
            <a:xfrm>
              <a:off x="3263064" y="2285050"/>
              <a:ext cx="124506" cy="19961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ounded Rectangle 65"/>
            <p:cNvSpPr/>
            <p:nvPr/>
          </p:nvSpPr>
          <p:spPr>
            <a:xfrm rot="18638012">
              <a:off x="3466696" y="3772236"/>
              <a:ext cx="121884" cy="56027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ounded Rectangle 66"/>
            <p:cNvSpPr/>
            <p:nvPr/>
          </p:nvSpPr>
          <p:spPr>
            <a:xfrm rot="2961988" flipH="1">
              <a:off x="3073725" y="3773534"/>
              <a:ext cx="121884" cy="55768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ound Same Side Corner Rectangle 56"/>
            <p:cNvSpPr/>
            <p:nvPr/>
          </p:nvSpPr>
          <p:spPr>
            <a:xfrm rot="10800000">
              <a:off x="2321490" y="1523948"/>
              <a:ext cx="2007655" cy="1281142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62"/>
            <p:cNvSpPr/>
            <p:nvPr/>
          </p:nvSpPr>
          <p:spPr>
            <a:xfrm>
              <a:off x="2251455" y="1453526"/>
              <a:ext cx="2147724" cy="1408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ound Same Side Corner Rectangle 63"/>
            <p:cNvSpPr/>
            <p:nvPr/>
          </p:nvSpPr>
          <p:spPr>
            <a:xfrm rot="10800000">
              <a:off x="2388931" y="1624165"/>
              <a:ext cx="1872774" cy="1102376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4" name="Group 102"/>
          <p:cNvGrpSpPr/>
          <p:nvPr/>
        </p:nvGrpSpPr>
        <p:grpSpPr>
          <a:xfrm>
            <a:off x="6271872" y="3257550"/>
            <a:ext cx="1377502" cy="1542748"/>
            <a:chOff x="763805" y="1583132"/>
            <a:chExt cx="2318591" cy="2890804"/>
          </a:xfrm>
          <a:solidFill>
            <a:schemeClr val="accent1"/>
          </a:solidFill>
        </p:grpSpPr>
        <p:sp>
          <p:nvSpPr>
            <p:cNvPr id="21" name="Rectangle 67"/>
            <p:cNvSpPr/>
            <p:nvPr/>
          </p:nvSpPr>
          <p:spPr>
            <a:xfrm rot="19738725" flipV="1">
              <a:off x="2188157" y="1976141"/>
              <a:ext cx="894239" cy="545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5" name="Group 55"/>
            <p:cNvGrpSpPr/>
            <p:nvPr/>
          </p:nvGrpSpPr>
          <p:grpSpPr>
            <a:xfrm>
              <a:off x="763805" y="1583131"/>
              <a:ext cx="1541131" cy="2890803"/>
              <a:chOff x="1482726" y="1941513"/>
              <a:chExt cx="1290638" cy="2420937"/>
            </a:xfrm>
            <a:grpFill/>
          </p:grpSpPr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1482726" y="2428875"/>
                <a:ext cx="1290638" cy="1933575"/>
              </a:xfrm>
              <a:custGeom>
                <a:avLst/>
                <a:gdLst/>
                <a:ahLst/>
                <a:cxnLst>
                  <a:cxn ang="0">
                    <a:pos x="490" y="13"/>
                  </a:cxn>
                  <a:cxn ang="0">
                    <a:pos x="442" y="12"/>
                  </a:cxn>
                  <a:cxn ang="0">
                    <a:pos x="269" y="31"/>
                  </a:cxn>
                  <a:cxn ang="0">
                    <a:pos x="224" y="11"/>
                  </a:cxn>
                  <a:cxn ang="0">
                    <a:pos x="224" y="11"/>
                  </a:cxn>
                  <a:cxn ang="0">
                    <a:pos x="200" y="36"/>
                  </a:cxn>
                  <a:cxn ang="0">
                    <a:pos x="176" y="11"/>
                  </a:cxn>
                  <a:cxn ang="0">
                    <a:pos x="135" y="30"/>
                  </a:cxn>
                  <a:cxn ang="0">
                    <a:pos x="15" y="333"/>
                  </a:cxn>
                  <a:cxn ang="0">
                    <a:pos x="53" y="368"/>
                  </a:cxn>
                  <a:cxn ang="0">
                    <a:pos x="56" y="368"/>
                  </a:cxn>
                  <a:cxn ang="0">
                    <a:pos x="91" y="327"/>
                  </a:cxn>
                  <a:cxn ang="0">
                    <a:pos x="99" y="192"/>
                  </a:cxn>
                  <a:cxn ang="0">
                    <a:pos x="99" y="315"/>
                  </a:cxn>
                  <a:cxn ang="0">
                    <a:pos x="100" y="352"/>
                  </a:cxn>
                  <a:cxn ang="0">
                    <a:pos x="80" y="713"/>
                  </a:cxn>
                  <a:cxn ang="0">
                    <a:pos x="122" y="762"/>
                  </a:cxn>
                  <a:cxn ang="0">
                    <a:pos x="126" y="762"/>
                  </a:cxn>
                  <a:cxn ang="0">
                    <a:pos x="171" y="720"/>
                  </a:cxn>
                  <a:cxn ang="0">
                    <a:pos x="193" y="402"/>
                  </a:cxn>
                  <a:cxn ang="0">
                    <a:pos x="200" y="402"/>
                  </a:cxn>
                  <a:cxn ang="0">
                    <a:pos x="208" y="402"/>
                  </a:cxn>
                  <a:cxn ang="0">
                    <a:pos x="238" y="721"/>
                  </a:cxn>
                  <a:cxn ang="0">
                    <a:pos x="283" y="762"/>
                  </a:cxn>
                  <a:cxn ang="0">
                    <a:pos x="287" y="762"/>
                  </a:cxn>
                  <a:cxn ang="0">
                    <a:pos x="328" y="713"/>
                  </a:cxn>
                  <a:cxn ang="0">
                    <a:pos x="303" y="350"/>
                  </a:cxn>
                  <a:cxn ang="0">
                    <a:pos x="301" y="315"/>
                  </a:cxn>
                  <a:cxn ang="0">
                    <a:pos x="301" y="133"/>
                  </a:cxn>
                  <a:cxn ang="0">
                    <a:pos x="342" y="138"/>
                  </a:cxn>
                  <a:cxn ang="0">
                    <a:pos x="488" y="73"/>
                  </a:cxn>
                  <a:cxn ang="0">
                    <a:pos x="500" y="26"/>
                  </a:cxn>
                </a:cxnLst>
                <a:rect l="0" t="0" r="r" b="b"/>
                <a:pathLst>
                  <a:path w="507" h="762">
                    <a:moveTo>
                      <a:pt x="490" y="13"/>
                    </a:moveTo>
                    <a:cubicBezTo>
                      <a:pt x="477" y="1"/>
                      <a:pt x="456" y="0"/>
                      <a:pt x="442" y="12"/>
                    </a:cubicBezTo>
                    <a:cubicBezTo>
                      <a:pt x="369" y="67"/>
                      <a:pt x="343" y="79"/>
                      <a:pt x="269" y="31"/>
                    </a:cubicBezTo>
                    <a:cubicBezTo>
                      <a:pt x="263" y="27"/>
                      <a:pt x="237" y="14"/>
                      <a:pt x="224" y="11"/>
                    </a:cubicBezTo>
                    <a:cubicBezTo>
                      <a:pt x="224" y="11"/>
                      <a:pt x="224" y="11"/>
                      <a:pt x="224" y="11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176" y="11"/>
                      <a:pt x="176" y="11"/>
                      <a:pt x="176" y="11"/>
                    </a:cubicBezTo>
                    <a:cubicBezTo>
                      <a:pt x="164" y="14"/>
                      <a:pt x="137" y="28"/>
                      <a:pt x="135" y="30"/>
                    </a:cubicBezTo>
                    <a:cubicBezTo>
                      <a:pt x="64" y="73"/>
                      <a:pt x="0" y="140"/>
                      <a:pt x="15" y="333"/>
                    </a:cubicBezTo>
                    <a:cubicBezTo>
                      <a:pt x="17" y="353"/>
                      <a:pt x="33" y="368"/>
                      <a:pt x="53" y="368"/>
                    </a:cubicBezTo>
                    <a:cubicBezTo>
                      <a:pt x="54" y="368"/>
                      <a:pt x="55" y="368"/>
                      <a:pt x="56" y="368"/>
                    </a:cubicBezTo>
                    <a:cubicBezTo>
                      <a:pt x="77" y="367"/>
                      <a:pt x="93" y="348"/>
                      <a:pt x="91" y="327"/>
                    </a:cubicBezTo>
                    <a:cubicBezTo>
                      <a:pt x="87" y="267"/>
                      <a:pt x="90" y="224"/>
                      <a:pt x="99" y="192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28"/>
                      <a:pt x="99" y="319"/>
                      <a:pt x="100" y="352"/>
                    </a:cubicBezTo>
                    <a:cubicBezTo>
                      <a:pt x="80" y="713"/>
                      <a:pt x="80" y="713"/>
                      <a:pt x="80" y="713"/>
                    </a:cubicBezTo>
                    <a:cubicBezTo>
                      <a:pt x="79" y="738"/>
                      <a:pt x="97" y="760"/>
                      <a:pt x="122" y="762"/>
                    </a:cubicBezTo>
                    <a:cubicBezTo>
                      <a:pt x="123" y="762"/>
                      <a:pt x="125" y="762"/>
                      <a:pt x="126" y="762"/>
                    </a:cubicBezTo>
                    <a:cubicBezTo>
                      <a:pt x="149" y="762"/>
                      <a:pt x="169" y="744"/>
                      <a:pt x="171" y="720"/>
                    </a:cubicBezTo>
                    <a:cubicBezTo>
                      <a:pt x="193" y="402"/>
                      <a:pt x="193" y="402"/>
                      <a:pt x="193" y="402"/>
                    </a:cubicBezTo>
                    <a:cubicBezTo>
                      <a:pt x="195" y="402"/>
                      <a:pt x="199" y="402"/>
                      <a:pt x="200" y="402"/>
                    </a:cubicBezTo>
                    <a:cubicBezTo>
                      <a:pt x="204" y="402"/>
                      <a:pt x="205" y="402"/>
                      <a:pt x="208" y="402"/>
                    </a:cubicBezTo>
                    <a:cubicBezTo>
                      <a:pt x="238" y="721"/>
                      <a:pt x="238" y="721"/>
                      <a:pt x="238" y="721"/>
                    </a:cubicBezTo>
                    <a:cubicBezTo>
                      <a:pt x="240" y="744"/>
                      <a:pt x="259" y="762"/>
                      <a:pt x="283" y="762"/>
                    </a:cubicBezTo>
                    <a:cubicBezTo>
                      <a:pt x="284" y="762"/>
                      <a:pt x="285" y="762"/>
                      <a:pt x="287" y="762"/>
                    </a:cubicBezTo>
                    <a:cubicBezTo>
                      <a:pt x="312" y="760"/>
                      <a:pt x="330" y="738"/>
                      <a:pt x="328" y="713"/>
                    </a:cubicBezTo>
                    <a:cubicBezTo>
                      <a:pt x="328" y="713"/>
                      <a:pt x="303" y="351"/>
                      <a:pt x="303" y="350"/>
                    </a:cubicBezTo>
                    <a:cubicBezTo>
                      <a:pt x="301" y="315"/>
                      <a:pt x="301" y="325"/>
                      <a:pt x="301" y="315"/>
                    </a:cubicBezTo>
                    <a:cubicBezTo>
                      <a:pt x="301" y="133"/>
                      <a:pt x="301" y="133"/>
                      <a:pt x="301" y="133"/>
                    </a:cubicBezTo>
                    <a:cubicBezTo>
                      <a:pt x="315" y="136"/>
                      <a:pt x="329" y="138"/>
                      <a:pt x="342" y="138"/>
                    </a:cubicBezTo>
                    <a:cubicBezTo>
                      <a:pt x="395" y="138"/>
                      <a:pt x="441" y="108"/>
                      <a:pt x="488" y="73"/>
                    </a:cubicBezTo>
                    <a:cubicBezTo>
                      <a:pt x="503" y="62"/>
                      <a:pt x="507" y="42"/>
                      <a:pt x="500" y="2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1931988" y="2530475"/>
                <a:ext cx="122238" cy="484188"/>
              </a:xfrm>
              <a:custGeom>
                <a:avLst/>
                <a:gdLst/>
                <a:ahLst/>
                <a:cxnLst>
                  <a:cxn ang="0">
                    <a:pos x="40" y="305"/>
                  </a:cxn>
                  <a:cxn ang="0">
                    <a:pos x="38" y="305"/>
                  </a:cxn>
                  <a:cxn ang="0">
                    <a:pos x="0" y="254"/>
                  </a:cxn>
                  <a:cxn ang="0">
                    <a:pos x="38" y="0"/>
                  </a:cxn>
                  <a:cxn ang="0">
                    <a:pos x="40" y="0"/>
                  </a:cxn>
                  <a:cxn ang="0">
                    <a:pos x="77" y="254"/>
                  </a:cxn>
                  <a:cxn ang="0">
                    <a:pos x="40" y="305"/>
                  </a:cxn>
                </a:cxnLst>
                <a:rect l="0" t="0" r="r" b="b"/>
                <a:pathLst>
                  <a:path w="77" h="305">
                    <a:moveTo>
                      <a:pt x="40" y="305"/>
                    </a:moveTo>
                    <a:lnTo>
                      <a:pt x="38" y="305"/>
                    </a:lnTo>
                    <a:lnTo>
                      <a:pt x="0" y="254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77" y="254"/>
                    </a:lnTo>
                    <a:lnTo>
                      <a:pt x="40" y="30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auto">
              <a:xfrm>
                <a:off x="1743076" y="1941513"/>
                <a:ext cx="501650" cy="501650"/>
              </a:xfrm>
              <a:custGeom>
                <a:avLst/>
                <a:gdLst/>
                <a:ahLst/>
                <a:cxnLst>
                  <a:cxn ang="0">
                    <a:pos x="197" y="99"/>
                  </a:cxn>
                  <a:cxn ang="0">
                    <a:pos x="98" y="198"/>
                  </a:cxn>
                  <a:cxn ang="0">
                    <a:pos x="0" y="99"/>
                  </a:cxn>
                  <a:cxn ang="0">
                    <a:pos x="98" y="0"/>
                  </a:cxn>
                  <a:cxn ang="0">
                    <a:pos x="197" y="99"/>
                  </a:cxn>
                  <a:cxn ang="0">
                    <a:pos x="197" y="99"/>
                  </a:cxn>
                  <a:cxn ang="0">
                    <a:pos x="197" y="99"/>
                  </a:cxn>
                </a:cxnLst>
                <a:rect l="0" t="0" r="r" b="b"/>
                <a:pathLst>
                  <a:path w="197" h="198">
                    <a:moveTo>
                      <a:pt x="197" y="99"/>
                    </a:moveTo>
                    <a:cubicBezTo>
                      <a:pt x="197" y="153"/>
                      <a:pt x="153" y="198"/>
                      <a:pt x="98" y="198"/>
                    </a:cubicBezTo>
                    <a:cubicBezTo>
                      <a:pt x="44" y="198"/>
                      <a:pt x="0" y="153"/>
                      <a:pt x="0" y="99"/>
                    </a:cubicBezTo>
                    <a:cubicBezTo>
                      <a:pt x="0" y="44"/>
                      <a:pt x="44" y="0"/>
                      <a:pt x="98" y="0"/>
                    </a:cubicBezTo>
                    <a:cubicBezTo>
                      <a:pt x="153" y="0"/>
                      <a:pt x="197" y="44"/>
                      <a:pt x="197" y="99"/>
                    </a:cubicBezTo>
                    <a:close/>
                    <a:moveTo>
                      <a:pt x="197" y="99"/>
                    </a:moveTo>
                    <a:cubicBezTo>
                      <a:pt x="197" y="99"/>
                      <a:pt x="197" y="99"/>
                      <a:pt x="197" y="9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7370763" y="3389313"/>
            <a:ext cx="858837" cy="374650"/>
            <a:chOff x="2680170" y="1809490"/>
            <a:chExt cx="1482967" cy="741731"/>
          </a:xfrm>
        </p:grpSpPr>
        <p:grpSp>
          <p:nvGrpSpPr>
            <p:cNvPr id="50185" name="Group 110"/>
            <p:cNvGrpSpPr>
              <a:grpSpLocks/>
            </p:cNvGrpSpPr>
            <p:nvPr/>
          </p:nvGrpSpPr>
          <p:grpSpPr bwMode="auto">
            <a:xfrm>
              <a:off x="2680170" y="1839066"/>
              <a:ext cx="1225539" cy="679566"/>
              <a:chOff x="2680170" y="1839066"/>
              <a:chExt cx="1225539" cy="679566"/>
            </a:xfrm>
          </p:grpSpPr>
          <p:sp>
            <p:nvSpPr>
              <p:cNvPr id="33" name="Rectangle 107"/>
              <p:cNvSpPr/>
              <p:nvPr/>
            </p:nvSpPr>
            <p:spPr>
              <a:xfrm rot="19277956" flipV="1">
                <a:off x="2680170" y="2258928"/>
                <a:ext cx="679807" cy="4714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108"/>
              <p:cNvSpPr/>
              <p:nvPr/>
            </p:nvSpPr>
            <p:spPr>
              <a:xfrm rot="18399238" flipV="1">
                <a:off x="3541160" y="2155483"/>
                <a:ext cx="682017" cy="4659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5" name="Rectangle 109"/>
              <p:cNvSpPr/>
              <p:nvPr/>
            </p:nvSpPr>
            <p:spPr>
              <a:xfrm rot="2328024" flipV="1">
                <a:off x="3173579" y="2240070"/>
                <a:ext cx="627725" cy="4714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50186" name="Group 111"/>
            <p:cNvGrpSpPr>
              <a:grpSpLocks/>
            </p:cNvGrpSpPr>
            <p:nvPr/>
          </p:nvGrpSpPr>
          <p:grpSpPr bwMode="auto">
            <a:xfrm>
              <a:off x="2681807" y="1809490"/>
              <a:ext cx="1481330" cy="741731"/>
              <a:chOff x="2694507" y="1809490"/>
              <a:chExt cx="1481330" cy="741731"/>
            </a:xfrm>
          </p:grpSpPr>
          <p:sp>
            <p:nvSpPr>
              <p:cNvPr id="29" name="Oval 103"/>
              <p:cNvSpPr/>
              <p:nvPr/>
            </p:nvSpPr>
            <p:spPr>
              <a:xfrm>
                <a:off x="2695610" y="2372073"/>
                <a:ext cx="180917" cy="1791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0" name="Oval 104"/>
              <p:cNvSpPr/>
              <p:nvPr/>
            </p:nvSpPr>
            <p:spPr>
              <a:xfrm>
                <a:off x="3175314" y="1988636"/>
                <a:ext cx="178175" cy="179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1" name="Oval 105"/>
              <p:cNvSpPr/>
              <p:nvPr/>
            </p:nvSpPr>
            <p:spPr>
              <a:xfrm>
                <a:off x="3600193" y="2356359"/>
                <a:ext cx="180917" cy="17914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Oval 106"/>
              <p:cNvSpPr/>
              <p:nvPr/>
            </p:nvSpPr>
            <p:spPr>
              <a:xfrm>
                <a:off x="3994920" y="1809490"/>
                <a:ext cx="180917" cy="17914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1719263" y="266700"/>
            <a:ext cx="5638800" cy="354013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Polysemy </a:t>
            </a:r>
            <a:r>
              <a:rPr lang="ru-RU" sz="3200" smtClean="0">
                <a:solidFill>
                  <a:srgbClr val="002060"/>
                </a:solidFill>
              </a:rPr>
              <a:t> </a:t>
            </a:r>
            <a:r>
              <a:rPr lang="en-US" sz="3200" smtClean="0">
                <a:solidFill>
                  <a:srgbClr val="002060"/>
                </a:solidFill>
              </a:rPr>
              <a:t>vs. semantic features</a:t>
            </a:r>
            <a:endParaRPr lang="ru-RU" sz="3200" smtClean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682797"/>
              </p:ext>
            </p:extLst>
          </p:nvPr>
        </p:nvGraphicFramePr>
        <p:xfrm>
          <a:off x="71438" y="946150"/>
          <a:ext cx="9001125" cy="26257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44493"/>
                <a:gridCol w="2656070"/>
                <a:gridCol w="2585428"/>
                <a:gridCol w="1915134"/>
              </a:tblGrid>
              <a:tr h="332497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  </a:t>
                      </a:r>
                      <a:r>
                        <a:rPr lang="en-US" sz="1200" i="1" dirty="0" smtClean="0">
                          <a:solidFill>
                            <a:srgbClr val="002060"/>
                          </a:solidFill>
                        </a:rPr>
                        <a:t>fast,</a:t>
                      </a:r>
                      <a:r>
                        <a:rPr lang="en-US" sz="1200" i="1" baseline="0" dirty="0" smtClean="0">
                          <a:solidFill>
                            <a:srgbClr val="002060"/>
                          </a:solidFill>
                        </a:rPr>
                        <a:t> quick, speedy:</a:t>
                      </a:r>
                      <a:endParaRPr lang="ru-RU" sz="1200" i="1" dirty="0">
                        <a:solidFill>
                          <a:srgbClr val="002060"/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fast</a:t>
                      </a:r>
                      <a:endParaRPr lang="ru-RU" sz="1200" i="1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quick</a:t>
                      </a:r>
                      <a:endParaRPr lang="ru-RU" sz="1200" i="1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speedy</a:t>
                      </a:r>
                      <a:endParaRPr lang="ru-RU" sz="1200" i="1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007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1.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en-US" sz="1200" b="1" dirty="0" smtClean="0"/>
                        <a:t>‘done or</a:t>
                      </a:r>
                      <a:r>
                        <a:rPr lang="ru-RU" sz="1200" b="1" dirty="0" smtClean="0"/>
                        <a:t> </a:t>
                      </a:r>
                      <a:r>
                        <a:rPr lang="en-US" sz="1200" b="1" dirty="0" smtClean="0"/>
                        <a:t>happening with a speed greater than average’</a:t>
                      </a:r>
                      <a:endParaRPr lang="ru-RU" sz="1200" b="1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 smtClean="0"/>
                        <a:t>fast</a:t>
                      </a:r>
                      <a:r>
                        <a:rPr lang="en-US" sz="1200" b="1" i="1" baseline="0" dirty="0" smtClean="0"/>
                        <a:t> </a:t>
                      </a:r>
                      <a:r>
                        <a:rPr lang="en-US" sz="1200" b="0" i="1" u="none" baseline="0" dirty="0" smtClean="0"/>
                        <a:t>r</a:t>
                      </a:r>
                      <a:r>
                        <a:rPr lang="en-US" sz="1200" b="0" i="1" u="none" dirty="0" smtClean="0"/>
                        <a:t>un </a:t>
                      </a:r>
                      <a:r>
                        <a:rPr lang="en-US" sz="1200" b="0" u="none" dirty="0" smtClean="0"/>
                        <a:t>(</a:t>
                      </a:r>
                      <a:r>
                        <a:rPr lang="en-US" sz="1200" b="1" u="none" dirty="0" smtClean="0">
                          <a:solidFill>
                            <a:srgbClr val="836845"/>
                          </a:solidFill>
                        </a:rPr>
                        <a:t>activity</a:t>
                      </a:r>
                      <a:r>
                        <a:rPr lang="en-US" sz="1200" b="0" u="none" dirty="0" smtClean="0"/>
                        <a:t>) </a:t>
                      </a:r>
                    </a:p>
                    <a:p>
                      <a:pPr algn="l"/>
                      <a:r>
                        <a:rPr lang="en-US" sz="1200" b="1" i="1" dirty="0" smtClean="0"/>
                        <a:t>fast</a:t>
                      </a:r>
                      <a:r>
                        <a:rPr lang="en-US" sz="1200" b="0" i="1" baseline="0" dirty="0" smtClean="0"/>
                        <a:t> </a:t>
                      </a:r>
                      <a:r>
                        <a:rPr lang="en-US" sz="1200" b="0" i="1" dirty="0" smtClean="0"/>
                        <a:t>rate</a:t>
                      </a:r>
                      <a:r>
                        <a:rPr lang="ru-RU" sz="1200" b="0" i="1" baseline="0" dirty="0" smtClean="0"/>
                        <a:t> </a:t>
                      </a:r>
                      <a:r>
                        <a:rPr lang="en-US" sz="1200" b="0" i="1" baseline="0" dirty="0" smtClean="0"/>
                        <a:t>&lt;</a:t>
                      </a:r>
                      <a:r>
                        <a:rPr lang="en-US" sz="1200" b="0" i="1" dirty="0" smtClean="0"/>
                        <a:t>growth&gt;</a:t>
                      </a:r>
                      <a:r>
                        <a:rPr lang="ru-RU" sz="1200" b="0" i="1" dirty="0" smtClean="0"/>
                        <a:t> </a:t>
                      </a:r>
                      <a:r>
                        <a:rPr lang="ru-RU" sz="1200" b="0" u="none" dirty="0" smtClean="0"/>
                        <a:t>(</a:t>
                      </a:r>
                      <a:r>
                        <a:rPr lang="en-US" sz="1200" b="1" u="none" dirty="0" smtClean="0">
                          <a:solidFill>
                            <a:srgbClr val="7030A0"/>
                          </a:solidFill>
                        </a:rPr>
                        <a:t>atelic process</a:t>
                      </a:r>
                      <a:r>
                        <a:rPr lang="ru-RU" sz="1200" b="0" dirty="0" smtClean="0"/>
                        <a:t>)</a:t>
                      </a:r>
                      <a:endParaRPr lang="ru-RU" sz="1200" b="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/>
                        <a:t>quick</a:t>
                      </a:r>
                      <a:r>
                        <a:rPr lang="en-US" sz="1200" i="1" baseline="0" dirty="0" smtClean="0"/>
                        <a:t> </a:t>
                      </a:r>
                      <a:r>
                        <a:rPr lang="en-US" sz="1200" i="1" dirty="0" smtClean="0"/>
                        <a:t>glance</a:t>
                      </a:r>
                      <a:r>
                        <a:rPr lang="en-US" sz="1200" i="1" baseline="0" dirty="0" smtClean="0"/>
                        <a:t> &lt;</a:t>
                      </a:r>
                      <a:r>
                        <a:rPr lang="en-US" sz="1200" i="1" dirty="0" smtClean="0"/>
                        <a:t>search,</a:t>
                      </a:r>
                      <a:r>
                        <a:rPr lang="en-US" sz="1200" i="1" baseline="0" dirty="0" smtClean="0"/>
                        <a:t> </a:t>
                      </a:r>
                      <a:r>
                        <a:rPr lang="en-US" sz="1200" i="1" dirty="0" smtClean="0"/>
                        <a:t>response&gt; 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b="1" u="none" dirty="0" smtClean="0">
                          <a:solidFill>
                            <a:srgbClr val="FF0000"/>
                          </a:solidFill>
                        </a:rPr>
                        <a:t>achievement</a:t>
                      </a:r>
                      <a:r>
                        <a:rPr lang="en-US" sz="1200" dirty="0" smtClean="0"/>
                        <a:t> or </a:t>
                      </a:r>
                      <a:r>
                        <a:rPr lang="en-US" sz="1200" b="1" u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accomplishment </a:t>
                      </a:r>
                      <a:r>
                        <a:rPr lang="en-US" sz="1200" dirty="0" smtClean="0"/>
                        <a:t>- </a:t>
                      </a:r>
                      <a:r>
                        <a:rPr lang="en-US" sz="1200" b="1" u="none" dirty="0" smtClean="0">
                          <a:solidFill>
                            <a:srgbClr val="00B050"/>
                          </a:solidFill>
                        </a:rPr>
                        <a:t>action</a:t>
                      </a:r>
                      <a:r>
                        <a:rPr lang="en-US" sz="1200" dirty="0" smtClean="0"/>
                        <a:t>)</a:t>
                      </a:r>
                      <a:endParaRPr lang="en-US" sz="1200" i="1" dirty="0" smtClean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 smtClean="0"/>
                        <a:t>speedy</a:t>
                      </a:r>
                      <a:r>
                        <a:rPr lang="en-US" sz="1200" i="1" baseline="0" dirty="0" smtClean="0"/>
                        <a:t> recovery &lt;trial&gt; </a:t>
                      </a:r>
                      <a:r>
                        <a:rPr lang="en-US" sz="1200" baseline="0" dirty="0" smtClean="0"/>
                        <a:t>(</a:t>
                      </a:r>
                      <a:r>
                        <a:rPr lang="en-US" sz="1200" b="1" u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accomplishment </a:t>
                      </a:r>
                      <a:r>
                        <a:rPr lang="en-US" sz="1200" baseline="0" dirty="0" smtClean="0"/>
                        <a:t>– </a:t>
                      </a:r>
                      <a:r>
                        <a:rPr lang="en-US" sz="1200" b="1" u="none" dirty="0" smtClean="0">
                          <a:solidFill>
                            <a:srgbClr val="7030A0"/>
                          </a:solidFill>
                        </a:rPr>
                        <a:t>process</a:t>
                      </a:r>
                      <a:r>
                        <a:rPr lang="en-US" sz="1200" baseline="0" dirty="0" smtClean="0"/>
                        <a:t> or </a:t>
                      </a:r>
                      <a:r>
                        <a:rPr lang="en-US" sz="1200" b="1" u="none" dirty="0" smtClean="0">
                          <a:solidFill>
                            <a:srgbClr val="00B050"/>
                          </a:solidFill>
                        </a:rPr>
                        <a:t>action</a:t>
                      </a:r>
                      <a:r>
                        <a:rPr lang="en-US" sz="1200" baseline="0" dirty="0" smtClean="0"/>
                        <a:t>) </a:t>
                      </a:r>
                      <a:endParaRPr lang="ru-RU" sz="12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64007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2. ‘able to move with a speed greater than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average’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/>
                        <a:t>fast</a:t>
                      </a:r>
                      <a:r>
                        <a:rPr lang="en-US" sz="1200" i="1" dirty="0" smtClean="0"/>
                        <a:t> runner</a:t>
                      </a:r>
                      <a:endParaRPr lang="ru-RU" sz="12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He is very </a:t>
                      </a:r>
                      <a:r>
                        <a:rPr lang="en-US" sz="1200" b="1" i="1" dirty="0" smtClean="0"/>
                        <a:t>quick</a:t>
                      </a:r>
                      <a:r>
                        <a:rPr lang="en-US" sz="1200" i="1" dirty="0" smtClean="0"/>
                        <a:t> for such a big man</a:t>
                      </a:r>
                    </a:p>
                    <a:p>
                      <a:endParaRPr lang="ru-RU" sz="12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-----</a:t>
                      </a:r>
                      <a:endParaRPr lang="ru-RU" sz="12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654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3. ‘able to do something quickly’</a:t>
                      </a:r>
                      <a:endParaRPr lang="ru-RU" sz="1200" b="1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r>
                        <a:rPr lang="ru-RU" sz="1200" dirty="0" smtClean="0"/>
                        <a:t>----</a:t>
                      </a:r>
                      <a:endParaRPr lang="ru-RU" sz="12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quick</a:t>
                      </a:r>
                      <a:r>
                        <a:rPr lang="en-US" sz="1200" i="1" baseline="0" dirty="0" smtClean="0"/>
                        <a:t> learner</a:t>
                      </a:r>
                      <a:endParaRPr lang="ru-RU" sz="1200" i="1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-</a:t>
                      </a:r>
                      <a:r>
                        <a:rPr lang="ru-RU" sz="1200" b="0" dirty="0" smtClean="0"/>
                        <a:t>----</a:t>
                      </a:r>
                      <a:endParaRPr lang="ru-RU" sz="1200" b="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0654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4. ‘lax’</a:t>
                      </a:r>
                      <a:endParaRPr lang="ru-RU" sz="1200" b="1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fast</a:t>
                      </a:r>
                      <a:r>
                        <a:rPr lang="en-US" sz="1200" b="1" i="1" baseline="0" dirty="0" smtClean="0"/>
                        <a:t> </a:t>
                      </a:r>
                      <a:r>
                        <a:rPr lang="en-US" sz="1200" i="1" baseline="0" dirty="0" smtClean="0"/>
                        <a:t>woman</a:t>
                      </a:r>
                      <a:endParaRPr lang="ru-RU" sz="1200" i="1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r>
                        <a:rPr lang="ru-RU" sz="1200" dirty="0" smtClean="0"/>
                        <a:t>----</a:t>
                      </a:r>
                      <a:endParaRPr lang="ru-RU" sz="12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r>
                        <a:rPr lang="ru-RU" sz="1200" dirty="0" smtClean="0"/>
                        <a:t>----</a:t>
                      </a:r>
                      <a:endParaRPr lang="ru-RU" sz="12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323" name="Рисунок 4" descr="runer-silhouette-running-fast_318-7099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3605213"/>
            <a:ext cx="139541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0"/>
          <p:cNvGrpSpPr>
            <a:grpSpLocks/>
          </p:cNvGrpSpPr>
          <p:nvPr/>
        </p:nvGrpSpPr>
        <p:grpSpPr bwMode="auto">
          <a:xfrm>
            <a:off x="128587" y="142858"/>
            <a:ext cx="8767762" cy="4846655"/>
            <a:chOff x="2844800" y="1304396"/>
            <a:chExt cx="2803525" cy="1466250"/>
          </a:xfrm>
        </p:grpSpPr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3093021" y="1304396"/>
              <a:ext cx="2383233" cy="1397219"/>
              <a:chOff x="4726553" y="992546"/>
              <a:chExt cx="2383233" cy="1397219"/>
            </a:xfrm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726553" y="992546"/>
                <a:ext cx="2383233" cy="1397219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587" name="Rectangle 13"/>
              <p:cNvSpPr>
                <a:spLocks noChangeArrowheads="1"/>
              </p:cNvSpPr>
              <p:nvPr/>
            </p:nvSpPr>
            <p:spPr bwMode="auto">
              <a:xfrm>
                <a:off x="4799670" y="1051946"/>
                <a:ext cx="2229519" cy="1233066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8" name="Freeform 15"/>
              <p:cNvSpPr>
                <a:spLocks/>
              </p:cNvSpPr>
              <p:nvPr/>
            </p:nvSpPr>
            <p:spPr bwMode="auto">
              <a:xfrm>
                <a:off x="4462463" y="2480983"/>
                <a:ext cx="2800479" cy="6695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Freeform 16"/>
              <p:cNvSpPr>
                <a:spLocks/>
              </p:cNvSpPr>
              <p:nvPr/>
            </p:nvSpPr>
            <p:spPr bwMode="auto">
              <a:xfrm>
                <a:off x="4478199" y="2425448"/>
                <a:ext cx="2787789" cy="8408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585" name="Freeform 31"/>
              <p:cNvSpPr>
                <a:spLocks/>
              </p:cNvSpPr>
              <p:nvPr/>
            </p:nvSpPr>
            <p:spPr bwMode="auto">
              <a:xfrm>
                <a:off x="5676106" y="2425701"/>
                <a:ext cx="392113" cy="44450"/>
              </a:xfrm>
              <a:custGeom>
                <a:avLst/>
                <a:gdLst>
                  <a:gd name="T0" fmla="*/ 2147483647 w 217"/>
                  <a:gd name="T1" fmla="*/ 2147483647 h 25"/>
                  <a:gd name="T2" fmla="*/ 2147483647 w 217"/>
                  <a:gd name="T3" fmla="*/ 2147483647 h 25"/>
                  <a:gd name="T4" fmla="*/ 2147483647 w 217"/>
                  <a:gd name="T5" fmla="*/ 2147483647 h 25"/>
                  <a:gd name="T6" fmla="*/ 2147483647 w 217"/>
                  <a:gd name="T7" fmla="*/ 0 h 25"/>
                  <a:gd name="T8" fmla="*/ 2147483647 w 217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7"/>
                  <a:gd name="T16" fmla="*/ 0 h 25"/>
                  <a:gd name="T17" fmla="*/ 217 w 2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4" name="Рисунок 13" descr="p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407" y="339203"/>
            <a:ext cx="5848551" cy="4075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050" y="266700"/>
            <a:ext cx="7662863" cy="354013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002060"/>
                </a:solidFill>
              </a:rPr>
              <a:t>Differences in the speaker’s perception of the event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14282" y="1357304"/>
            <a:ext cx="2452687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Happening fast</a:t>
            </a:r>
            <a:r>
              <a:rPr lang="en-US" sz="1600" dirty="0"/>
              <a:t>; each increment of the process or activity is followed by another at short intervals of time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1600" i="1" dirty="0" smtClean="0"/>
              <a:t>Fast growth</a:t>
            </a:r>
            <a:endParaRPr lang="en-US" sz="1600" i="1" dirty="0"/>
          </a:p>
          <a:p>
            <a:r>
              <a:rPr lang="en-US" sz="1600" i="1" dirty="0" smtClean="0"/>
              <a:t>Fast drive</a:t>
            </a:r>
          </a:p>
          <a:p>
            <a:r>
              <a:rPr lang="en-US" sz="1600" i="1" dirty="0" smtClean="0"/>
              <a:t>Fast connection</a:t>
            </a:r>
          </a:p>
          <a:p>
            <a:r>
              <a:rPr lang="en-US" sz="1600" i="1" u="sng" dirty="0" smtClean="0"/>
              <a:t>Fast </a:t>
            </a:r>
            <a:r>
              <a:rPr lang="en-US" sz="1600" i="1" u="sng" dirty="0"/>
              <a:t>travel </a:t>
            </a:r>
            <a:r>
              <a:rPr lang="en-US" sz="1600" u="sng" dirty="0"/>
              <a:t>‘on a </a:t>
            </a:r>
            <a:r>
              <a:rPr lang="en-US" sz="1600" u="sng" dirty="0" smtClean="0"/>
              <a:t>fast means of transportation’</a:t>
            </a:r>
            <a:r>
              <a:rPr lang="en-US" sz="1600" i="1" u="sng" dirty="0" smtClean="0"/>
              <a:t> </a:t>
            </a:r>
            <a:r>
              <a:rPr lang="en-US" sz="1600" u="sng" dirty="0" smtClean="0"/>
              <a:t> </a:t>
            </a:r>
            <a:endParaRPr lang="en-US" sz="1600" u="sng" dirty="0"/>
          </a:p>
          <a:p>
            <a:endParaRPr lang="en-US" sz="1600" i="1" dirty="0"/>
          </a:p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6804248" y="1357304"/>
            <a:ext cx="219690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Taking overall little time</a:t>
            </a:r>
            <a:r>
              <a:rPr lang="en-US" sz="1600" dirty="0"/>
              <a:t>; little time elapsed from the beginning of the action to its </a:t>
            </a:r>
            <a:r>
              <a:rPr lang="en-US" sz="1600" dirty="0" smtClean="0"/>
              <a:t>end</a:t>
            </a:r>
          </a:p>
          <a:p>
            <a:endParaRPr lang="en-US" sz="1600" dirty="0" smtClean="0"/>
          </a:p>
          <a:p>
            <a:endParaRPr lang="en-US" sz="1600" dirty="0"/>
          </a:p>
          <a:p>
            <a:pPr algn="r"/>
            <a:r>
              <a:rPr lang="en-US" sz="1600" i="1" dirty="0" smtClean="0"/>
              <a:t>Quick </a:t>
            </a:r>
            <a:r>
              <a:rPr lang="en-US" sz="1600" i="1" dirty="0"/>
              <a:t>read</a:t>
            </a:r>
          </a:p>
          <a:p>
            <a:pPr algn="r"/>
            <a:r>
              <a:rPr lang="en-US" sz="1600" i="1" dirty="0" smtClean="0"/>
              <a:t>Quick </a:t>
            </a:r>
            <a:r>
              <a:rPr lang="en-US" sz="1600" i="1" dirty="0"/>
              <a:t>look</a:t>
            </a:r>
          </a:p>
          <a:p>
            <a:pPr algn="r"/>
            <a:r>
              <a:rPr lang="en-US" sz="1600" i="1" dirty="0"/>
              <a:t>Quick </a:t>
            </a:r>
            <a:r>
              <a:rPr lang="en-US" sz="1600" i="1" dirty="0" smtClean="0"/>
              <a:t>search</a:t>
            </a:r>
          </a:p>
          <a:p>
            <a:pPr algn="r"/>
            <a:r>
              <a:rPr lang="en-US" sz="1600" i="1" u="sng" dirty="0" smtClean="0"/>
              <a:t>Quick </a:t>
            </a:r>
            <a:r>
              <a:rPr lang="en-US" sz="1600" i="1" u="sng" dirty="0"/>
              <a:t>trip </a:t>
            </a:r>
            <a:r>
              <a:rPr lang="en-US" sz="1600" u="sng" dirty="0" smtClean="0"/>
              <a:t>‘taking little time’</a:t>
            </a:r>
            <a:endParaRPr lang="en-US" sz="1600" i="1" u="sng" dirty="0"/>
          </a:p>
          <a:p>
            <a:pPr algn="r"/>
            <a:r>
              <a:rPr lang="en-US" sz="1600" dirty="0" smtClean="0"/>
              <a:t> </a:t>
            </a:r>
            <a:endParaRPr lang="ru-RU" sz="1600" dirty="0"/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2767360" y="1214428"/>
            <a:ext cx="359059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latin typeface="+mj-lt"/>
              </a:rPr>
              <a:t>Differences neutralized</a:t>
            </a:r>
            <a:r>
              <a:rPr lang="en-US" sz="1600" dirty="0" smtClean="0">
                <a:latin typeface="+mj-lt"/>
              </a:rPr>
              <a:t>:</a:t>
            </a:r>
            <a:endParaRPr lang="en-US" sz="1600" dirty="0">
              <a:latin typeface="+mj-lt"/>
            </a:endParaRPr>
          </a:p>
          <a:p>
            <a:pPr algn="ctr"/>
            <a:r>
              <a:rPr lang="en-US" sz="1600" i="1" dirty="0">
                <a:solidFill>
                  <a:srgbClr val="002060"/>
                </a:solidFill>
                <a:latin typeface="+mj-lt"/>
              </a:rPr>
              <a:t>Thank you for your fast response </a:t>
            </a:r>
            <a:endParaRPr lang="en-US" sz="1600" i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1600" i="1" dirty="0" smtClean="0">
                <a:solidFill>
                  <a:srgbClr val="002060"/>
                </a:solidFill>
                <a:latin typeface="+mj-lt"/>
              </a:rPr>
              <a:t>= </a:t>
            </a:r>
            <a:endParaRPr lang="en-US" sz="1600" i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1600" i="1" dirty="0">
                <a:solidFill>
                  <a:srgbClr val="002060"/>
                </a:solidFill>
                <a:latin typeface="+mj-lt"/>
              </a:rPr>
              <a:t>Thank you for your </a:t>
            </a:r>
            <a:r>
              <a:rPr lang="en-US" sz="1600" i="1" dirty="0" smtClean="0">
                <a:solidFill>
                  <a:srgbClr val="002060"/>
                </a:solidFill>
                <a:latin typeface="+mj-lt"/>
              </a:rPr>
              <a:t>quick resp</a:t>
            </a:r>
            <a:r>
              <a:rPr lang="en-US" sz="1600" i="1" dirty="0">
                <a:solidFill>
                  <a:srgbClr val="002060"/>
                </a:solidFill>
                <a:latin typeface="+mj-lt"/>
              </a:rPr>
              <a:t>o</a:t>
            </a:r>
            <a:r>
              <a:rPr lang="en-US" sz="1600" i="1" dirty="0" smtClean="0">
                <a:solidFill>
                  <a:srgbClr val="002060"/>
                </a:solidFill>
                <a:latin typeface="+mj-lt"/>
              </a:rPr>
              <a:t>nse </a:t>
            </a:r>
            <a:endParaRPr lang="ru-RU" sz="1600" i="1" dirty="0">
              <a:solidFill>
                <a:srgbClr val="002060"/>
              </a:solidFill>
              <a:latin typeface="+mj-lt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5298" name="Picture 2" descr="Картинки по запросу fast car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143253"/>
            <a:ext cx="3000396" cy="1256923"/>
          </a:xfrm>
          <a:prstGeom prst="rect">
            <a:avLst/>
          </a:prstGeom>
          <a:noFill/>
        </p:spPr>
      </p:pic>
      <p:pic>
        <p:nvPicPr>
          <p:cNvPr id="10" name="Рисунок 9" descr="tick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202378"/>
            <a:ext cx="2141123" cy="179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6035"/>
            <a:ext cx="5638800" cy="354013"/>
          </a:xfrm>
        </p:spPr>
        <p:txBody>
          <a:bodyPr/>
          <a:lstStyle/>
          <a:p>
            <a:pPr algn="ctr">
              <a:spcAft>
                <a:spcPts val="120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Semantic features: other examples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43282" y="655625"/>
            <a:ext cx="4114800" cy="201613"/>
          </a:xfrm>
        </p:spPr>
        <p:txBody>
          <a:bodyPr/>
          <a:lstStyle/>
          <a:p>
            <a:pPr>
              <a:defRPr/>
            </a:pPr>
            <a:r>
              <a:rPr lang="en-US" sz="2000" i="1" dirty="0" smtClean="0">
                <a:solidFill>
                  <a:srgbClr val="002060"/>
                </a:solidFill>
              </a:rPr>
              <a:t>Alone, lonely, forlorn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42844" y="653685"/>
            <a:ext cx="54721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  <a:p>
            <a:r>
              <a:rPr lang="en-US" sz="1600" i="1" dirty="0"/>
              <a:t>I am finally alone – what relief</a:t>
            </a:r>
            <a:r>
              <a:rPr lang="en-US" sz="1600" i="1" dirty="0" smtClean="0"/>
              <a:t>!</a:t>
            </a:r>
          </a:p>
          <a:p>
            <a:r>
              <a:rPr lang="en-US" sz="1600" i="1" dirty="0" smtClean="0"/>
              <a:t>She was alone in the room for 5 minutes </a:t>
            </a:r>
            <a:endParaRPr lang="en-US" sz="1600" i="1" dirty="0"/>
          </a:p>
          <a:p>
            <a:r>
              <a:rPr lang="en-US" sz="1600" i="1" dirty="0"/>
              <a:t>She </a:t>
            </a:r>
            <a:r>
              <a:rPr lang="en-US" sz="1600" i="1" dirty="0" smtClean="0"/>
              <a:t>is alone now, </a:t>
            </a:r>
            <a:r>
              <a:rPr lang="en-US" sz="1600" i="1" dirty="0"/>
              <a:t>after her </a:t>
            </a:r>
            <a:r>
              <a:rPr lang="en-US" sz="1600" i="1" dirty="0" smtClean="0"/>
              <a:t>divorce</a:t>
            </a:r>
            <a:endParaRPr lang="en-US" sz="1600" i="1" dirty="0"/>
          </a:p>
          <a:p>
            <a:endParaRPr lang="en-US" sz="1600" i="1" dirty="0"/>
          </a:p>
          <a:p>
            <a:r>
              <a:rPr lang="en-US" sz="1600" i="1" dirty="0"/>
              <a:t>She feels lonely even among friends</a:t>
            </a:r>
          </a:p>
          <a:p>
            <a:r>
              <a:rPr lang="en-US" sz="1600" i="1" dirty="0"/>
              <a:t>He is essentially a very lonely </a:t>
            </a:r>
            <a:r>
              <a:rPr lang="en-US" sz="1600" i="1" dirty="0" smtClean="0"/>
              <a:t>person</a:t>
            </a:r>
          </a:p>
          <a:p>
            <a:endParaRPr lang="en-US" sz="1600" i="1" dirty="0"/>
          </a:p>
          <a:p>
            <a:r>
              <a:rPr lang="en-US" sz="1600" i="1" dirty="0" smtClean="0"/>
              <a:t>After </a:t>
            </a:r>
            <a:r>
              <a:rPr lang="en-US" sz="1600" i="1" dirty="0"/>
              <a:t>her only daughter moved out, she’s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been </a:t>
            </a:r>
            <a:r>
              <a:rPr lang="en-US" sz="1600" i="1" dirty="0"/>
              <a:t>feeling very forlorn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972188" y="1071552"/>
            <a:ext cx="331472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Semantic features:</a:t>
            </a:r>
          </a:p>
          <a:p>
            <a:r>
              <a:rPr lang="en-US" sz="1600" dirty="0" smtClean="0"/>
              <a:t>1</a:t>
            </a:r>
            <a:r>
              <a:rPr lang="en-US" sz="1600" dirty="0"/>
              <a:t>) lasting/transient</a:t>
            </a:r>
            <a:r>
              <a:rPr lang="ru-RU" sz="1600" dirty="0"/>
              <a:t> </a:t>
            </a:r>
            <a:r>
              <a:rPr lang="en-US" sz="1600" dirty="0"/>
              <a:t>state</a:t>
            </a:r>
          </a:p>
          <a:p>
            <a:r>
              <a:rPr lang="en-US" sz="1600" dirty="0"/>
              <a:t>2) cause of the state</a:t>
            </a:r>
          </a:p>
          <a:p>
            <a:r>
              <a:rPr lang="en-US" sz="1600" dirty="0"/>
              <a:t>3) feelings induced by the state</a:t>
            </a:r>
          </a:p>
          <a:p>
            <a:r>
              <a:rPr lang="en-US" sz="1600" dirty="0"/>
              <a:t>4) perception of the state as isolation from other people </a:t>
            </a:r>
            <a:endParaRPr lang="ru-RU" sz="1600" dirty="0"/>
          </a:p>
        </p:txBody>
      </p:sp>
      <p:pic>
        <p:nvPicPr>
          <p:cNvPr id="6" name="Рисунок 5" descr="14801016-Gente-3d-car-cter-humano-persona-Discriminaci-n-concepto-Diferente-3d-hacer-ilustraci-n-Foto-de-archi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63838"/>
            <a:ext cx="3548823" cy="2044668"/>
          </a:xfrm>
          <a:prstGeom prst="rect">
            <a:avLst/>
          </a:prstGeom>
        </p:spPr>
      </p:pic>
      <p:pic>
        <p:nvPicPr>
          <p:cNvPr id="4915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4753" y="1214428"/>
            <a:ext cx="1900255" cy="1900255"/>
          </a:xfrm>
          <a:prstGeom prst="rect">
            <a:avLst/>
          </a:prstGeom>
          <a:noFill/>
        </p:spPr>
      </p:pic>
      <p:pic>
        <p:nvPicPr>
          <p:cNvPr id="49156" name="Picture 4" descr="Картинки по запросу lonely 3d 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840279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654050" y="266700"/>
            <a:ext cx="5638800" cy="354013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Differences in polysemy: example</a:t>
            </a:r>
            <a:endParaRPr lang="ru-RU" sz="2800" smtClean="0">
              <a:solidFill>
                <a:schemeClr val="tx2"/>
              </a:solidFill>
            </a:endParaRPr>
          </a:p>
        </p:txBody>
      </p:sp>
      <p:sp>
        <p:nvSpPr>
          <p:cNvPr id="12291" name="Slide Number Placeholder 3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  <a:defRPr/>
            </a:pPr>
            <a:fld id="{881E1D73-D449-41E9-A180-BBB945104131}" type="slidenum">
              <a:rPr lang="en-US" smtClean="0">
                <a:ea typeface="FontAwesome"/>
              </a:rPr>
              <a:pPr defTabSz="1030288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ea typeface="FontAwesome"/>
            </a:endParaRPr>
          </a:p>
        </p:txBody>
      </p:sp>
      <p:grpSp>
        <p:nvGrpSpPr>
          <p:cNvPr id="16388" name="Group 38"/>
          <p:cNvGrpSpPr>
            <a:grpSpLocks/>
          </p:cNvGrpSpPr>
          <p:nvPr/>
        </p:nvGrpSpPr>
        <p:grpSpPr bwMode="auto">
          <a:xfrm>
            <a:off x="438150" y="966788"/>
            <a:ext cx="2693988" cy="1660525"/>
            <a:chOff x="885152" y="1297164"/>
            <a:chExt cx="2693395" cy="1660520"/>
          </a:xfrm>
        </p:grpSpPr>
        <p:sp>
          <p:nvSpPr>
            <p:cNvPr id="7" name="TextBox 6"/>
            <p:cNvSpPr txBox="1"/>
            <p:nvPr/>
          </p:nvSpPr>
          <p:spPr>
            <a:xfrm>
              <a:off x="885152" y="1297164"/>
              <a:ext cx="926896" cy="307974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English</a:t>
              </a:r>
            </a:p>
          </p:txBody>
        </p:sp>
        <p:sp>
          <p:nvSpPr>
            <p:cNvPr id="16418" name="TextBox 7"/>
            <p:cNvSpPr txBox="1">
              <a:spLocks noChangeArrowheads="1"/>
            </p:cNvSpPr>
            <p:nvPr/>
          </p:nvSpPr>
          <p:spPr bwMode="auto">
            <a:xfrm>
              <a:off x="885152" y="1649712"/>
              <a:ext cx="2693395" cy="1307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>
                <a:buFont typeface="Arial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i="1" dirty="0">
                  <a:solidFill>
                    <a:schemeClr val="tx2"/>
                  </a:solidFill>
                </a:rPr>
                <a:t>fresh food</a:t>
              </a:r>
            </a:p>
            <a:p>
              <a:pPr defTabSz="914400">
                <a:spcAft>
                  <a:spcPts val="600"/>
                </a:spcAft>
              </a:pPr>
              <a:r>
                <a:rPr lang="en-US" sz="1600" dirty="0"/>
                <a:t>     ‘newly prepared’</a:t>
              </a:r>
            </a:p>
            <a:p>
              <a:pPr defTabSz="914400">
                <a:buFont typeface="Arial" pitchFamily="34" charset="0"/>
                <a:buChar char="•"/>
              </a:pPr>
              <a:r>
                <a:rPr lang="en-US" sz="1600" i="1" dirty="0">
                  <a:solidFill>
                    <a:schemeClr val="tx2"/>
                  </a:solidFill>
                </a:rPr>
                <a:t> fresh water</a:t>
              </a:r>
            </a:p>
            <a:p>
              <a:pPr defTabSz="914400"/>
              <a:r>
                <a:rPr lang="ru-RU" sz="1600" dirty="0"/>
                <a:t>     </a:t>
              </a:r>
              <a:r>
                <a:rPr lang="en-US" sz="1600" dirty="0"/>
                <a:t>‘clean, newly poured’</a:t>
              </a:r>
            </a:p>
            <a:p>
              <a:pPr defTabSz="914400"/>
              <a:r>
                <a:rPr lang="ru-RU" sz="1600" dirty="0"/>
                <a:t> </a:t>
              </a:r>
              <a:r>
                <a:rPr lang="en-US" sz="1600" dirty="0"/>
                <a:t> </a:t>
              </a:r>
              <a:r>
                <a:rPr lang="ru-RU" sz="1600" dirty="0"/>
                <a:t>   </a:t>
              </a:r>
              <a:r>
                <a:rPr lang="en-US" sz="1600" dirty="0"/>
                <a:t>‘not salty’ </a:t>
              </a:r>
            </a:p>
          </p:txBody>
        </p:sp>
      </p:grpSp>
      <p:grpSp>
        <p:nvGrpSpPr>
          <p:cNvPr id="16389" name="Group 39"/>
          <p:cNvGrpSpPr>
            <a:grpSpLocks/>
          </p:cNvGrpSpPr>
          <p:nvPr/>
        </p:nvGrpSpPr>
        <p:grpSpPr bwMode="auto">
          <a:xfrm>
            <a:off x="509588" y="2686050"/>
            <a:ext cx="2622550" cy="2200275"/>
            <a:chOff x="885152" y="2455515"/>
            <a:chExt cx="2621654" cy="2200313"/>
          </a:xfrm>
        </p:grpSpPr>
        <p:sp>
          <p:nvSpPr>
            <p:cNvPr id="29" name="TextBox 28"/>
            <p:cNvSpPr txBox="1"/>
            <p:nvPr/>
          </p:nvSpPr>
          <p:spPr>
            <a:xfrm>
              <a:off x="885152" y="2455515"/>
              <a:ext cx="1629805" cy="307980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accent4"/>
                  </a:solidFill>
                  <a:latin typeface="+mn-lt"/>
                  <a:ea typeface="+mn-ea"/>
                  <a:cs typeface="+mn-cs"/>
                </a:rPr>
                <a:t>Russian</a:t>
              </a:r>
            </a:p>
          </p:txBody>
        </p:sp>
        <p:sp>
          <p:nvSpPr>
            <p:cNvPr id="16416" name="TextBox 29"/>
            <p:cNvSpPr txBox="1">
              <a:spLocks noChangeArrowheads="1"/>
            </p:cNvSpPr>
            <p:nvPr/>
          </p:nvSpPr>
          <p:spPr bwMode="auto">
            <a:xfrm>
              <a:off x="885153" y="2778034"/>
              <a:ext cx="2621653" cy="1877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600" i="1">
                  <a:solidFill>
                    <a:schemeClr val="tx2"/>
                  </a:solidFill>
                </a:rPr>
                <a:t> svezhaja eda</a:t>
              </a:r>
              <a:br>
                <a:rPr lang="en-US" sz="1600" i="1">
                  <a:solidFill>
                    <a:schemeClr val="tx2"/>
                  </a:solidFill>
                </a:rPr>
              </a:br>
              <a:r>
                <a:rPr lang="en-US" sz="1600"/>
                <a:t>    ‘newly prepared’</a:t>
              </a:r>
              <a:endParaRPr lang="en-US" sz="1600" i="1">
                <a:solidFill>
                  <a:schemeClr val="tx2"/>
                </a:solidFill>
              </a:endParaRPr>
            </a:p>
            <a:p>
              <a:pPr defTabSz="914400">
                <a:buFont typeface="Arial" pitchFamily="34" charset="0"/>
                <a:buChar char="•"/>
              </a:pPr>
              <a:r>
                <a:rPr lang="en-US" sz="1600" i="1">
                  <a:solidFill>
                    <a:schemeClr val="tx2"/>
                  </a:solidFill>
                </a:rPr>
                <a:t> svezhaja voda</a:t>
              </a:r>
            </a:p>
            <a:p>
              <a:pPr defTabSz="914400"/>
              <a:r>
                <a:rPr lang="en-US" sz="1600"/>
                <a:t> </a:t>
              </a:r>
              <a:r>
                <a:rPr lang="ru-RU" sz="1600"/>
                <a:t>   </a:t>
              </a:r>
              <a:r>
                <a:rPr lang="en-US" sz="1600"/>
                <a:t>‘clean, newly poured’</a:t>
              </a:r>
            </a:p>
            <a:p>
              <a:pPr defTabSz="914400">
                <a:spcAft>
                  <a:spcPts val="600"/>
                </a:spcAft>
              </a:pPr>
              <a:r>
                <a:rPr lang="en-US" sz="1600"/>
                <a:t> </a:t>
              </a:r>
              <a:r>
                <a:rPr lang="ru-RU" sz="1600"/>
                <a:t>   </a:t>
              </a:r>
              <a:r>
                <a:rPr lang="en-US" sz="1600"/>
                <a:t>‘not salty’ </a:t>
              </a:r>
            </a:p>
            <a:p>
              <a:pPr defTabSz="914400">
                <a:buFont typeface="Arial" pitchFamily="34" charset="0"/>
                <a:buChar char="•"/>
              </a:pPr>
              <a:r>
                <a:rPr lang="ru-RU" sz="1600" i="1">
                  <a:solidFill>
                    <a:schemeClr val="tx2"/>
                  </a:solidFill>
                </a:rPr>
                <a:t> </a:t>
              </a:r>
              <a:r>
                <a:rPr lang="en-US" sz="1600" i="1">
                  <a:solidFill>
                    <a:schemeClr val="tx2"/>
                  </a:solidFill>
                </a:rPr>
                <a:t>presnaja voda</a:t>
              </a:r>
            </a:p>
            <a:p>
              <a:pPr defTabSz="914400"/>
              <a:r>
                <a:rPr lang="en-US" sz="1600"/>
                <a:t>Lit: ‘unleavened water’</a:t>
              </a:r>
            </a:p>
          </p:txBody>
        </p:sp>
      </p:grpSp>
      <p:grpSp>
        <p:nvGrpSpPr>
          <p:cNvPr id="16390" name="Group 32"/>
          <p:cNvGrpSpPr>
            <a:grpSpLocks/>
          </p:cNvGrpSpPr>
          <p:nvPr/>
        </p:nvGrpSpPr>
        <p:grpSpPr bwMode="auto">
          <a:xfrm>
            <a:off x="5143500" y="966788"/>
            <a:ext cx="2743200" cy="1409700"/>
            <a:chOff x="5544985" y="1249840"/>
            <a:chExt cx="2743200" cy="1408214"/>
          </a:xfrm>
        </p:grpSpPr>
        <p:sp>
          <p:nvSpPr>
            <p:cNvPr id="57" name="TextBox 56"/>
            <p:cNvSpPr txBox="1"/>
            <p:nvPr/>
          </p:nvSpPr>
          <p:spPr>
            <a:xfrm>
              <a:off x="5544985" y="1249840"/>
              <a:ext cx="927100" cy="307650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English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38648" y="1597136"/>
              <a:ext cx="2649537" cy="106091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600" i="1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 sweet cake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cs typeface="Arial" pitchFamily="34" charset="0"/>
                </a:rPr>
                <a:t>     ‘sugary-tasting’</a:t>
              </a:r>
              <a:endParaRPr lang="en-US" sz="1600" i="1" dirty="0">
                <a:solidFill>
                  <a:schemeClr val="tx2"/>
                </a:solidFill>
                <a:latin typeface="+mj-lt"/>
                <a:ea typeface="+mn-ea"/>
                <a:cs typeface="+mn-cs"/>
              </a:endParaRPr>
            </a:p>
            <a:p>
              <a:pPr defTabSz="914400" fontAlgn="auto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600" i="1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 sweet water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j-lt"/>
                  <a:ea typeface="+mn-ea"/>
                  <a:cs typeface="+mn-cs"/>
                </a:rPr>
                <a:t>    </a:t>
              </a:r>
              <a:r>
                <a:rPr lang="en-US" sz="1600" dirty="0">
                  <a:latin typeface="+mj-lt"/>
                  <a:ea typeface="+mn-ea"/>
                  <a:cs typeface="+mn-cs"/>
                </a:rPr>
                <a:t> ‘not salty’</a:t>
              </a:r>
            </a:p>
          </p:txBody>
        </p:sp>
      </p:grpSp>
      <p:grpSp>
        <p:nvGrpSpPr>
          <p:cNvPr id="16391" name="Group 36"/>
          <p:cNvGrpSpPr>
            <a:grpSpLocks/>
          </p:cNvGrpSpPr>
          <p:nvPr/>
        </p:nvGrpSpPr>
        <p:grpSpPr bwMode="auto">
          <a:xfrm>
            <a:off x="5143500" y="2686050"/>
            <a:ext cx="2649538" cy="1804988"/>
            <a:chOff x="5632164" y="2347022"/>
            <a:chExt cx="2649923" cy="1806436"/>
          </a:xfrm>
        </p:grpSpPr>
        <p:sp>
          <p:nvSpPr>
            <p:cNvPr id="61" name="TextBox 60"/>
            <p:cNvSpPr txBox="1"/>
            <p:nvPr/>
          </p:nvSpPr>
          <p:spPr>
            <a:xfrm>
              <a:off x="5632164" y="2347022"/>
              <a:ext cx="998683" cy="308222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accent4"/>
                  </a:solidFill>
                  <a:latin typeface="+mn-lt"/>
                  <a:ea typeface="+mn-ea"/>
                  <a:cs typeface="+mn-cs"/>
                </a:rPr>
                <a:t>Russian</a:t>
              </a:r>
            </a:p>
          </p:txBody>
        </p:sp>
        <p:sp>
          <p:nvSpPr>
            <p:cNvPr id="16412" name="TextBox 61"/>
            <p:cNvSpPr txBox="1">
              <a:spLocks noChangeArrowheads="1"/>
            </p:cNvSpPr>
            <p:nvPr/>
          </p:nvSpPr>
          <p:spPr bwMode="auto">
            <a:xfrm>
              <a:off x="5632164" y="2795563"/>
              <a:ext cx="2649923" cy="1357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600" i="1">
                  <a:solidFill>
                    <a:schemeClr val="tx2"/>
                  </a:solidFill>
                </a:rPr>
                <a:t> sladkij pirog</a:t>
              </a:r>
              <a:br>
                <a:rPr lang="en-US" sz="1600" i="1">
                  <a:solidFill>
                    <a:schemeClr val="tx2"/>
                  </a:solidFill>
                </a:rPr>
              </a:br>
              <a:r>
                <a:rPr lang="en-US" sz="1600"/>
                <a:t>      ‘sugary-tasting’</a:t>
              </a:r>
              <a:endParaRPr lang="en-US" sz="1600" i="1">
                <a:solidFill>
                  <a:schemeClr val="tx2"/>
                </a:solidFill>
              </a:endParaRPr>
            </a:p>
            <a:p>
              <a:pPr defTabSz="914400">
                <a:buFont typeface="Arial" pitchFamily="34" charset="0"/>
                <a:buChar char="•"/>
              </a:pPr>
              <a:r>
                <a:rPr lang="en-US" sz="1600" i="1">
                  <a:solidFill>
                    <a:schemeClr val="tx2"/>
                  </a:solidFill>
                </a:rPr>
                <a:t> sladkaja voda</a:t>
              </a:r>
            </a:p>
            <a:p>
              <a:pPr defTabSz="914400">
                <a:spcBef>
                  <a:spcPct val="20000"/>
                </a:spcBef>
              </a:pPr>
              <a:r>
                <a:rPr lang="en-US" sz="1600"/>
                <a:t> </a:t>
              </a:r>
              <a:r>
                <a:rPr lang="ru-RU" sz="1600"/>
                <a:t>    </a:t>
              </a:r>
              <a:r>
                <a:rPr lang="en-US" sz="1600"/>
                <a:t> ‘sugary-tasting’ </a:t>
              </a:r>
            </a:p>
            <a:p>
              <a:pPr defTabSz="914400"/>
              <a:r>
                <a:rPr lang="en-US" sz="1600"/>
                <a:t> </a:t>
              </a:r>
              <a:r>
                <a:rPr lang="ru-RU" sz="1600"/>
                <a:t>    </a:t>
              </a:r>
              <a:r>
                <a:rPr lang="en-US" sz="1600"/>
                <a:t> ‘not salty’ 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724525" y="3689350"/>
            <a:ext cx="2649538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Freeform 5"/>
          <p:cNvSpPr>
            <a:spLocks noEditPoints="1"/>
          </p:cNvSpPr>
          <p:nvPr/>
        </p:nvSpPr>
        <p:spPr bwMode="auto">
          <a:xfrm>
            <a:off x="3640138" y="1636713"/>
            <a:ext cx="369887" cy="369887"/>
          </a:xfrm>
          <a:custGeom>
            <a:avLst/>
            <a:gdLst>
              <a:gd name="T0" fmla="*/ 0 w 384"/>
              <a:gd name="T1" fmla="*/ 2147483647 h 384"/>
              <a:gd name="T2" fmla="*/ 2147483647 w 384"/>
              <a:gd name="T3" fmla="*/ 2147483647 h 384"/>
              <a:gd name="T4" fmla="*/ 2147483647 w 384"/>
              <a:gd name="T5" fmla="*/ 2147483647 h 384"/>
              <a:gd name="T6" fmla="*/ 2147483647 w 384"/>
              <a:gd name="T7" fmla="*/ 2147483647 h 384"/>
              <a:gd name="T8" fmla="*/ 2147483647 w 384"/>
              <a:gd name="T9" fmla="*/ 2147483647 h 384"/>
              <a:gd name="T10" fmla="*/ 2147483647 w 384"/>
              <a:gd name="T11" fmla="*/ 2147483647 h 384"/>
              <a:gd name="T12" fmla="*/ 2147483647 w 384"/>
              <a:gd name="T13" fmla="*/ 2147483647 h 384"/>
              <a:gd name="T14" fmla="*/ 2147483647 w 384"/>
              <a:gd name="T15" fmla="*/ 2147483647 h 384"/>
              <a:gd name="T16" fmla="*/ 2147483647 w 384"/>
              <a:gd name="T17" fmla="*/ 2147483647 h 384"/>
              <a:gd name="T18" fmla="*/ 2147483647 w 384"/>
              <a:gd name="T19" fmla="*/ 2147483647 h 384"/>
              <a:gd name="T20" fmla="*/ 2147483647 w 384"/>
              <a:gd name="T21" fmla="*/ 2147483647 h 384"/>
              <a:gd name="T22" fmla="*/ 2147483647 w 384"/>
              <a:gd name="T23" fmla="*/ 2147483647 h 384"/>
              <a:gd name="T24" fmla="*/ 2147483647 w 384"/>
              <a:gd name="T25" fmla="*/ 2147483647 h 384"/>
              <a:gd name="T26" fmla="*/ 2147483647 w 384"/>
              <a:gd name="T27" fmla="*/ 2147483647 h 384"/>
              <a:gd name="T28" fmla="*/ 2147483647 w 384"/>
              <a:gd name="T29" fmla="*/ 2147483647 h 384"/>
              <a:gd name="T30" fmla="*/ 2147483647 w 384"/>
              <a:gd name="T31" fmla="*/ 2147483647 h 384"/>
              <a:gd name="T32" fmla="*/ 2147483647 w 384"/>
              <a:gd name="T33" fmla="*/ 2147483647 h 384"/>
              <a:gd name="T34" fmla="*/ 2147483647 w 384"/>
              <a:gd name="T35" fmla="*/ 2147483647 h 384"/>
              <a:gd name="T36" fmla="*/ 2147483647 w 384"/>
              <a:gd name="T37" fmla="*/ 2147483647 h 384"/>
              <a:gd name="T38" fmla="*/ 2147483647 w 384"/>
              <a:gd name="T39" fmla="*/ 2147483647 h 384"/>
              <a:gd name="T40" fmla="*/ 2147483647 w 384"/>
              <a:gd name="T41" fmla="*/ 2147483647 h 384"/>
              <a:gd name="T42" fmla="*/ 2147483647 w 384"/>
              <a:gd name="T43" fmla="*/ 2147483647 h 384"/>
              <a:gd name="T44" fmla="*/ 2147483647 w 384"/>
              <a:gd name="T45" fmla="*/ 2147483647 h 384"/>
              <a:gd name="T46" fmla="*/ 2147483647 w 384"/>
              <a:gd name="T47" fmla="*/ 2147483647 h 384"/>
              <a:gd name="T48" fmla="*/ 2147483647 w 384"/>
              <a:gd name="T49" fmla="*/ 2147483647 h 384"/>
              <a:gd name="T50" fmla="*/ 2147483647 w 384"/>
              <a:gd name="T51" fmla="*/ 2147483647 h 384"/>
              <a:gd name="T52" fmla="*/ 2147483647 w 384"/>
              <a:gd name="T53" fmla="*/ 2147483647 h 384"/>
              <a:gd name="T54" fmla="*/ 2147483647 w 384"/>
              <a:gd name="T55" fmla="*/ 2147483647 h 384"/>
              <a:gd name="T56" fmla="*/ 2147483647 w 384"/>
              <a:gd name="T57" fmla="*/ 2147483647 h 384"/>
              <a:gd name="T58" fmla="*/ 2147483647 w 384"/>
              <a:gd name="T59" fmla="*/ 2147483647 h 384"/>
              <a:gd name="T60" fmla="*/ 2147483647 w 384"/>
              <a:gd name="T61" fmla="*/ 2147483647 h 384"/>
              <a:gd name="T62" fmla="*/ 2147483647 w 384"/>
              <a:gd name="T63" fmla="*/ 2147483647 h 384"/>
              <a:gd name="T64" fmla="*/ 2147483647 w 384"/>
              <a:gd name="T65" fmla="*/ 2147483647 h 384"/>
              <a:gd name="T66" fmla="*/ 2147483647 w 384"/>
              <a:gd name="T67" fmla="*/ 2147483647 h 384"/>
              <a:gd name="T68" fmla="*/ 2147483647 w 384"/>
              <a:gd name="T69" fmla="*/ 2147483647 h 384"/>
              <a:gd name="T70" fmla="*/ 2147483647 w 384"/>
              <a:gd name="T71" fmla="*/ 2147483647 h 384"/>
              <a:gd name="T72" fmla="*/ 2147483647 w 384"/>
              <a:gd name="T73" fmla="*/ 2147483647 h 384"/>
              <a:gd name="T74" fmla="*/ 2147483647 w 384"/>
              <a:gd name="T75" fmla="*/ 2147483647 h 384"/>
              <a:gd name="T76" fmla="*/ 2147483647 w 384"/>
              <a:gd name="T77" fmla="*/ 2147483647 h 384"/>
              <a:gd name="T78" fmla="*/ 2147483647 w 384"/>
              <a:gd name="T79" fmla="*/ 2147483647 h 384"/>
              <a:gd name="T80" fmla="*/ 2147483647 w 384"/>
              <a:gd name="T81" fmla="*/ 2147483647 h 384"/>
              <a:gd name="T82" fmla="*/ 2147483647 w 384"/>
              <a:gd name="T83" fmla="*/ 2147483647 h 384"/>
              <a:gd name="T84" fmla="*/ 2147483647 w 384"/>
              <a:gd name="T85" fmla="*/ 2147483647 h 384"/>
              <a:gd name="T86" fmla="*/ 2147483647 w 384"/>
              <a:gd name="T87" fmla="*/ 2147483647 h 384"/>
              <a:gd name="T88" fmla="*/ 2147483647 w 384"/>
              <a:gd name="T89" fmla="*/ 2147483647 h 384"/>
              <a:gd name="T90" fmla="*/ 2147483647 w 384"/>
              <a:gd name="T91" fmla="*/ 2147483647 h 384"/>
              <a:gd name="T92" fmla="*/ 2147483647 w 384"/>
              <a:gd name="T93" fmla="*/ 2147483647 h 384"/>
              <a:gd name="T94" fmla="*/ 2147483647 w 384"/>
              <a:gd name="T95" fmla="*/ 2147483647 h 384"/>
              <a:gd name="T96" fmla="*/ 2147483647 w 384"/>
              <a:gd name="T97" fmla="*/ 2147483647 h 384"/>
              <a:gd name="T98" fmla="*/ 2147483647 w 384"/>
              <a:gd name="T99" fmla="*/ 2147483647 h 384"/>
              <a:gd name="T100" fmla="*/ 2147483647 w 384"/>
              <a:gd name="T101" fmla="*/ 2147483647 h 384"/>
              <a:gd name="T102" fmla="*/ 2147483647 w 384"/>
              <a:gd name="T103" fmla="*/ 2147483647 h 384"/>
              <a:gd name="T104" fmla="*/ 2147483647 w 384"/>
              <a:gd name="T105" fmla="*/ 2147483647 h 384"/>
              <a:gd name="T106" fmla="*/ 2147483647 w 384"/>
              <a:gd name="T107" fmla="*/ 2147483647 h 384"/>
              <a:gd name="T108" fmla="*/ 2147483647 w 384"/>
              <a:gd name="T109" fmla="*/ 2147483647 h 384"/>
              <a:gd name="T110" fmla="*/ 2147483647 w 384"/>
              <a:gd name="T111" fmla="*/ 2147483647 h 384"/>
              <a:gd name="T112" fmla="*/ 2147483647 w 384"/>
              <a:gd name="T113" fmla="*/ 2147483647 h 384"/>
              <a:gd name="T114" fmla="*/ 2147483647 w 384"/>
              <a:gd name="T115" fmla="*/ 2147483647 h 384"/>
              <a:gd name="T116" fmla="*/ 2147483647 w 384"/>
              <a:gd name="T117" fmla="*/ 2147483647 h 3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84"/>
              <a:gd name="T178" fmla="*/ 0 h 384"/>
              <a:gd name="T179" fmla="*/ 384 w 384"/>
              <a:gd name="T180" fmla="*/ 384 h 38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Freeform 245"/>
          <p:cNvSpPr>
            <a:spLocks/>
          </p:cNvSpPr>
          <p:nvPr/>
        </p:nvSpPr>
        <p:spPr bwMode="auto">
          <a:xfrm>
            <a:off x="3659188" y="2662238"/>
            <a:ext cx="331787" cy="331787"/>
          </a:xfrm>
          <a:custGeom>
            <a:avLst/>
            <a:gdLst>
              <a:gd name="T0" fmla="*/ 2147483647 w 68"/>
              <a:gd name="T1" fmla="*/ 2147483647 h 68"/>
              <a:gd name="T2" fmla="*/ 2147483647 w 68"/>
              <a:gd name="T3" fmla="*/ 2147483647 h 68"/>
              <a:gd name="T4" fmla="*/ 2147483647 w 68"/>
              <a:gd name="T5" fmla="*/ 2147483647 h 68"/>
              <a:gd name="T6" fmla="*/ 2147483647 w 68"/>
              <a:gd name="T7" fmla="*/ 2147483647 h 68"/>
              <a:gd name="T8" fmla="*/ 2147483647 w 68"/>
              <a:gd name="T9" fmla="*/ 2147483647 h 68"/>
              <a:gd name="T10" fmla="*/ 2147483647 w 68"/>
              <a:gd name="T11" fmla="*/ 2147483647 h 68"/>
              <a:gd name="T12" fmla="*/ 2147483647 w 68"/>
              <a:gd name="T13" fmla="*/ 2147483647 h 68"/>
              <a:gd name="T14" fmla="*/ 2147483647 w 68"/>
              <a:gd name="T15" fmla="*/ 2147483647 h 68"/>
              <a:gd name="T16" fmla="*/ 2147483647 w 68"/>
              <a:gd name="T17" fmla="*/ 2147483647 h 68"/>
              <a:gd name="T18" fmla="*/ 2147483647 w 68"/>
              <a:gd name="T19" fmla="*/ 2147483647 h 68"/>
              <a:gd name="T20" fmla="*/ 2147483647 w 68"/>
              <a:gd name="T21" fmla="*/ 2147483647 h 68"/>
              <a:gd name="T22" fmla="*/ 2147483647 w 68"/>
              <a:gd name="T23" fmla="*/ 2147483647 h 68"/>
              <a:gd name="T24" fmla="*/ 2147483647 w 68"/>
              <a:gd name="T25" fmla="*/ 2147483647 h 68"/>
              <a:gd name="T26" fmla="*/ 2147483647 w 68"/>
              <a:gd name="T27" fmla="*/ 2147483647 h 68"/>
              <a:gd name="T28" fmla="*/ 0 w 68"/>
              <a:gd name="T29" fmla="*/ 2147483647 h 68"/>
              <a:gd name="T30" fmla="*/ 2147483647 w 68"/>
              <a:gd name="T31" fmla="*/ 2147483647 h 68"/>
              <a:gd name="T32" fmla="*/ 2147483647 w 68"/>
              <a:gd name="T33" fmla="*/ 0 h 68"/>
              <a:gd name="T34" fmla="*/ 2147483647 w 68"/>
              <a:gd name="T35" fmla="*/ 0 h 68"/>
              <a:gd name="T36" fmla="*/ 2147483647 w 68"/>
              <a:gd name="T37" fmla="*/ 0 h 68"/>
              <a:gd name="T38" fmla="*/ 2147483647 w 68"/>
              <a:gd name="T39" fmla="*/ 2147483647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8"/>
              <a:gd name="T61" fmla="*/ 0 h 68"/>
              <a:gd name="T62" fmla="*/ 68 w 68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Freeform 44"/>
          <p:cNvSpPr>
            <a:spLocks noEditPoints="1"/>
          </p:cNvSpPr>
          <p:nvPr/>
        </p:nvSpPr>
        <p:spPr bwMode="auto">
          <a:xfrm>
            <a:off x="3676650" y="3619500"/>
            <a:ext cx="296863" cy="433388"/>
          </a:xfrm>
          <a:custGeom>
            <a:avLst/>
            <a:gdLst>
              <a:gd name="T0" fmla="*/ 2147483647 w 70"/>
              <a:gd name="T1" fmla="*/ 0 h 102"/>
              <a:gd name="T2" fmla="*/ 0 w 70"/>
              <a:gd name="T3" fmla="*/ 2147483647 h 102"/>
              <a:gd name="T4" fmla="*/ 2147483647 w 70"/>
              <a:gd name="T5" fmla="*/ 2147483647 h 102"/>
              <a:gd name="T6" fmla="*/ 2147483647 w 70"/>
              <a:gd name="T7" fmla="*/ 2147483647 h 102"/>
              <a:gd name="T8" fmla="*/ 2147483647 w 70"/>
              <a:gd name="T9" fmla="*/ 2147483647 h 102"/>
              <a:gd name="T10" fmla="*/ 2147483647 w 70"/>
              <a:gd name="T11" fmla="*/ 2147483647 h 102"/>
              <a:gd name="T12" fmla="*/ 2147483647 w 70"/>
              <a:gd name="T13" fmla="*/ 0 h 102"/>
              <a:gd name="T14" fmla="*/ 2147483647 w 70"/>
              <a:gd name="T15" fmla="*/ 2147483647 h 102"/>
              <a:gd name="T16" fmla="*/ 2147483647 w 70"/>
              <a:gd name="T17" fmla="*/ 2147483647 h 102"/>
              <a:gd name="T18" fmla="*/ 2147483647 w 70"/>
              <a:gd name="T19" fmla="*/ 2147483647 h 102"/>
              <a:gd name="T20" fmla="*/ 2147483647 w 70"/>
              <a:gd name="T21" fmla="*/ 2147483647 h 102"/>
              <a:gd name="T22" fmla="*/ 2147483647 w 70"/>
              <a:gd name="T23" fmla="*/ 2147483647 h 102"/>
              <a:gd name="T24" fmla="*/ 2147483647 w 70"/>
              <a:gd name="T25" fmla="*/ 2147483647 h 102"/>
              <a:gd name="T26" fmla="*/ 2147483647 w 70"/>
              <a:gd name="T27" fmla="*/ 2147483647 h 102"/>
              <a:gd name="T28" fmla="*/ 2147483647 w 70"/>
              <a:gd name="T29" fmla="*/ 2147483647 h 102"/>
              <a:gd name="T30" fmla="*/ 2147483647 w 70"/>
              <a:gd name="T31" fmla="*/ 2147483647 h 102"/>
              <a:gd name="T32" fmla="*/ 2147483647 w 70"/>
              <a:gd name="T33" fmla="*/ 2147483647 h 102"/>
              <a:gd name="T34" fmla="*/ 2147483647 w 70"/>
              <a:gd name="T35" fmla="*/ 2147483647 h 102"/>
              <a:gd name="T36" fmla="*/ 2147483647 w 70"/>
              <a:gd name="T37" fmla="*/ 2147483647 h 102"/>
              <a:gd name="T38" fmla="*/ 2147483647 w 70"/>
              <a:gd name="T39" fmla="*/ 2147483647 h 102"/>
              <a:gd name="T40" fmla="*/ 2147483647 w 70"/>
              <a:gd name="T41" fmla="*/ 2147483647 h 102"/>
              <a:gd name="T42" fmla="*/ 2147483647 w 70"/>
              <a:gd name="T43" fmla="*/ 2147483647 h 102"/>
              <a:gd name="T44" fmla="*/ 2147483647 w 70"/>
              <a:gd name="T45" fmla="*/ 2147483647 h 102"/>
              <a:gd name="T46" fmla="*/ 2147483647 w 70"/>
              <a:gd name="T47" fmla="*/ 2147483647 h 102"/>
              <a:gd name="T48" fmla="*/ 2147483647 w 70"/>
              <a:gd name="T49" fmla="*/ 2147483647 h 102"/>
              <a:gd name="T50" fmla="*/ 2147483647 w 70"/>
              <a:gd name="T51" fmla="*/ 2147483647 h 102"/>
              <a:gd name="T52" fmla="*/ 2147483647 w 70"/>
              <a:gd name="T53" fmla="*/ 2147483647 h 102"/>
              <a:gd name="T54" fmla="*/ 2147483647 w 70"/>
              <a:gd name="T55" fmla="*/ 2147483647 h 102"/>
              <a:gd name="T56" fmla="*/ 2147483647 w 70"/>
              <a:gd name="T57" fmla="*/ 2147483647 h 102"/>
              <a:gd name="T58" fmla="*/ 2147483647 w 70"/>
              <a:gd name="T59" fmla="*/ 2147483647 h 102"/>
              <a:gd name="T60" fmla="*/ 2147483647 w 70"/>
              <a:gd name="T61" fmla="*/ 2147483647 h 102"/>
              <a:gd name="T62" fmla="*/ 2147483647 w 70"/>
              <a:gd name="T63" fmla="*/ 2147483647 h 102"/>
              <a:gd name="T64" fmla="*/ 2147483647 w 70"/>
              <a:gd name="T65" fmla="*/ 2147483647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02"/>
              <a:gd name="T101" fmla="*/ 70 w 70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96" name="Рисунок 49" descr="water_glass_PNG152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2275" y="908050"/>
            <a:ext cx="12668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Рисунок 51" descr="Check-Tick-Icon-by-Alexis-Bri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" y="2214563"/>
            <a:ext cx="2492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Рисунок 53" descr="Check-Tick-Icon-by-Alexis-Bri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13" y="3857625"/>
            <a:ext cx="2492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Рисунок 55" descr="274c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813" y="4071938"/>
            <a:ext cx="2397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Рисунок 59" descr="Check-Tick-Icon-by-Alexis-Bri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2173288"/>
            <a:ext cx="250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Рисунок 63" descr="Check-Tick-Icon-by-Alexis-Bri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000500"/>
            <a:ext cx="250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Рисунок 68" descr="274c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3025" y="4214813"/>
            <a:ext cx="2413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Рисунок 69" descr="ак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2900" y="3343275"/>
            <a:ext cx="1803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Рисунок 70" descr="cak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8663" y="800100"/>
            <a:ext cx="13223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Рисунок 71" descr="cola_glass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58050" y="2435225"/>
            <a:ext cx="117951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Рисунок 59" descr="Check-Tick-Icon-by-Alexis-Bri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1601788"/>
            <a:ext cx="250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Рисунок 59" descr="Check-Tick-Icon-by-Alexis-Bri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3429000"/>
            <a:ext cx="250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Рисунок 51" descr="Check-Tick-Icon-by-Alexis-Bri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" y="1601788"/>
            <a:ext cx="2492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Рисунок 52" descr="Check-Tick-Icon-by-Alexis-Bri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175" y="2428875"/>
            <a:ext cx="250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Рисунок 52" descr="Check-Tick-Icon-by-Alexis-Bri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113" y="3286125"/>
            <a:ext cx="250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39173</TotalTime>
  <Words>1792</Words>
  <Application>Microsoft Office PowerPoint</Application>
  <PresentationFormat>Экран (16:9)</PresentationFormat>
  <Paragraphs>472</Paragraphs>
  <Slides>48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1_Custom Design</vt:lpstr>
      <vt:lpstr>Cross-linguistic comparison  of synonyms  Valentina Apresjan  </vt:lpstr>
      <vt:lpstr>Презентация PowerPoint</vt:lpstr>
      <vt:lpstr>Аttempt at realization: http://web-corpora.net/wsgi3/synonyms2016/far </vt:lpstr>
      <vt:lpstr>Two aspects of description and analysis of synonyms:</vt:lpstr>
      <vt:lpstr>Polysemy  vs. semantic features</vt:lpstr>
      <vt:lpstr>Презентация PowerPoint</vt:lpstr>
      <vt:lpstr>Differences in the speaker’s perception of the event </vt:lpstr>
      <vt:lpstr>Semantic features: other examples</vt:lpstr>
      <vt:lpstr>Differences in polysemy: example</vt:lpstr>
      <vt:lpstr>yellow hair  vs.  zheltye volosy</vt:lpstr>
      <vt:lpstr>Differences within particular word senses:</vt:lpstr>
      <vt:lpstr>Polysemy vs. word senses: mere convention? </vt:lpstr>
      <vt:lpstr>Презентация PowerPoint</vt:lpstr>
      <vt:lpstr>Semantic features: sad vs. gloomy</vt:lpstr>
      <vt:lpstr>Semantic features: sad vs. gloomy</vt:lpstr>
      <vt:lpstr>Semantic features: sad vs. gloomy</vt:lpstr>
      <vt:lpstr> The process of work:</vt:lpstr>
      <vt:lpstr>white (Macmillan dictionary) – differences underlined </vt:lpstr>
      <vt:lpstr>belyj   (Active dictionary of Russian) </vt:lpstr>
      <vt:lpstr>Use of corpora: SkeLL, heavy</vt:lpstr>
      <vt:lpstr>Use of corpora: RuSkeLL, tjazhelyj</vt:lpstr>
      <vt:lpstr>SkeLL: examples</vt:lpstr>
      <vt:lpstr>RuSkeLL: examples</vt:lpstr>
      <vt:lpstr>Differences that leap to the eye in sketches and examples:</vt:lpstr>
      <vt:lpstr>Even identical phrases get different interpretations</vt:lpstr>
      <vt:lpstr>Today’s topic: conceptualization of distance</vt:lpstr>
      <vt:lpstr>List of words</vt:lpstr>
      <vt:lpstr>Space</vt:lpstr>
      <vt:lpstr>Space</vt:lpstr>
      <vt:lpstr>Space</vt:lpstr>
      <vt:lpstr>Space</vt:lpstr>
      <vt:lpstr>Virtual space</vt:lpstr>
      <vt:lpstr>Degree + Space</vt:lpstr>
      <vt:lpstr>Degree + Space</vt:lpstr>
      <vt:lpstr>Pure degree</vt:lpstr>
      <vt:lpstr>Time</vt:lpstr>
      <vt:lpstr>Презентация PowerPoint</vt:lpstr>
      <vt:lpstr>Mental / emotional  </vt:lpstr>
      <vt:lpstr>Semantic features (spatial meaning): </vt:lpstr>
      <vt:lpstr>Semantic features (spatial meaning): </vt:lpstr>
      <vt:lpstr>Semantic features (spatial meaning): </vt:lpstr>
      <vt:lpstr>Semantic features (temporal meaning): </vt:lpstr>
      <vt:lpstr>Semantic features (mental meaning): </vt:lpstr>
      <vt:lpstr>Idioms: </vt:lpstr>
      <vt:lpstr>Idioms: </vt:lpstr>
      <vt:lpstr>Points of digression among languages: </vt:lpstr>
      <vt:lpstr>Dalekij: mental and volitional meaning: </vt:lpstr>
      <vt:lpstr>Master class: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dfdfdfdfd</dc:title>
  <dc:creator>High Tech</dc:creator>
  <cp:lastModifiedBy>Пользователь Windows</cp:lastModifiedBy>
  <cp:revision>7507</cp:revision>
  <dcterms:created xsi:type="dcterms:W3CDTF">2014-09-03T19:30:44Z</dcterms:created>
  <dcterms:modified xsi:type="dcterms:W3CDTF">2017-09-03T21:55:01Z</dcterms:modified>
</cp:coreProperties>
</file>