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83" r:id="rId26"/>
    <p:sldId id="280" r:id="rId27"/>
    <p:sldId id="282" r:id="rId28"/>
    <p:sldId id="284" r:id="rId29"/>
    <p:sldId id="285" r:id="rId30"/>
    <p:sldId id="279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entium Plus" panose="02000503060000020004" pitchFamily="2" charset="0"/>
      <p:regular r:id="rId36"/>
      <p: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4" y="6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63914-3D40-4420-B357-4D74A040A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3A3D2C-0A95-4F41-8EE1-C7BF67CB4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E67ED-D4E1-45B3-827F-38E0C171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F2750-7735-47E3-A961-74EE4207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0D42E-40A5-4E40-ACCD-B95967C6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8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B5CCA-C3B5-4EB6-B248-ECC07CDA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A930A0-88F7-439E-B63C-F39FAB135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C5E31-68D5-4DED-8B53-471B96F5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CBBB69-A7B5-405B-ADB4-996D2315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D043E-EE2A-491F-B878-2ABFB17E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6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4478F-3591-45D3-BE3F-598022F16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1474D-D740-4523-A488-68A7A7E8F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3468C-57E4-4B08-BC12-B113C8F1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BD30D-4CFD-4800-9A9C-2B75F11E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E5509-84B8-4BE2-A2A9-6061BBB6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FC2A6-5184-4312-9C08-0253D9F2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A737D-2EBC-4728-8D95-9666242B0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  <a:lvl2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2pPr>
            <a:lvl3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3pPr>
            <a:lvl4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4pPr>
            <a:lvl5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BB1A0-E4D9-41C1-9FE8-3E95BC94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2C2B9-790F-4F68-95FB-6C2D4428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3D11E-0C6F-46D6-8482-2CA95DE5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7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BD5BE-2434-4239-B4BD-0075B509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C8E9A9-DC01-43B1-9A4F-8C5FC724E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15D15-5301-478D-9909-BB9B8F83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FF839-D316-42C2-962C-688EA233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2EEEA-977A-448D-AEC9-21D16AFB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6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48D5D-F2D3-4247-81B8-4AEE2073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6514C-7F6F-4EA1-9E8B-97BEA3F44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741EF7-3B6C-49CF-BF96-B6B6F5ED6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3D0E29-41C0-4F0D-90BB-4FE85D67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DC6B3F-FB35-41A8-81A7-EFF24B4C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83AB5B-0B84-4D95-992D-C1F315B8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5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BFAF4-F402-4755-84B6-0B49C87E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7DDDD7-0719-424E-8ED0-FF01A2E0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82FBF5-7A4E-4C03-84B0-CDB5DC3D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02BD40-5498-4643-851F-E3F744230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DDB6E5-4D75-4F33-8AEA-8B0DEC789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E2456A-4987-416A-B3D3-F93F1AB6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518296-87F5-4A9A-9BBD-6E0BC4A6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8DECED-7C5C-470C-8C90-BE2C32AC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8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AF5D9-7401-4CF3-BBD1-DA9F2474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943856-8E53-42E8-BE57-E2270D17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E78987-BC4F-4089-994F-954F9425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126076-034A-42AD-B78D-022C4EE6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4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57824-50EA-4535-A133-B7BE4A3B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EA95D5-FD49-49F2-82A5-E12F0D66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9B56F7-EB98-4A08-9B53-762C63D9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979FA-9110-4D1C-AB26-85BEBF82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AF953-6564-4189-A032-2658884B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4DDB99-3F7B-4B4E-956E-02FE69E4A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297A8-84F3-4C34-9FBA-8EF4AFB7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80015F-0EF3-4EA1-A122-C85B6BDE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4F07E7-542D-458B-85FA-132D7263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1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A026-9301-4BEF-824B-FD0F480A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78B1A1-8FC8-491D-A23E-310D7679B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640C3-9019-48A2-9B42-7DE092A3D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6CCBA9-FA90-4A62-ADEE-82B447B4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5FBA1-5F00-49E9-9E3A-6F9AE0EA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01767-40D2-438C-BB3B-B1704A7C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3504-7B73-4097-8F5A-A41FD994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A2F80-6FAA-4F9B-A41C-2218A36BF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FCA67-C68F-4C55-B727-FFBE51ACB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572D-6D65-4B19-8EE2-5536BA520F66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69A39-FF0A-4474-AEBE-B71E63050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018B9-5080-414C-9000-95A830B99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80BC-EB15-406C-B709-23EE0DFF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lics.lingpy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5BCA0-3E55-4236-8D19-890171035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Typology of dimensions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E57F95-000A-4AEE-83C9-767FEB62F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85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Alexey </a:t>
            </a:r>
            <a:r>
              <a:rPr lang="en-US" sz="3200" dirty="0" err="1"/>
              <a:t>Kozlov</a:t>
            </a:r>
            <a:br>
              <a:rPr lang="en-US" sz="3200" dirty="0"/>
            </a:br>
            <a:r>
              <a:rPr lang="en-US" sz="3200" dirty="0" err="1"/>
              <a:t>TyLex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053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E27C7-78C1-4C11-8758-9BADF76B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</a:t>
            </a:r>
            <a:r>
              <a:rPr lang="en-US" dirty="0"/>
              <a:t> vs. </a:t>
            </a:r>
            <a:r>
              <a:rPr lang="en-US" i="1" dirty="0"/>
              <a:t>tall</a:t>
            </a:r>
            <a:endParaRPr lang="ru-RU" i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FD98991-C904-42CD-A3DA-A3B6C9DDD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049964"/>
              </p:ext>
            </p:extLst>
          </p:nvPr>
        </p:nvGraphicFramePr>
        <p:xfrm>
          <a:off x="838200" y="2424545"/>
          <a:ext cx="10515599" cy="391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455">
                  <a:extLst>
                    <a:ext uri="{9D8B030D-6E8A-4147-A177-3AD203B41FA5}">
                      <a16:colId xmlns:a16="http://schemas.microsoft.com/office/drawing/2014/main" val="3218960521"/>
                    </a:ext>
                  </a:extLst>
                </a:gridCol>
                <a:gridCol w="1953490">
                  <a:extLst>
                    <a:ext uri="{9D8B030D-6E8A-4147-A177-3AD203B41FA5}">
                      <a16:colId xmlns:a16="http://schemas.microsoft.com/office/drawing/2014/main" val="801997228"/>
                    </a:ext>
                  </a:extLst>
                </a:gridCol>
                <a:gridCol w="4142510">
                  <a:extLst>
                    <a:ext uri="{9D8B030D-6E8A-4147-A177-3AD203B41FA5}">
                      <a16:colId xmlns:a16="http://schemas.microsoft.com/office/drawing/2014/main" val="3882973245"/>
                    </a:ext>
                  </a:extLst>
                </a:gridCol>
                <a:gridCol w="1891144">
                  <a:extLst>
                    <a:ext uri="{9D8B030D-6E8A-4147-A177-3AD203B41FA5}">
                      <a16:colId xmlns:a16="http://schemas.microsoft.com/office/drawing/2014/main" val="1713293137"/>
                    </a:ext>
                  </a:extLst>
                </a:gridCol>
              </a:tblGrid>
              <a:tr h="48282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‘high/tall’ – ‘low’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18875"/>
                  </a:ext>
                </a:extLst>
              </a:tr>
              <a:tr h="49079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069827"/>
                  </a:ext>
                </a:extLst>
              </a:tr>
              <a:tr h="49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Aghul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hava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38563"/>
                  </a:ext>
                </a:extLst>
              </a:tr>
              <a:tr h="490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x̜eba</a:t>
                      </a:r>
                      <a:endParaRPr lang="ru-RU" sz="2400" i="1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džiqqe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957646"/>
                  </a:ext>
                </a:extLst>
              </a:tr>
              <a:tr h="49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Itsari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Dargwa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ca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671709"/>
                  </a:ext>
                </a:extLst>
              </a:tr>
              <a:tr h="490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ƣ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uk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qan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557854"/>
                  </a:ext>
                </a:extLst>
              </a:tr>
              <a:tr h="490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Avar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borxatab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797357"/>
                  </a:ext>
                </a:extLst>
              </a:tr>
              <a:tr h="490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t’u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ᵴ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ab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t’u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ᵴ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ab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99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0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036AD-2886-4ECD-BBB9-ECAC277E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Deep </a:t>
            </a:r>
            <a:r>
              <a:rPr lang="en-US" dirty="0"/>
              <a:t>and </a:t>
            </a:r>
            <a:r>
              <a:rPr lang="en-US" i="1" dirty="0"/>
              <a:t>shallow: </a:t>
            </a:r>
            <a:r>
              <a:rPr lang="en-US" dirty="0"/>
              <a:t>further distinctions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CB461-BA51-45C5-9BD5-DD28F161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60000">
              <a:buNone/>
            </a:pPr>
            <a:r>
              <a:rPr lang="en-US" cap="small" dirty="0" err="1"/>
              <a:t>russian</a:t>
            </a:r>
            <a:endParaRPr lang="ru-RU" dirty="0"/>
          </a:p>
          <a:p>
            <a:pPr marL="0" indent="0" defTabSz="360000">
              <a:buNone/>
            </a:pPr>
            <a:r>
              <a:rPr lang="en-US" dirty="0"/>
              <a:t>a.	</a:t>
            </a:r>
            <a:r>
              <a:rPr lang="en-US" b="1" i="1" dirty="0">
                <a:solidFill>
                  <a:srgbClr val="7030A0"/>
                </a:solidFill>
              </a:rPr>
              <a:t>ne</a:t>
            </a:r>
            <a:r>
              <a:rPr lang="en-US" i="1" dirty="0"/>
              <a:t>-</a:t>
            </a:r>
            <a:r>
              <a:rPr lang="en-US" i="1" dirty="0" err="1"/>
              <a:t>glubokaja</a:t>
            </a:r>
            <a:r>
              <a:rPr lang="en-US" i="1" dirty="0"/>
              <a:t>	 </a:t>
            </a:r>
            <a:r>
              <a:rPr lang="en-US" i="1" dirty="0" err="1"/>
              <a:t>reka</a:t>
            </a:r>
            <a:r>
              <a:rPr lang="en-US" i="1" dirty="0"/>
              <a:t> 			</a:t>
            </a:r>
            <a:r>
              <a:rPr lang="en-US" i="1" dirty="0" err="1"/>
              <a:t>melkaja</a:t>
            </a:r>
            <a:r>
              <a:rPr lang="en-US" i="1" dirty="0"/>
              <a:t>		</a:t>
            </a:r>
            <a:r>
              <a:rPr lang="en-US" i="1" dirty="0" err="1"/>
              <a:t>reka</a:t>
            </a:r>
            <a:endParaRPr lang="ru-RU" i="1" dirty="0"/>
          </a:p>
          <a:p>
            <a:pPr marL="0" indent="0" defTabSz="360000">
              <a:buNone/>
            </a:pPr>
            <a:r>
              <a:rPr lang="en-US" dirty="0"/>
              <a:t>	‘shallow		river’			‘shallow	river’</a:t>
            </a:r>
            <a:endParaRPr lang="ru-RU" dirty="0"/>
          </a:p>
          <a:p>
            <a:pPr marL="0" indent="0" defTabSz="360000">
              <a:buNone/>
            </a:pPr>
            <a:r>
              <a:rPr lang="en-US" dirty="0"/>
              <a:t>b.	</a:t>
            </a:r>
            <a:r>
              <a:rPr lang="en-US" b="1" i="1" dirty="0">
                <a:solidFill>
                  <a:srgbClr val="7030A0"/>
                </a:solidFill>
              </a:rPr>
              <a:t>ne</a:t>
            </a:r>
            <a:r>
              <a:rPr lang="en-US" i="1" dirty="0"/>
              <a:t>-</a:t>
            </a:r>
            <a:r>
              <a:rPr lang="en-US" i="1" dirty="0" err="1"/>
              <a:t>glubokij</a:t>
            </a:r>
            <a:r>
              <a:rPr lang="en-US" i="1" dirty="0"/>
              <a:t> 	</a:t>
            </a:r>
            <a:r>
              <a:rPr lang="en-US" i="1" dirty="0" err="1"/>
              <a:t>ovrag</a:t>
            </a:r>
            <a:r>
              <a:rPr lang="en-US" i="1" dirty="0"/>
              <a:t> 			</a:t>
            </a:r>
            <a:r>
              <a:rPr lang="en-US" i="1" dirty="0" err="1"/>
              <a:t>melkij</a:t>
            </a:r>
            <a:r>
              <a:rPr lang="en-US" i="1" dirty="0"/>
              <a:t>		</a:t>
            </a:r>
            <a:r>
              <a:rPr lang="en-US" i="1" dirty="0" err="1"/>
              <a:t>ovrag</a:t>
            </a:r>
            <a:endParaRPr lang="ru-RU" i="1" dirty="0"/>
          </a:p>
          <a:p>
            <a:pPr marL="0" indent="0" defTabSz="360000">
              <a:buNone/>
            </a:pPr>
            <a:r>
              <a:rPr lang="en-US" dirty="0"/>
              <a:t>	‘shallow 		ravine’			‘small 		ravine’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3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77E1B-5729-40A6-9C23-E1195DCA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Deep </a:t>
            </a:r>
            <a:r>
              <a:rPr lang="en-US" dirty="0"/>
              <a:t>and </a:t>
            </a:r>
            <a:r>
              <a:rPr lang="en-US" i="1" dirty="0"/>
              <a:t>shallow: </a:t>
            </a:r>
            <a:r>
              <a:rPr lang="en-US" dirty="0"/>
              <a:t>further distinctions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2312D-1718-4318-83CE-B0EB3500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</a:t>
            </a:r>
            <a:r>
              <a:rPr lang="en-US" i="1" dirty="0" err="1"/>
              <a:t>melkij</a:t>
            </a:r>
            <a:r>
              <a:rPr lang="en-US" dirty="0"/>
              <a:t> has such narrow combinability?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ABBD2DB-FA31-4995-9AA7-F28C95C73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69932"/>
              </p:ext>
            </p:extLst>
          </p:nvPr>
        </p:nvGraphicFramePr>
        <p:xfrm>
          <a:off x="1006764" y="2649604"/>
          <a:ext cx="9237273" cy="2175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006">
                  <a:extLst>
                    <a:ext uri="{9D8B030D-6E8A-4147-A177-3AD203B41FA5}">
                      <a16:colId xmlns:a16="http://schemas.microsoft.com/office/drawing/2014/main" val="2654115961"/>
                    </a:ext>
                  </a:extLst>
                </a:gridCol>
                <a:gridCol w="2125623">
                  <a:extLst>
                    <a:ext uri="{9D8B030D-6E8A-4147-A177-3AD203B41FA5}">
                      <a16:colId xmlns:a16="http://schemas.microsoft.com/office/drawing/2014/main" val="1828981092"/>
                    </a:ext>
                  </a:extLst>
                </a:gridCol>
                <a:gridCol w="3338015">
                  <a:extLst>
                    <a:ext uri="{9D8B030D-6E8A-4147-A177-3AD203B41FA5}">
                      <a16:colId xmlns:a16="http://schemas.microsoft.com/office/drawing/2014/main" val="2689490472"/>
                    </a:ext>
                  </a:extLst>
                </a:gridCol>
                <a:gridCol w="2949629">
                  <a:extLst>
                    <a:ext uri="{9D8B030D-6E8A-4147-A177-3AD203B41FA5}">
                      <a16:colId xmlns:a16="http://schemas.microsoft.com/office/drawing/2014/main" val="1520616157"/>
                    </a:ext>
                  </a:extLst>
                </a:gridCol>
              </a:tblGrid>
              <a:tr h="54381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pits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waterbodies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P-layers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37858"/>
                  </a:ext>
                </a:extLst>
              </a:tr>
              <a:tr h="5438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glubokij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13153"/>
                  </a:ext>
                </a:extLst>
              </a:tr>
              <a:tr h="54381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neglubokij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95795"/>
                  </a:ext>
                </a:extLst>
              </a:tr>
              <a:tr h="543817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melkij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33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1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E19BB-F84F-4408-A62D-0F675B68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Mergers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01B9C88-CFC0-4E92-A0A2-A15B5CF14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31238"/>
              </p:ext>
            </p:extLst>
          </p:nvPr>
        </p:nvGraphicFramePr>
        <p:xfrm>
          <a:off x="838200" y="2365952"/>
          <a:ext cx="8950035" cy="157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832">
                  <a:extLst>
                    <a:ext uri="{9D8B030D-6E8A-4147-A177-3AD203B41FA5}">
                      <a16:colId xmlns:a16="http://schemas.microsoft.com/office/drawing/2014/main" val="3861429488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1046482295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721914550"/>
                    </a:ext>
                  </a:extLst>
                </a:gridCol>
                <a:gridCol w="2056041">
                  <a:extLst>
                    <a:ext uri="{9D8B030D-6E8A-4147-A177-3AD203B41FA5}">
                      <a16:colId xmlns:a16="http://schemas.microsoft.com/office/drawing/2014/main" val="754550260"/>
                    </a:ext>
                  </a:extLst>
                </a:gridCol>
                <a:gridCol w="2474395">
                  <a:extLst>
                    <a:ext uri="{9D8B030D-6E8A-4147-A177-3AD203B41FA5}">
                      <a16:colId xmlns:a16="http://schemas.microsoft.com/office/drawing/2014/main" val="4070154228"/>
                    </a:ext>
                  </a:extLst>
                </a:gridCol>
              </a:tblGrid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depth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height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length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664567"/>
                  </a:ext>
                </a:extLst>
              </a:tr>
              <a:tr h="5249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Kabardian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kʷwə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λaγe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č̣’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əh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803529"/>
                  </a:ext>
                </a:extLst>
              </a:tr>
              <a:tr h="52490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č’enǯ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’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λaχč’e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č̣’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agʷe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620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9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E19BB-F84F-4408-A62D-0F675B68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DH-Merger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01B9C88-CFC0-4E92-A0A2-A15B5CF14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114478"/>
              </p:ext>
            </p:extLst>
          </p:nvPr>
        </p:nvGraphicFramePr>
        <p:xfrm>
          <a:off x="692727" y="2393058"/>
          <a:ext cx="9428018" cy="157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449">
                  <a:extLst>
                    <a:ext uri="{9D8B030D-6E8A-4147-A177-3AD203B41FA5}">
                      <a16:colId xmlns:a16="http://schemas.microsoft.com/office/drawing/2014/main" val="3861429488"/>
                    </a:ext>
                  </a:extLst>
                </a:gridCol>
                <a:gridCol w="1008035">
                  <a:extLst>
                    <a:ext uri="{9D8B030D-6E8A-4147-A177-3AD203B41FA5}">
                      <a16:colId xmlns:a16="http://schemas.microsoft.com/office/drawing/2014/main" val="1046482295"/>
                    </a:ext>
                  </a:extLst>
                </a:gridCol>
                <a:gridCol w="1722147">
                  <a:extLst>
                    <a:ext uri="{9D8B030D-6E8A-4147-A177-3AD203B41FA5}">
                      <a16:colId xmlns:a16="http://schemas.microsoft.com/office/drawing/2014/main" val="2721914550"/>
                    </a:ext>
                  </a:extLst>
                </a:gridCol>
                <a:gridCol w="2165845">
                  <a:extLst>
                    <a:ext uri="{9D8B030D-6E8A-4147-A177-3AD203B41FA5}">
                      <a16:colId xmlns:a16="http://schemas.microsoft.com/office/drawing/2014/main" val="754550260"/>
                    </a:ext>
                  </a:extLst>
                </a:gridCol>
                <a:gridCol w="2606542">
                  <a:extLst>
                    <a:ext uri="{9D8B030D-6E8A-4147-A177-3AD203B41FA5}">
                      <a16:colId xmlns:a16="http://schemas.microsoft.com/office/drawing/2014/main" val="4070154228"/>
                    </a:ext>
                  </a:extLst>
                </a:gridCol>
              </a:tblGrid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depth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height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length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664567"/>
                  </a:ext>
                </a:extLst>
              </a:tr>
              <a:tr h="5249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Anti-Kabardian-1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803529"/>
                  </a:ext>
                </a:extLst>
              </a:tr>
              <a:tr h="52490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620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6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E19BB-F84F-4408-A62D-0F675B68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HL-Merger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01B9C88-CFC0-4E92-A0A2-A15B5CF14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822449"/>
              </p:ext>
            </p:extLst>
          </p:nvPr>
        </p:nvGraphicFramePr>
        <p:xfrm>
          <a:off x="692727" y="2393058"/>
          <a:ext cx="9428018" cy="157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449">
                  <a:extLst>
                    <a:ext uri="{9D8B030D-6E8A-4147-A177-3AD203B41FA5}">
                      <a16:colId xmlns:a16="http://schemas.microsoft.com/office/drawing/2014/main" val="3861429488"/>
                    </a:ext>
                  </a:extLst>
                </a:gridCol>
                <a:gridCol w="1008035">
                  <a:extLst>
                    <a:ext uri="{9D8B030D-6E8A-4147-A177-3AD203B41FA5}">
                      <a16:colId xmlns:a16="http://schemas.microsoft.com/office/drawing/2014/main" val="1046482295"/>
                    </a:ext>
                  </a:extLst>
                </a:gridCol>
                <a:gridCol w="1722147">
                  <a:extLst>
                    <a:ext uri="{9D8B030D-6E8A-4147-A177-3AD203B41FA5}">
                      <a16:colId xmlns:a16="http://schemas.microsoft.com/office/drawing/2014/main" val="2721914550"/>
                    </a:ext>
                  </a:extLst>
                </a:gridCol>
                <a:gridCol w="2165845">
                  <a:extLst>
                    <a:ext uri="{9D8B030D-6E8A-4147-A177-3AD203B41FA5}">
                      <a16:colId xmlns:a16="http://schemas.microsoft.com/office/drawing/2014/main" val="754550260"/>
                    </a:ext>
                  </a:extLst>
                </a:gridCol>
                <a:gridCol w="2606542">
                  <a:extLst>
                    <a:ext uri="{9D8B030D-6E8A-4147-A177-3AD203B41FA5}">
                      <a16:colId xmlns:a16="http://schemas.microsoft.com/office/drawing/2014/main" val="4070154228"/>
                    </a:ext>
                  </a:extLst>
                </a:gridCol>
              </a:tblGrid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depth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height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length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664567"/>
                  </a:ext>
                </a:extLst>
              </a:tr>
              <a:tr h="5249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Anti-Kabardian-2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803529"/>
                  </a:ext>
                </a:extLst>
              </a:tr>
              <a:tr h="52490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620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89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DC136-41BD-4954-8A72-C76B2692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DH-merger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9ACFB-34E7-4503-9CA5-61501F060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Latin</a:t>
            </a:r>
            <a:r>
              <a:rPr lang="en-US" i="1" dirty="0"/>
              <a:t> </a:t>
            </a:r>
            <a:r>
              <a:rPr lang="en-US" i="1" dirty="0" err="1"/>
              <a:t>altus</a:t>
            </a:r>
            <a:r>
              <a:rPr lang="en-US" i="1" dirty="0"/>
              <a:t> </a:t>
            </a:r>
            <a:r>
              <a:rPr lang="en-US" dirty="0"/>
              <a:t>‘high, deep’</a:t>
            </a:r>
          </a:p>
          <a:p>
            <a:r>
              <a:rPr lang="en-US" dirty="0"/>
              <a:t>Swahili, Tzotzil (according to </a:t>
            </a:r>
            <a:r>
              <a:rPr lang="en-US" dirty="0">
                <a:hlinkClick r:id="rId2"/>
              </a:rPr>
              <a:t>http://clics.lingpy.org</a:t>
            </a:r>
            <a:r>
              <a:rPr lang="en-US" dirty="0"/>
              <a:t>)</a:t>
            </a:r>
          </a:p>
          <a:p>
            <a:r>
              <a:rPr lang="en-US" dirty="0"/>
              <a:t>Our sample: 5 Finno-Ugric languages</a:t>
            </a:r>
          </a:p>
          <a:p>
            <a:pPr lvl="1"/>
            <a:r>
              <a:rPr lang="en-US" dirty="0" err="1"/>
              <a:t>Izhma</a:t>
            </a:r>
            <a:r>
              <a:rPr lang="en-US" dirty="0"/>
              <a:t> Komi</a:t>
            </a:r>
          </a:p>
          <a:p>
            <a:pPr lvl="1"/>
            <a:r>
              <a:rPr lang="en-US" dirty="0"/>
              <a:t>Udmurt</a:t>
            </a:r>
          </a:p>
          <a:p>
            <a:pPr lvl="1"/>
            <a:r>
              <a:rPr lang="en-US" dirty="0"/>
              <a:t>Moksha</a:t>
            </a:r>
          </a:p>
          <a:p>
            <a:pPr lvl="1"/>
            <a:r>
              <a:rPr lang="en-US" dirty="0"/>
              <a:t>Finnish</a:t>
            </a:r>
          </a:p>
          <a:p>
            <a:pPr lvl="1"/>
            <a:r>
              <a:rPr lang="en-US" dirty="0"/>
              <a:t>Western Khanty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03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1D353-A1D5-4E1A-89DF-EFC53AF3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DH-merger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0088F-322D-452A-BDAD-8A0F5DDD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small" dirty="0"/>
              <a:t>western </a:t>
            </a:r>
            <a:r>
              <a:rPr lang="en-US" cap="small" dirty="0" err="1"/>
              <a:t>khanty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a.</a:t>
            </a:r>
            <a:r>
              <a:rPr lang="en-US" i="1" dirty="0"/>
              <a:t>	</a:t>
            </a:r>
            <a:r>
              <a:rPr lang="en-US" i="1" dirty="0" err="1"/>
              <a:t>măł</a:t>
            </a:r>
            <a:r>
              <a:rPr lang="en-US" i="1" dirty="0"/>
              <a:t>	/ 	</a:t>
            </a:r>
            <a:r>
              <a:rPr lang="en-US" i="1" dirty="0" err="1"/>
              <a:t>łeł</a:t>
            </a:r>
            <a:r>
              <a:rPr lang="en-US" i="1" dirty="0"/>
              <a:t>	</a:t>
            </a:r>
            <a:r>
              <a:rPr lang="en-US" b="1" i="1" dirty="0"/>
              <a:t>as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deep		low</a:t>
            </a:r>
            <a:r>
              <a:rPr lang="ru-RU" dirty="0"/>
              <a:t> </a:t>
            </a:r>
            <a:r>
              <a:rPr lang="en-US" dirty="0"/>
              <a:t>	</a:t>
            </a:r>
            <a:r>
              <a:rPr lang="en-US" b="1" dirty="0"/>
              <a:t>river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b.</a:t>
            </a:r>
            <a:r>
              <a:rPr lang="en-US" i="1" dirty="0"/>
              <a:t>	</a:t>
            </a:r>
            <a:r>
              <a:rPr lang="en-US" i="1" dirty="0" err="1"/>
              <a:t>kărsʼ</a:t>
            </a:r>
            <a:r>
              <a:rPr lang="en-US" i="1" dirty="0"/>
              <a:t>	/ 	</a:t>
            </a:r>
            <a:r>
              <a:rPr lang="en-US" i="1" dirty="0" err="1"/>
              <a:t>łeł</a:t>
            </a:r>
            <a:r>
              <a:rPr lang="en-US" i="1" dirty="0"/>
              <a:t>	</a:t>
            </a:r>
            <a:r>
              <a:rPr lang="en-US" b="1" i="1" dirty="0" err="1"/>
              <a:t>ju</a:t>
            </a:r>
            <a:r>
              <a:rPr lang="ru-RU" b="1" i="1" dirty="0"/>
              <a:t>χ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high		low	</a:t>
            </a:r>
            <a:r>
              <a:rPr lang="en-US" b="1" dirty="0"/>
              <a:t>tree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c.</a:t>
            </a:r>
            <a:r>
              <a:rPr lang="en-US" i="1" dirty="0"/>
              <a:t>	</a:t>
            </a:r>
            <a:r>
              <a:rPr lang="en-US" i="1" dirty="0" err="1"/>
              <a:t>mał</a:t>
            </a:r>
            <a:r>
              <a:rPr lang="en-US" i="1" dirty="0"/>
              <a:t>	/ 	*</a:t>
            </a:r>
            <a:r>
              <a:rPr lang="en-US" i="1" dirty="0" err="1"/>
              <a:t>łeł</a:t>
            </a:r>
            <a:r>
              <a:rPr lang="en-US" i="1" dirty="0"/>
              <a:t>			/ </a:t>
            </a:r>
            <a:r>
              <a:rPr lang="en-US" i="1" dirty="0" err="1"/>
              <a:t>aj</a:t>
            </a:r>
            <a:r>
              <a:rPr lang="en-US" i="1" dirty="0"/>
              <a:t>		</a:t>
            </a:r>
            <a:r>
              <a:rPr lang="en-US" b="1" i="1" dirty="0" err="1"/>
              <a:t>łɔnʼsʼ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deep		shallow		   small	</a:t>
            </a:r>
            <a:r>
              <a:rPr lang="en-US" b="1" dirty="0"/>
              <a:t>snow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8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7CD39-3273-4035-8200-33140783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DH-merger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A8B0E-9214-4B3B-AAC0-35E6E0B0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(13)	</a:t>
            </a:r>
            <a:r>
              <a:rPr lang="en-US" cap="small" dirty="0" err="1"/>
              <a:t>finnish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a.	</a:t>
            </a:r>
            <a:r>
              <a:rPr lang="en-US" i="1" dirty="0" err="1"/>
              <a:t>syvä</a:t>
            </a:r>
            <a:r>
              <a:rPr lang="en-US" i="1" dirty="0"/>
              <a:t>	/ 	</a:t>
            </a:r>
            <a:r>
              <a:rPr lang="en-US" i="1" dirty="0" err="1"/>
              <a:t>matala</a:t>
            </a:r>
            <a:r>
              <a:rPr lang="en-US" i="1" dirty="0"/>
              <a:t>		</a:t>
            </a:r>
            <a:r>
              <a:rPr lang="en-US" b="1" i="1" dirty="0" err="1"/>
              <a:t>kuoppa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deep		shallow		</a:t>
            </a:r>
            <a:r>
              <a:rPr lang="en-US" b="1" dirty="0"/>
              <a:t>pit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i="1" dirty="0" err="1"/>
              <a:t>korkea</a:t>
            </a:r>
            <a:r>
              <a:rPr lang="en-US" i="1" dirty="0"/>
              <a:t>		/ 	</a:t>
            </a:r>
            <a:r>
              <a:rPr lang="en-US" i="1" dirty="0" err="1"/>
              <a:t>matala</a:t>
            </a:r>
            <a:r>
              <a:rPr lang="en-US" i="1" dirty="0"/>
              <a:t>		</a:t>
            </a:r>
            <a:r>
              <a:rPr lang="en-US" b="1" i="1" dirty="0" err="1"/>
              <a:t>muuri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high			low			</a:t>
            </a:r>
            <a:r>
              <a:rPr lang="en-US" b="1" dirty="0"/>
              <a:t>wall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c.</a:t>
            </a:r>
            <a:r>
              <a:rPr lang="en-US" baseline="30000" dirty="0"/>
              <a:t> 	</a:t>
            </a:r>
            <a:r>
              <a:rPr lang="en-US" i="1" baseline="30000" dirty="0"/>
              <a:t>??</a:t>
            </a:r>
            <a:r>
              <a:rPr lang="en-US" i="1" dirty="0" err="1"/>
              <a:t>syvä</a:t>
            </a:r>
            <a:r>
              <a:rPr lang="en-US" i="1" dirty="0"/>
              <a:t> 		/ </a:t>
            </a:r>
            <a:r>
              <a:rPr lang="en-US" i="1" baseline="30000" dirty="0"/>
              <a:t>??</a:t>
            </a:r>
            <a:r>
              <a:rPr lang="en-US" i="1" dirty="0" err="1"/>
              <a:t>matala</a:t>
            </a:r>
            <a:r>
              <a:rPr lang="en-US" i="1" dirty="0"/>
              <a:t>	</a:t>
            </a:r>
            <a:r>
              <a:rPr lang="en-US" b="1" i="1" dirty="0" err="1"/>
              <a:t>lumi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deep		shallow	</a:t>
            </a:r>
            <a:r>
              <a:rPr lang="en-US" b="1" dirty="0"/>
              <a:t>snow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61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0B5BD-E102-4D74-BB0F-F1DF8740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DH-merger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8F47C8E-272E-4743-AEAB-845078CD9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092483"/>
              </p:ext>
            </p:extLst>
          </p:nvPr>
        </p:nvGraphicFramePr>
        <p:xfrm>
          <a:off x="692728" y="2246472"/>
          <a:ext cx="11125198" cy="2608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738">
                  <a:extLst>
                    <a:ext uri="{9D8B030D-6E8A-4147-A177-3AD203B41FA5}">
                      <a16:colId xmlns:a16="http://schemas.microsoft.com/office/drawing/2014/main" val="2245677819"/>
                    </a:ext>
                  </a:extLst>
                </a:gridCol>
                <a:gridCol w="841027">
                  <a:extLst>
                    <a:ext uri="{9D8B030D-6E8A-4147-A177-3AD203B41FA5}">
                      <a16:colId xmlns:a16="http://schemas.microsoft.com/office/drawing/2014/main" val="580350043"/>
                    </a:ext>
                  </a:extLst>
                </a:gridCol>
                <a:gridCol w="1459697">
                  <a:extLst>
                    <a:ext uri="{9D8B030D-6E8A-4147-A177-3AD203B41FA5}">
                      <a16:colId xmlns:a16="http://schemas.microsoft.com/office/drawing/2014/main" val="55768987"/>
                    </a:ext>
                  </a:extLst>
                </a:gridCol>
                <a:gridCol w="1439574">
                  <a:extLst>
                    <a:ext uri="{9D8B030D-6E8A-4147-A177-3AD203B41FA5}">
                      <a16:colId xmlns:a16="http://schemas.microsoft.com/office/drawing/2014/main" val="4067044445"/>
                    </a:ext>
                  </a:extLst>
                </a:gridCol>
                <a:gridCol w="1726886">
                  <a:extLst>
                    <a:ext uri="{9D8B030D-6E8A-4147-A177-3AD203B41FA5}">
                      <a16:colId xmlns:a16="http://schemas.microsoft.com/office/drawing/2014/main" val="1445285157"/>
                    </a:ext>
                  </a:extLst>
                </a:gridCol>
                <a:gridCol w="1213762">
                  <a:extLst>
                    <a:ext uri="{9D8B030D-6E8A-4147-A177-3AD203B41FA5}">
                      <a16:colId xmlns:a16="http://schemas.microsoft.com/office/drawing/2014/main" val="3868289043"/>
                    </a:ext>
                  </a:extLst>
                </a:gridCol>
                <a:gridCol w="1030750">
                  <a:extLst>
                    <a:ext uri="{9D8B030D-6E8A-4147-A177-3AD203B41FA5}">
                      <a16:colId xmlns:a16="http://schemas.microsoft.com/office/drawing/2014/main" val="2244443818"/>
                    </a:ext>
                  </a:extLst>
                </a:gridCol>
                <a:gridCol w="1581764">
                  <a:extLst>
                    <a:ext uri="{9D8B030D-6E8A-4147-A177-3AD203B41FA5}">
                      <a16:colId xmlns:a16="http://schemas.microsoft.com/office/drawing/2014/main" val="4121896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P-Layers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Water Bodies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Pits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766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none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Western Khanty</a:t>
                      </a:r>
                      <a:endParaRPr lang="ru-RU" sz="2400" b="0" cap="none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mał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kărsʼ</a:t>
                      </a:r>
                      <a:endParaRPr lang="ru-RU" sz="2400" i="1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χuv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7039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aj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‘small’</a:t>
                      </a:r>
                      <a:endParaRPr lang="ru-RU" sz="2400" i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łeł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wan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62372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none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Finnish</a:t>
                      </a:r>
                      <a:endParaRPr lang="ru-RU" sz="2400" b="0" cap="none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baseline="30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??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syvä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syvä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korkea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pitkä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4236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baseline="3000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??</a:t>
                      </a:r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matala</a:t>
                      </a:r>
                      <a:endParaRPr lang="ru-RU" sz="2400" i="1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matala</a:t>
                      </a:r>
                      <a:endParaRPr lang="ru-RU" sz="2400" i="1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lyhyt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96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81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5AD42-8B1F-42C9-89FF-38C84EB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5FFFE-20FB-4885-BF1D-359A8D9F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012"/>
          </a:xfrm>
        </p:spPr>
        <p:txBody>
          <a:bodyPr>
            <a:normAutofit/>
          </a:bodyPr>
          <a:lstStyle/>
          <a:p>
            <a:r>
              <a:rPr lang="en-US" sz="2400" b="1" dirty="0"/>
              <a:t>Dimensional terms</a:t>
            </a:r>
            <a:r>
              <a:rPr lang="en-US" sz="2400" dirty="0"/>
              <a:t> describe physical objects in one of those dimensions</a:t>
            </a:r>
          </a:p>
          <a:p>
            <a:pPr lvl="1"/>
            <a:r>
              <a:rPr lang="en-US" i="1" dirty="0"/>
              <a:t>tall, long, thick, thin</a:t>
            </a:r>
            <a:r>
              <a:rPr lang="en-US" dirty="0"/>
              <a:t>, but not </a:t>
            </a:r>
            <a:r>
              <a:rPr lang="en-US" i="1" dirty="0"/>
              <a:t>big</a:t>
            </a:r>
            <a:r>
              <a:rPr lang="en-US" dirty="0"/>
              <a:t> or </a:t>
            </a:r>
            <a:r>
              <a:rPr lang="en-US" i="1" dirty="0"/>
              <a:t>small</a:t>
            </a:r>
          </a:p>
          <a:p>
            <a:r>
              <a:rPr lang="en-US" sz="2400" dirty="0"/>
              <a:t>Topological classes are several prototypical shapes, around which the object which can be described by the DTs tend to agglomerate</a:t>
            </a:r>
          </a:p>
          <a:p>
            <a:r>
              <a:rPr lang="en-US" sz="2400" dirty="0"/>
              <a:t>Atomic functions on our semantic map (= frames): dimensions of certain topological classes</a:t>
            </a:r>
          </a:p>
          <a:p>
            <a:pPr lvl="1"/>
            <a:r>
              <a:rPr lang="en-US" cap="small" dirty="0"/>
              <a:t>thin pivots, thin layers, wide stripes, wide roads, </a:t>
            </a:r>
            <a:r>
              <a:rPr lang="en-US" dirty="0"/>
              <a:t>etc.</a:t>
            </a:r>
          </a:p>
          <a:p>
            <a:r>
              <a:rPr lang="en-US" sz="2400" cap="small" dirty="0" err="1"/>
              <a:t>altus</a:t>
            </a:r>
            <a:r>
              <a:rPr lang="en-US" sz="2400" dirty="0"/>
              <a:t> vs. </a:t>
            </a:r>
            <a:r>
              <a:rPr lang="en-US" sz="2400" cap="small" dirty="0"/>
              <a:t>latus</a:t>
            </a:r>
          </a:p>
          <a:p>
            <a:r>
              <a:rPr lang="en-US" sz="2400" dirty="0"/>
              <a:t>“large size” vs. “small size”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420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746F8-C2A1-47F4-AF63-344E3839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DH-merger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31B35-4555-4E2A-9294-56D8B9AB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cap="small" dirty="0" err="1"/>
              <a:t>beserman</a:t>
            </a:r>
            <a:r>
              <a:rPr lang="en-US" cap="small" dirty="0"/>
              <a:t> </a:t>
            </a:r>
            <a:r>
              <a:rPr lang="en-US" cap="small" dirty="0" err="1"/>
              <a:t>udmurt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a.	</a:t>
            </a:r>
            <a:r>
              <a:rPr lang="en-US" i="1" dirty="0" err="1"/>
              <a:t>ǯʼužət</a:t>
            </a:r>
            <a:r>
              <a:rPr lang="en-US" i="1" dirty="0"/>
              <a:t>		/ </a:t>
            </a:r>
            <a:r>
              <a:rPr lang="en-US" i="1" dirty="0" err="1"/>
              <a:t>mur</a:t>
            </a:r>
            <a:r>
              <a:rPr lang="en-US" i="1" dirty="0"/>
              <a:t>		/ </a:t>
            </a:r>
            <a:r>
              <a:rPr lang="en-US" i="1" dirty="0" err="1"/>
              <a:t>lapeg</a:t>
            </a:r>
            <a:r>
              <a:rPr lang="en-US" i="1" dirty="0"/>
              <a:t>		</a:t>
            </a:r>
            <a:r>
              <a:rPr lang="en-US" b="1" i="1" dirty="0" err="1"/>
              <a:t>gu</a:t>
            </a:r>
            <a:endParaRPr lang="ru-RU" b="1" dirty="0"/>
          </a:p>
          <a:p>
            <a:pPr marL="0" indent="0">
              <a:buNone/>
            </a:pPr>
            <a:r>
              <a:rPr lang="en-US" sz="2400" dirty="0"/>
              <a:t>	deep		deep		shallow		</a:t>
            </a:r>
            <a:r>
              <a:rPr lang="en-US" sz="2400" b="1" dirty="0"/>
              <a:t>pit</a:t>
            </a:r>
            <a:endParaRPr lang="ru-RU" sz="2400" b="1" dirty="0"/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i="1" dirty="0"/>
              <a:t>*</a:t>
            </a:r>
            <a:r>
              <a:rPr lang="en-US" i="1" dirty="0" err="1"/>
              <a:t>ǯʼužət</a:t>
            </a:r>
            <a:r>
              <a:rPr lang="en-US" i="1" dirty="0"/>
              <a:t> 	/</a:t>
            </a:r>
            <a:r>
              <a:rPr lang="en-US" i="1" dirty="0" err="1"/>
              <a:t>mur</a:t>
            </a:r>
            <a:r>
              <a:rPr lang="en-US" i="1" dirty="0"/>
              <a:t>		/ </a:t>
            </a:r>
            <a:r>
              <a:rPr lang="en-US" i="1" dirty="0" err="1"/>
              <a:t>lapeg</a:t>
            </a:r>
            <a:r>
              <a:rPr lang="en-US" i="1" dirty="0"/>
              <a:t>		</a:t>
            </a:r>
            <a:r>
              <a:rPr lang="en-US" b="1" i="1" dirty="0" err="1"/>
              <a:t>reka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deep		deep		shallow		</a:t>
            </a:r>
            <a:r>
              <a:rPr lang="en-US" sz="2400" b="1" dirty="0"/>
              <a:t>river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c.	</a:t>
            </a:r>
            <a:r>
              <a:rPr lang="en-US" i="1" dirty="0" err="1"/>
              <a:t>ǯʼužət</a:t>
            </a:r>
            <a:r>
              <a:rPr lang="en-US" i="1" dirty="0"/>
              <a:t>		/ </a:t>
            </a:r>
            <a:r>
              <a:rPr lang="en-US" i="1" dirty="0" err="1"/>
              <a:t>lapeg</a:t>
            </a:r>
            <a:r>
              <a:rPr lang="en-US" i="1" dirty="0"/>
              <a:t>	</a:t>
            </a:r>
            <a:r>
              <a:rPr lang="en-US" b="1" i="1" dirty="0" err="1"/>
              <a:t>ken’er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high		low		</a:t>
            </a:r>
            <a:r>
              <a:rPr lang="en-US" sz="2400" b="1" dirty="0"/>
              <a:t>fence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d.	</a:t>
            </a:r>
            <a:r>
              <a:rPr lang="en-US" i="1" dirty="0" err="1"/>
              <a:t>mur</a:t>
            </a:r>
            <a:r>
              <a:rPr lang="en-US" i="1" dirty="0"/>
              <a:t>		/</a:t>
            </a:r>
            <a:r>
              <a:rPr lang="en-US" i="1" baseline="30000" dirty="0"/>
              <a:t>??</a:t>
            </a:r>
            <a:r>
              <a:rPr lang="en-US" i="1" dirty="0" err="1"/>
              <a:t>lapeg</a:t>
            </a:r>
            <a:r>
              <a:rPr lang="en-US" i="1" dirty="0"/>
              <a:t>	/ </a:t>
            </a:r>
            <a:r>
              <a:rPr lang="en-US" i="1" dirty="0" err="1"/>
              <a:t>piči</a:t>
            </a:r>
            <a:r>
              <a:rPr lang="en-US" i="1" dirty="0"/>
              <a:t>		</a:t>
            </a:r>
            <a:r>
              <a:rPr lang="en-US" b="1" i="1" dirty="0" err="1"/>
              <a:t>lə</a:t>
            </a:r>
            <a:r>
              <a:rPr lang="en-US" i="1" dirty="0" err="1"/>
              <a:t>̑</a:t>
            </a:r>
            <a:r>
              <a:rPr lang="en-US" b="1" i="1" dirty="0" err="1"/>
              <a:t>mə</a:t>
            </a:r>
            <a:r>
              <a:rPr lang="en-US" i="1" dirty="0"/>
              <a:t>̑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deep		shallow	small		</a:t>
            </a:r>
            <a:r>
              <a:rPr lang="en-US" sz="2400" b="1" dirty="0"/>
              <a:t>snow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8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41F18-4F91-4556-9CA2-0B5267D7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DH-merger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6341530-84D9-43F0-98E1-F148DF8FC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07800"/>
              </p:ext>
            </p:extLst>
          </p:nvPr>
        </p:nvGraphicFramePr>
        <p:xfrm>
          <a:off x="581889" y="1975990"/>
          <a:ext cx="10771911" cy="3862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825">
                  <a:extLst>
                    <a:ext uri="{9D8B030D-6E8A-4147-A177-3AD203B41FA5}">
                      <a16:colId xmlns:a16="http://schemas.microsoft.com/office/drawing/2014/main" val="3710584010"/>
                    </a:ext>
                  </a:extLst>
                </a:gridCol>
                <a:gridCol w="1107993">
                  <a:extLst>
                    <a:ext uri="{9D8B030D-6E8A-4147-A177-3AD203B41FA5}">
                      <a16:colId xmlns:a16="http://schemas.microsoft.com/office/drawing/2014/main" val="1284452983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val="4256038826"/>
                    </a:ext>
                  </a:extLst>
                </a:gridCol>
                <a:gridCol w="1369833">
                  <a:extLst>
                    <a:ext uri="{9D8B030D-6E8A-4147-A177-3AD203B41FA5}">
                      <a16:colId xmlns:a16="http://schemas.microsoft.com/office/drawing/2014/main" val="11557146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3249762"/>
                    </a:ext>
                  </a:extLst>
                </a:gridCol>
                <a:gridCol w="237539">
                  <a:extLst>
                    <a:ext uri="{9D8B030D-6E8A-4147-A177-3AD203B41FA5}">
                      <a16:colId xmlns:a16="http://schemas.microsoft.com/office/drawing/2014/main" val="1358582077"/>
                    </a:ext>
                  </a:extLst>
                </a:gridCol>
                <a:gridCol w="1099423">
                  <a:extLst>
                    <a:ext uri="{9D8B030D-6E8A-4147-A177-3AD203B41FA5}">
                      <a16:colId xmlns:a16="http://schemas.microsoft.com/office/drawing/2014/main" val="121438758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783687164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4249329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‘deep’ – ‘shallow’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‘high/tall’ – ‘low’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‘high/tall’ – ‘low’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‘long’ – ‘short’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1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Water Bodies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Pits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02235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Beserman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Udmurt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mur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kuž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'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2358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ǯʼužət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923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(small)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lapeg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vakčʼi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89851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Moksha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Mordvin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kər̥ka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kuvaka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2298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ser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’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i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748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(small)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mac’ɛ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aln’ɛ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n’u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r̥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ɛ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n’</a:t>
                      </a: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6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08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FBCFA-0320-4F58-8FE7-D2E22C1B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HL-merger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7B416BE-3B44-47E8-ABCD-5FEAF49EF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63043"/>
              </p:ext>
            </p:extLst>
          </p:nvPr>
        </p:nvGraphicFramePr>
        <p:xfrm>
          <a:off x="993408" y="2161310"/>
          <a:ext cx="9983511" cy="2988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498">
                  <a:extLst>
                    <a:ext uri="{9D8B030D-6E8A-4147-A177-3AD203B41FA5}">
                      <a16:colId xmlns:a16="http://schemas.microsoft.com/office/drawing/2014/main" val="1271981695"/>
                    </a:ext>
                  </a:extLst>
                </a:gridCol>
                <a:gridCol w="2120498">
                  <a:extLst>
                    <a:ext uri="{9D8B030D-6E8A-4147-A177-3AD203B41FA5}">
                      <a16:colId xmlns:a16="http://schemas.microsoft.com/office/drawing/2014/main" val="978006489"/>
                    </a:ext>
                  </a:extLst>
                </a:gridCol>
                <a:gridCol w="2266257">
                  <a:extLst>
                    <a:ext uri="{9D8B030D-6E8A-4147-A177-3AD203B41FA5}">
                      <a16:colId xmlns:a16="http://schemas.microsoft.com/office/drawing/2014/main" val="227438627"/>
                    </a:ext>
                  </a:extLst>
                </a:gridCol>
                <a:gridCol w="3476258">
                  <a:extLst>
                    <a:ext uri="{9D8B030D-6E8A-4147-A177-3AD203B41FA5}">
                      <a16:colId xmlns:a16="http://schemas.microsoft.com/office/drawing/2014/main" val="1461851738"/>
                    </a:ext>
                  </a:extLst>
                </a:gridCol>
              </a:tblGrid>
              <a:tr h="42096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Kazakh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778390"/>
                  </a:ext>
                </a:extLst>
              </a:tr>
              <a:tr h="427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‘high/tall’ – ‘low’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‘long’ – ‘short’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005156"/>
                  </a:ext>
                </a:extLst>
              </a:tr>
              <a:tr h="427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49564"/>
                  </a:ext>
                </a:extLst>
              </a:tr>
              <a:tr h="4279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bïik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62195"/>
                  </a:ext>
                </a:extLst>
              </a:tr>
              <a:tr h="42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üzın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22952"/>
                  </a:ext>
                </a:extLst>
              </a:tr>
              <a:tr h="4279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alasa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95126"/>
                  </a:ext>
                </a:extLst>
              </a:tr>
              <a:tr h="42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qısqa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4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46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1F3EC-0653-4ABA-B8EB-7DCE7900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HL-merger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C7C6CB7-0909-4082-B81B-DFC5B8512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599714"/>
              </p:ext>
            </p:extLst>
          </p:nvPr>
        </p:nvGraphicFramePr>
        <p:xfrm>
          <a:off x="1052945" y="2379317"/>
          <a:ext cx="10418618" cy="2836088"/>
        </p:xfrm>
        <a:graphic>
          <a:graphicData uri="http://schemas.openxmlformats.org/drawingml/2006/table">
            <a:tbl>
              <a:tblPr firstRow="1" firstCol="1" bandRow="1"/>
              <a:tblGrid>
                <a:gridCol w="1537855">
                  <a:extLst>
                    <a:ext uri="{9D8B030D-6E8A-4147-A177-3AD203B41FA5}">
                      <a16:colId xmlns:a16="http://schemas.microsoft.com/office/drawing/2014/main" val="162317957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14194794"/>
                    </a:ext>
                  </a:extLst>
                </a:gridCol>
                <a:gridCol w="3117272">
                  <a:extLst>
                    <a:ext uri="{9D8B030D-6E8A-4147-A177-3AD203B41FA5}">
                      <a16:colId xmlns:a16="http://schemas.microsoft.com/office/drawing/2014/main" val="404229674"/>
                    </a:ext>
                  </a:extLst>
                </a:gridCol>
                <a:gridCol w="2387724">
                  <a:extLst>
                    <a:ext uri="{9D8B030D-6E8A-4147-A177-3AD203B41FA5}">
                      <a16:colId xmlns:a16="http://schemas.microsoft.com/office/drawing/2014/main" val="2110235945"/>
                    </a:ext>
                  </a:extLst>
                </a:gridCol>
                <a:gridCol w="2004167">
                  <a:extLst>
                    <a:ext uri="{9D8B030D-6E8A-4147-A177-3AD203B41FA5}">
                      <a16:colId xmlns:a16="http://schemas.microsoft.com/office/drawing/2014/main" val="602327379"/>
                    </a:ext>
                  </a:extLst>
                </a:gridCol>
              </a:tblGrid>
              <a:tr h="40244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‘high/tall’ – ‘low’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‘long’ – ‘short’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42291"/>
                  </a:ext>
                </a:extLst>
              </a:tr>
              <a:tr h="8143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Barriers</a:t>
                      </a: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Poles</a:t>
                      </a: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Pivots</a:t>
                      </a: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055528"/>
                  </a:ext>
                </a:extLst>
              </a:tr>
              <a:tr h="4024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Aghul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irhe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979248"/>
                  </a:ext>
                </a:extLst>
              </a:tr>
              <a:tr h="402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x̜eba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džiqqe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71723"/>
                  </a:ext>
                </a:extLst>
              </a:tr>
              <a:tr h="4024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Itsari</a:t>
                      </a:r>
                      <a:r>
                        <a:rPr lang="en-US" sz="240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Dargwa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ӿ</a:t>
                      </a: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32740"/>
                  </a:ext>
                </a:extLst>
              </a:tr>
              <a:tr h="411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quk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qan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t̨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4" marR="25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0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300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45CF7-D953-4E8D-A6B6-3CC47554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Izhma</a:t>
            </a:r>
            <a:r>
              <a:rPr lang="en-US" dirty="0"/>
              <a:t> Komi: both DH &amp; HL mergers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6E6C40-DE7C-4ED5-8D42-F84E6B25B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58233"/>
              </p:ext>
            </p:extLst>
          </p:nvPr>
        </p:nvGraphicFramePr>
        <p:xfrm>
          <a:off x="838200" y="2653917"/>
          <a:ext cx="10515599" cy="2375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945">
                  <a:extLst>
                    <a:ext uri="{9D8B030D-6E8A-4147-A177-3AD203B41FA5}">
                      <a16:colId xmlns:a16="http://schemas.microsoft.com/office/drawing/2014/main" val="1146763166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3878471132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760701521"/>
                    </a:ext>
                  </a:extLst>
                </a:gridCol>
                <a:gridCol w="1581022">
                  <a:extLst>
                    <a:ext uri="{9D8B030D-6E8A-4147-A177-3AD203B41FA5}">
                      <a16:colId xmlns:a16="http://schemas.microsoft.com/office/drawing/2014/main" val="1059255745"/>
                    </a:ext>
                  </a:extLst>
                </a:gridCol>
                <a:gridCol w="1194572">
                  <a:extLst>
                    <a:ext uri="{9D8B030D-6E8A-4147-A177-3AD203B41FA5}">
                      <a16:colId xmlns:a16="http://schemas.microsoft.com/office/drawing/2014/main" val="3547803628"/>
                    </a:ext>
                  </a:extLst>
                </a:gridCol>
                <a:gridCol w="2018995">
                  <a:extLst>
                    <a:ext uri="{9D8B030D-6E8A-4147-A177-3AD203B41FA5}">
                      <a16:colId xmlns:a16="http://schemas.microsoft.com/office/drawing/2014/main" val="3217491321"/>
                    </a:ext>
                  </a:extLst>
                </a:gridCol>
                <a:gridCol w="2084192">
                  <a:extLst>
                    <a:ext uri="{9D8B030D-6E8A-4147-A177-3AD203B41FA5}">
                      <a16:colId xmlns:a16="http://schemas.microsoft.com/office/drawing/2014/main" val="3439692640"/>
                    </a:ext>
                  </a:extLst>
                </a:gridCol>
              </a:tblGrid>
              <a:tr h="475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‘deep’ – ‘shallow’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‘high/tall’ – ‘low’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‘long’ – ‘short’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618514"/>
                  </a:ext>
                </a:extLst>
              </a:tr>
              <a:tr h="950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Water Bodies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Pits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484258"/>
                  </a:ext>
                </a:extLst>
              </a:tr>
              <a:tr h="475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džudžɨd</a:t>
                      </a:r>
                      <a:endParaRPr lang="ru-RU" sz="2400" b="0" i="1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kuz’</a:t>
                      </a:r>
                      <a:endParaRPr lang="ru-RU" sz="2400" b="0" i="1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91478"/>
                  </a:ext>
                </a:extLst>
              </a:tr>
              <a:tr h="475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l’apkɨd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džen’ɨd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57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00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BABAF1-DE83-478A-8E79-CDF29DE39A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r="45508" b="36498"/>
          <a:stretch/>
        </p:blipFill>
        <p:spPr bwMode="auto">
          <a:xfrm>
            <a:off x="236220" y="21152"/>
            <a:ext cx="10113125" cy="6836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4D2BF-0BD8-4EB5-939A-B3B937A8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Altus</a:t>
            </a:r>
            <a:r>
              <a:rPr lang="en-US" dirty="0"/>
              <a:t> semantic map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DA927-DC42-4469-B9B6-67C9EB95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97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AC0B8-D0A0-451A-A3C1-947166A0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Merger constraint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FCB71-D346-4056-A914-EC132912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Yesterday:</a:t>
            </a:r>
            <a:br>
              <a:rPr lang="en-US" sz="2400" dirty="0"/>
            </a:br>
            <a:r>
              <a:rPr lang="en-US" sz="2400" dirty="0"/>
              <a:t>If the boundary between</a:t>
            </a:r>
            <a:r>
              <a:rPr lang="en-US" sz="2400" cap="small" dirty="0"/>
              <a:t> thick pivots</a:t>
            </a:r>
            <a:r>
              <a:rPr lang="en-US" sz="2400" dirty="0"/>
              <a:t> and </a:t>
            </a:r>
            <a:r>
              <a:rPr lang="en-US" sz="2400" cap="small" dirty="0"/>
              <a:t>narrow stripes</a:t>
            </a:r>
            <a:r>
              <a:rPr lang="en-US" sz="2400" dirty="0"/>
              <a:t> is violated in large sizes, it should be violated in small sizes</a:t>
            </a:r>
          </a:p>
          <a:p>
            <a:r>
              <a:rPr lang="en-US" sz="2400" dirty="0"/>
              <a:t>Something like this goes on in </a:t>
            </a:r>
            <a:r>
              <a:rPr lang="en-US" sz="2400" cap="small" dirty="0" err="1"/>
              <a:t>altus</a:t>
            </a:r>
            <a:r>
              <a:rPr lang="en-US" sz="2400" dirty="0"/>
              <a:t> as well:</a:t>
            </a:r>
          </a:p>
          <a:p>
            <a:r>
              <a:rPr lang="en-US" sz="2400" dirty="0"/>
              <a:t>Boundaries between </a:t>
            </a:r>
            <a:r>
              <a:rPr lang="en-US" sz="2400" cap="small" dirty="0"/>
              <a:t>long pivots</a:t>
            </a:r>
            <a:r>
              <a:rPr lang="en-US" sz="2400" dirty="0"/>
              <a:t> vs. </a:t>
            </a:r>
            <a:r>
              <a:rPr lang="en-US" sz="2400" cap="small" dirty="0"/>
              <a:t>tall poles</a:t>
            </a:r>
            <a:r>
              <a:rPr lang="en-US" sz="2400" dirty="0"/>
              <a:t>, </a:t>
            </a:r>
            <a:r>
              <a:rPr lang="en-US" sz="2400" cap="small" dirty="0"/>
              <a:t>high barriers</a:t>
            </a:r>
            <a:r>
              <a:rPr lang="en-US" sz="2400" dirty="0"/>
              <a:t> vs. </a:t>
            </a:r>
            <a:r>
              <a:rPr lang="en-US" sz="2400" cap="small" dirty="0"/>
              <a:t>deep pits</a:t>
            </a:r>
            <a:r>
              <a:rPr lang="en-US" sz="2400" dirty="0"/>
              <a:t> cannot be violated in large sizes without a “harmonic violation” in small sizes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8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C4D32-EA86-4D34-84E9-62CDF351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Merger constraint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03A6E44-3BE1-44D5-88B0-0E96B8FF9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687722"/>
              </p:ext>
            </p:extLst>
          </p:nvPr>
        </p:nvGraphicFramePr>
        <p:xfrm>
          <a:off x="838200" y="2325126"/>
          <a:ext cx="6165273" cy="1498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837">
                  <a:extLst>
                    <a:ext uri="{9D8B030D-6E8A-4147-A177-3AD203B41FA5}">
                      <a16:colId xmlns:a16="http://schemas.microsoft.com/office/drawing/2014/main" val="2333418622"/>
                    </a:ext>
                  </a:extLst>
                </a:gridCol>
                <a:gridCol w="2056041">
                  <a:extLst>
                    <a:ext uri="{9D8B030D-6E8A-4147-A177-3AD203B41FA5}">
                      <a16:colId xmlns:a16="http://schemas.microsoft.com/office/drawing/2014/main" val="3094558505"/>
                    </a:ext>
                  </a:extLst>
                </a:gridCol>
                <a:gridCol w="2474395">
                  <a:extLst>
                    <a:ext uri="{9D8B030D-6E8A-4147-A177-3AD203B41FA5}">
                      <a16:colId xmlns:a16="http://schemas.microsoft.com/office/drawing/2014/main" val="3031458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depth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height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length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08501"/>
                  </a:ext>
                </a:extLst>
              </a:tr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999669"/>
                  </a:ext>
                </a:extLst>
              </a:tr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18182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29BE416-1B37-46F8-92BE-C2F651EEC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11581"/>
              </p:ext>
            </p:extLst>
          </p:nvPr>
        </p:nvGraphicFramePr>
        <p:xfrm>
          <a:off x="7904017" y="2325126"/>
          <a:ext cx="3690878" cy="1498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819">
                  <a:extLst>
                    <a:ext uri="{9D8B030D-6E8A-4147-A177-3AD203B41FA5}">
                      <a16:colId xmlns:a16="http://schemas.microsoft.com/office/drawing/2014/main" val="2333418622"/>
                    </a:ext>
                  </a:extLst>
                </a:gridCol>
                <a:gridCol w="1578059">
                  <a:extLst>
                    <a:ext uri="{9D8B030D-6E8A-4147-A177-3AD203B41FA5}">
                      <a16:colId xmlns:a16="http://schemas.microsoft.com/office/drawing/2014/main" val="3094558505"/>
                    </a:ext>
                  </a:extLst>
                </a:gridCol>
              </a:tblGrid>
              <a:tr h="410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thickness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width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08501"/>
                  </a:ext>
                </a:extLst>
              </a:tr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999669"/>
                  </a:ext>
                </a:extLst>
              </a:tr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181826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92837569-A157-47A2-AA73-AE200FFDDD3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Canonical</a:t>
            </a:r>
            <a:r>
              <a:rPr lang="en-US" dirty="0"/>
              <a:t> boundaries: used by the SAE-systems</a:t>
            </a:r>
          </a:p>
          <a:p>
            <a:pPr lvl="1"/>
            <a:r>
              <a:rPr lang="en-US" cap="small" dirty="0"/>
              <a:t>long pivots</a:t>
            </a:r>
            <a:r>
              <a:rPr lang="en-US" dirty="0"/>
              <a:t> vs. </a:t>
            </a:r>
            <a:r>
              <a:rPr lang="en-US" cap="small" dirty="0"/>
              <a:t>tall poles</a:t>
            </a:r>
          </a:p>
          <a:p>
            <a:pPr lvl="1"/>
            <a:r>
              <a:rPr lang="en-US" cap="small" dirty="0"/>
              <a:t>high barriers</a:t>
            </a:r>
            <a:r>
              <a:rPr lang="en-US" dirty="0"/>
              <a:t> vs. </a:t>
            </a:r>
            <a:r>
              <a:rPr lang="en-US" cap="small" dirty="0"/>
              <a:t>deep pits</a:t>
            </a:r>
          </a:p>
          <a:p>
            <a:pPr lvl="1"/>
            <a:r>
              <a:rPr lang="en-US" cap="small" dirty="0"/>
              <a:t>thick pivots </a:t>
            </a:r>
            <a:r>
              <a:rPr lang="en-US" dirty="0"/>
              <a:t>vs</a:t>
            </a:r>
            <a:r>
              <a:rPr lang="en-US" cap="small" dirty="0"/>
              <a:t>. wide stripes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990E13D-3264-4F7D-BE15-499B3FBEF978}"/>
              </a:ext>
            </a:extLst>
          </p:cNvPr>
          <p:cNvSpPr/>
          <p:nvPr/>
        </p:nvSpPr>
        <p:spPr>
          <a:xfrm>
            <a:off x="2244436" y="1870364"/>
            <a:ext cx="443346" cy="2272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AB30260-6606-4D7A-A263-EFBA304A3E08}"/>
              </a:ext>
            </a:extLst>
          </p:cNvPr>
          <p:cNvSpPr/>
          <p:nvPr/>
        </p:nvSpPr>
        <p:spPr>
          <a:xfrm>
            <a:off x="4376305" y="1825625"/>
            <a:ext cx="443346" cy="2272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7200F5E-127D-490C-B5B8-8232286CB1A0}"/>
              </a:ext>
            </a:extLst>
          </p:cNvPr>
          <p:cNvSpPr/>
          <p:nvPr/>
        </p:nvSpPr>
        <p:spPr>
          <a:xfrm>
            <a:off x="9814213" y="1870364"/>
            <a:ext cx="443346" cy="2272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2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32518-2537-4E66-A256-9008B33236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r="45008" b="36498"/>
          <a:stretch/>
        </p:blipFill>
        <p:spPr bwMode="auto">
          <a:xfrm>
            <a:off x="236220" y="365125"/>
            <a:ext cx="9692365" cy="649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5F926-6C9D-4AAC-9F52-A64BAA80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boundaries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32D61DB-2FE9-4ACF-BB7D-E6E6DFF260B2}"/>
              </a:ext>
            </a:extLst>
          </p:cNvPr>
          <p:cNvCxnSpPr/>
          <p:nvPr/>
        </p:nvCxnSpPr>
        <p:spPr>
          <a:xfrm>
            <a:off x="2507672" y="1302760"/>
            <a:ext cx="0" cy="5400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27ED1E-9DC7-4D79-8CF3-863F014C79FD}"/>
              </a:ext>
            </a:extLst>
          </p:cNvPr>
          <p:cNvCxnSpPr/>
          <p:nvPr/>
        </p:nvCxnSpPr>
        <p:spPr>
          <a:xfrm>
            <a:off x="5417127" y="1302760"/>
            <a:ext cx="0" cy="5400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30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7733E2-7A9B-4B4C-A4C9-CC10598415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4" t="9752" b="36498"/>
          <a:stretch/>
        </p:blipFill>
        <p:spPr bwMode="auto">
          <a:xfrm>
            <a:off x="2064897" y="365125"/>
            <a:ext cx="8062206" cy="6543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57F53-C688-4108-A5CE-201B0399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boundaries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A3280-7083-4109-872F-220C227BD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B9BED99-57E4-44B4-AA34-957B1828DD91}"/>
              </a:ext>
            </a:extLst>
          </p:cNvPr>
          <p:cNvCxnSpPr/>
          <p:nvPr/>
        </p:nvCxnSpPr>
        <p:spPr>
          <a:xfrm>
            <a:off x="5073892" y="1458000"/>
            <a:ext cx="0" cy="5400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0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DD43E-8818-4DFB-84FE-08D8B480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AE537-68E3-41EC-A1A0-F2F50BD9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semantic map of dimensions is </a:t>
            </a:r>
            <a:r>
              <a:rPr lang="en-US" i="1" dirty="0"/>
              <a:t>long</a:t>
            </a:r>
            <a:r>
              <a:rPr lang="en-US" dirty="0"/>
              <a:t> (and </a:t>
            </a:r>
            <a:r>
              <a:rPr lang="en-US" i="1" dirty="0"/>
              <a:t>thin)</a:t>
            </a: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84E33C-97E7-43F5-A552-3D4C59A7319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36498"/>
          <a:stretch/>
        </p:blipFill>
        <p:spPr bwMode="auto">
          <a:xfrm>
            <a:off x="236220" y="2540656"/>
            <a:ext cx="11719560" cy="4317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C834833-27AA-4988-8754-51FA8521F8FD}"/>
              </a:ext>
            </a:extLst>
          </p:cNvPr>
          <p:cNvCxnSpPr/>
          <p:nvPr/>
        </p:nvCxnSpPr>
        <p:spPr>
          <a:xfrm flipH="1">
            <a:off x="6581222" y="2416620"/>
            <a:ext cx="0" cy="4248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881745-8059-402B-8ADA-F0F6589DDFC2}"/>
              </a:ext>
            </a:extLst>
          </p:cNvPr>
          <p:cNvSpPr txBox="1"/>
          <p:nvPr/>
        </p:nvSpPr>
        <p:spPr>
          <a:xfrm>
            <a:off x="2534941" y="2601616"/>
            <a:ext cx="182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 err="1">
                <a:solidFill>
                  <a:srgbClr val="CC0066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altus</a:t>
            </a:r>
            <a:endParaRPr lang="en-US" sz="4000" cap="small" dirty="0">
              <a:solidFill>
                <a:srgbClr val="CC0066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D1347-1C63-4566-A3C4-3330AF0AD1E5}"/>
              </a:ext>
            </a:extLst>
          </p:cNvPr>
          <p:cNvSpPr txBox="1"/>
          <p:nvPr/>
        </p:nvSpPr>
        <p:spPr>
          <a:xfrm>
            <a:off x="8093731" y="2601616"/>
            <a:ext cx="182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>
                <a:solidFill>
                  <a:srgbClr val="00A25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latus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7DF515-F4A1-4C79-BEAF-46868084733A}"/>
              </a:ext>
            </a:extLst>
          </p:cNvPr>
          <p:cNvCxnSpPr/>
          <p:nvPr/>
        </p:nvCxnSpPr>
        <p:spPr>
          <a:xfrm flipH="1">
            <a:off x="6733622" y="2416620"/>
            <a:ext cx="0" cy="4248000"/>
          </a:xfrm>
          <a:prstGeom prst="line">
            <a:avLst/>
          </a:prstGeom>
          <a:ln w="57150">
            <a:solidFill>
              <a:srgbClr val="66F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9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E4509-FD6D-46C7-AE70-8005C04A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80000"/>
            <a:r>
              <a:rPr lang="en-US" cap="small" dirty="0" err="1"/>
              <a:t>altus</a:t>
            </a:r>
            <a:r>
              <a:rPr lang="en-US" cap="small" dirty="0"/>
              <a:t>	 </a:t>
            </a:r>
            <a:r>
              <a:rPr lang="en-US" dirty="0"/>
              <a:t>meets	</a:t>
            </a:r>
            <a:r>
              <a:rPr lang="en-US" cap="small" dirty="0"/>
              <a:t>latus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DBCAA-0021-4793-A160-2E80263A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Impenetrable</a:t>
            </a:r>
            <a:r>
              <a:rPr lang="en-US" dirty="0"/>
              <a:t> and </a:t>
            </a:r>
            <a:r>
              <a:rPr lang="en-US" cap="small" dirty="0"/>
              <a:t>Penetrable Layers</a:t>
            </a:r>
            <a:r>
              <a:rPr lang="en-US" dirty="0"/>
              <a:t> sometimes get </a:t>
            </a:r>
            <a:r>
              <a:rPr lang="en-US" dirty="0" err="1"/>
              <a:t>colexified</a:t>
            </a:r>
            <a:endParaRPr lang="en-US" dirty="0"/>
          </a:p>
          <a:p>
            <a:r>
              <a:rPr lang="en-US" cap="small" dirty="0"/>
              <a:t>Penetrable Layers</a:t>
            </a:r>
            <a:r>
              <a:rPr lang="en-US" dirty="0"/>
              <a:t> also get </a:t>
            </a:r>
            <a:r>
              <a:rPr lang="en-US" dirty="0" err="1"/>
              <a:t>colexified</a:t>
            </a:r>
            <a:r>
              <a:rPr lang="en-US" dirty="0"/>
              <a:t> with </a:t>
            </a:r>
            <a:r>
              <a:rPr lang="en-US" cap="small" dirty="0"/>
              <a:t>waterbodies</a:t>
            </a: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A9EA2A1-F725-4339-A17D-0DA62518B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79580"/>
              </p:ext>
            </p:extLst>
          </p:nvPr>
        </p:nvGraphicFramePr>
        <p:xfrm>
          <a:off x="1094510" y="3465514"/>
          <a:ext cx="9491433" cy="1963198"/>
        </p:xfrm>
        <a:graphic>
          <a:graphicData uri="http://schemas.openxmlformats.org/drawingml/2006/table">
            <a:tbl>
              <a:tblPr firstRow="1" firstCol="1" bandRow="1"/>
              <a:tblGrid>
                <a:gridCol w="319723">
                  <a:extLst>
                    <a:ext uri="{9D8B030D-6E8A-4147-A177-3AD203B41FA5}">
                      <a16:colId xmlns:a16="http://schemas.microsoft.com/office/drawing/2014/main" val="3793106035"/>
                    </a:ext>
                  </a:extLst>
                </a:gridCol>
                <a:gridCol w="3517985">
                  <a:extLst>
                    <a:ext uri="{9D8B030D-6E8A-4147-A177-3AD203B41FA5}">
                      <a16:colId xmlns:a16="http://schemas.microsoft.com/office/drawing/2014/main" val="466247399"/>
                    </a:ext>
                  </a:extLst>
                </a:gridCol>
                <a:gridCol w="3186711">
                  <a:extLst>
                    <a:ext uri="{9D8B030D-6E8A-4147-A177-3AD203B41FA5}">
                      <a16:colId xmlns:a16="http://schemas.microsoft.com/office/drawing/2014/main" val="1927315732"/>
                    </a:ext>
                  </a:extLst>
                </a:gridCol>
                <a:gridCol w="2467014">
                  <a:extLst>
                    <a:ext uri="{9D8B030D-6E8A-4147-A177-3AD203B41FA5}">
                      <a16:colId xmlns:a16="http://schemas.microsoft.com/office/drawing/2014/main" val="644425426"/>
                    </a:ext>
                  </a:extLst>
                </a:gridCol>
              </a:tblGrid>
              <a:tr h="4847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Kazakh</a:t>
                      </a:r>
                      <a:endParaRPr lang="ru-RU" sz="2800" i="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815549"/>
                  </a:ext>
                </a:extLst>
              </a:tr>
              <a:tr h="492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 bodies</a:t>
                      </a: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Penetrable Layers</a:t>
                      </a: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small" baseline="0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Layers</a:t>
                      </a:r>
                      <a:endParaRPr lang="ru-RU" sz="2400" b="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775143"/>
                  </a:ext>
                </a:extLst>
              </a:tr>
              <a:tr h="492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tereŋ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qalin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393299"/>
                  </a:ext>
                </a:extLst>
              </a:tr>
              <a:tr h="492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žyka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7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639F5-82C4-4D4C-B358-BF480585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 systems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E7EF6-88E7-424C-A15F-A6C08273F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“Canonical” in the </a:t>
            </a:r>
            <a:r>
              <a:rPr lang="en-US" dirty="0" err="1"/>
              <a:t>Corbettian</a:t>
            </a:r>
            <a:r>
              <a:rPr lang="en-US" dirty="0"/>
              <a:t> sense: </a:t>
            </a:r>
            <a:r>
              <a:rPr lang="en-US" i="1" dirty="0"/>
              <a:t>long</a:t>
            </a:r>
            <a:r>
              <a:rPr lang="en-US" dirty="0"/>
              <a:t> vs. </a:t>
            </a:r>
            <a:r>
              <a:rPr lang="en-US" i="1" dirty="0"/>
              <a:t>high</a:t>
            </a:r>
            <a:r>
              <a:rPr lang="en-US" dirty="0"/>
              <a:t> vs. </a:t>
            </a:r>
            <a:r>
              <a:rPr lang="en-US" i="1" dirty="0"/>
              <a:t>deep</a:t>
            </a:r>
            <a:endParaRPr lang="ru-RU" i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31EE8B-9912-4354-8A2D-7F9D9614B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36973"/>
              </p:ext>
            </p:extLst>
          </p:nvPr>
        </p:nvGraphicFramePr>
        <p:xfrm>
          <a:off x="1163783" y="2452255"/>
          <a:ext cx="8950035" cy="2660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832">
                  <a:extLst>
                    <a:ext uri="{9D8B030D-6E8A-4147-A177-3AD203B41FA5}">
                      <a16:colId xmlns:a16="http://schemas.microsoft.com/office/drawing/2014/main" val="101941562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4048236302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3777987988"/>
                    </a:ext>
                  </a:extLst>
                </a:gridCol>
                <a:gridCol w="2056041">
                  <a:extLst>
                    <a:ext uri="{9D8B030D-6E8A-4147-A177-3AD203B41FA5}">
                      <a16:colId xmlns:a16="http://schemas.microsoft.com/office/drawing/2014/main" val="2614111056"/>
                    </a:ext>
                  </a:extLst>
                </a:gridCol>
                <a:gridCol w="2474395">
                  <a:extLst>
                    <a:ext uri="{9D8B030D-6E8A-4147-A177-3AD203B41FA5}">
                      <a16:colId xmlns:a16="http://schemas.microsoft.com/office/drawing/2014/main" val="361211104"/>
                    </a:ext>
                  </a:extLst>
                </a:gridCol>
              </a:tblGrid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depth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height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length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43435"/>
                  </a:ext>
                </a:extLst>
              </a:tr>
              <a:tr h="5249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Kabardian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kʷwə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λaγe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č̣’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əh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41350"/>
                  </a:ext>
                </a:extLst>
              </a:tr>
              <a:tr h="52490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č’enǯ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’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λaχč’e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č̣’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agʷe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306882"/>
                  </a:ext>
                </a:extLst>
              </a:tr>
              <a:tr h="5604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Russian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глубокий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высокий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длинный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437417"/>
                  </a:ext>
                </a:extLst>
              </a:tr>
              <a:tr h="52490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мелкий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низкий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короткий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357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68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639F5-82C4-4D4C-B358-BF480585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 systems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E7EF6-88E7-424C-A15F-A6C08273F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“Canonical” in the </a:t>
            </a:r>
            <a:r>
              <a:rPr lang="en-US" dirty="0" err="1"/>
              <a:t>Corbettian</a:t>
            </a:r>
            <a:r>
              <a:rPr lang="en-US" dirty="0"/>
              <a:t> sense: </a:t>
            </a:r>
            <a:r>
              <a:rPr lang="en-US" i="1" dirty="0"/>
              <a:t>long</a:t>
            </a:r>
            <a:r>
              <a:rPr lang="en-US" dirty="0"/>
              <a:t> vs. </a:t>
            </a:r>
            <a:r>
              <a:rPr lang="en-US" i="1" dirty="0"/>
              <a:t>high</a:t>
            </a:r>
            <a:r>
              <a:rPr lang="en-US" dirty="0"/>
              <a:t> vs. </a:t>
            </a:r>
            <a:r>
              <a:rPr lang="en-US" i="1" dirty="0"/>
              <a:t>deep</a:t>
            </a:r>
            <a:endParaRPr lang="ru-RU" i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31EE8B-9912-4354-8A2D-7F9D9614B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59289"/>
              </p:ext>
            </p:extLst>
          </p:nvPr>
        </p:nvGraphicFramePr>
        <p:xfrm>
          <a:off x="1163783" y="2452255"/>
          <a:ext cx="8950035" cy="2660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832">
                  <a:extLst>
                    <a:ext uri="{9D8B030D-6E8A-4147-A177-3AD203B41FA5}">
                      <a16:colId xmlns:a16="http://schemas.microsoft.com/office/drawing/2014/main" val="101941562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4048236302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3777987988"/>
                    </a:ext>
                  </a:extLst>
                </a:gridCol>
                <a:gridCol w="2056041">
                  <a:extLst>
                    <a:ext uri="{9D8B030D-6E8A-4147-A177-3AD203B41FA5}">
                      <a16:colId xmlns:a16="http://schemas.microsoft.com/office/drawing/2014/main" val="2614111056"/>
                    </a:ext>
                  </a:extLst>
                </a:gridCol>
                <a:gridCol w="2474395">
                  <a:extLst>
                    <a:ext uri="{9D8B030D-6E8A-4147-A177-3AD203B41FA5}">
                      <a16:colId xmlns:a16="http://schemas.microsoft.com/office/drawing/2014/main" val="361211104"/>
                    </a:ext>
                  </a:extLst>
                </a:gridCol>
              </a:tblGrid>
              <a:tr h="52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depth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height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cap="small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length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43435"/>
                  </a:ext>
                </a:extLst>
              </a:tr>
              <a:tr h="5249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Kabardian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kʷwə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λaγe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č̣’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əh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41350"/>
                  </a:ext>
                </a:extLst>
              </a:tr>
              <a:tr h="52490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č’enǯ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’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λaχč’e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č̣’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agʷe</a:t>
                      </a:r>
                      <a:endParaRPr lang="ru-RU" sz="28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306882"/>
                  </a:ext>
                </a:extLst>
              </a:tr>
              <a:tr h="5604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Russian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глубокий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высокий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длинный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437417"/>
                  </a:ext>
                </a:extLst>
              </a:tr>
              <a:tr h="52490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мелкий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низкий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короткий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357603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6DA113E-7125-4FF6-A5E9-28FB33EA65C8}"/>
              </a:ext>
            </a:extLst>
          </p:cNvPr>
          <p:cNvCxnSpPr/>
          <p:nvPr/>
        </p:nvCxnSpPr>
        <p:spPr>
          <a:xfrm>
            <a:off x="512618" y="4087091"/>
            <a:ext cx="10016837" cy="900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4DA13D-71B0-4573-8CFC-71C385CEA63B}"/>
              </a:ext>
            </a:extLst>
          </p:cNvPr>
          <p:cNvCxnSpPr>
            <a:cxnSpLocks/>
          </p:cNvCxnSpPr>
          <p:nvPr/>
        </p:nvCxnSpPr>
        <p:spPr>
          <a:xfrm flipV="1">
            <a:off x="512617" y="4087091"/>
            <a:ext cx="10016837" cy="900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2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EDE3-C207-418B-BD1D-37D473B9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ABBE6-F9B0-4CEE-9B22-A11FEDC6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more subtle distinctions within </a:t>
            </a:r>
            <a:r>
              <a:rPr lang="en-US" cap="small" dirty="0" err="1"/>
              <a:t>altus</a:t>
            </a:r>
            <a:r>
              <a:rPr lang="en-US" dirty="0"/>
              <a:t> can be provided?</a:t>
            </a:r>
          </a:p>
          <a:p>
            <a:r>
              <a:rPr lang="en-US" dirty="0"/>
              <a:t>How the boundaries can be conflated?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0B723-F300-4938-ADB9-1383A255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</a:t>
            </a:r>
            <a:r>
              <a:rPr lang="en-US" dirty="0"/>
              <a:t> vs. </a:t>
            </a:r>
            <a:r>
              <a:rPr lang="en-US" i="1" dirty="0"/>
              <a:t>tall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16280-78CD-49B9-87B9-A967A9F9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tall</a:t>
            </a:r>
            <a:r>
              <a:rPr lang="en-US" dirty="0"/>
              <a:t> </a:t>
            </a:r>
            <a:r>
              <a:rPr lang="en-US" cap="small" dirty="0"/>
              <a:t>poles</a:t>
            </a:r>
            <a:r>
              <a:rPr lang="en-US" dirty="0"/>
              <a:t> vs. </a:t>
            </a:r>
            <a:r>
              <a:rPr lang="en-US" cap="small" dirty="0"/>
              <a:t>high</a:t>
            </a:r>
            <a:r>
              <a:rPr lang="en-US" dirty="0"/>
              <a:t> </a:t>
            </a:r>
            <a:r>
              <a:rPr lang="en-US" cap="small" dirty="0"/>
              <a:t>barriers</a:t>
            </a:r>
          </a:p>
          <a:p>
            <a:r>
              <a:rPr lang="en-US" dirty="0"/>
              <a:t>English: </a:t>
            </a:r>
          </a:p>
          <a:p>
            <a:pPr lvl="1"/>
            <a:r>
              <a:rPr lang="en-US" dirty="0"/>
              <a:t>highest relative frequency of collocation with </a:t>
            </a:r>
            <a:r>
              <a:rPr lang="en-US" i="1" dirty="0"/>
              <a:t>tall</a:t>
            </a:r>
            <a:r>
              <a:rPr lang="en-US" dirty="0"/>
              <a:t>: </a:t>
            </a:r>
            <a:r>
              <a:rPr lang="en-US" i="1" dirty="0"/>
              <a:t>chimney</a:t>
            </a:r>
            <a:r>
              <a:rPr lang="en-US" dirty="0"/>
              <a:t> and </a:t>
            </a:r>
            <a:r>
              <a:rPr lang="en-US" i="1" dirty="0"/>
              <a:t>mast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immediately followed by </a:t>
            </a:r>
            <a:r>
              <a:rPr lang="en-US" i="1" dirty="0"/>
              <a:t>stool</a:t>
            </a:r>
            <a:r>
              <a:rPr lang="en-US" dirty="0"/>
              <a:t>,</a:t>
            </a:r>
            <a:r>
              <a:rPr lang="en-US" i="1" dirty="0"/>
              <a:t> grass</a:t>
            </a:r>
            <a:r>
              <a:rPr lang="en-US" dirty="0"/>
              <a:t>,</a:t>
            </a:r>
            <a:r>
              <a:rPr lang="en-US" i="1" dirty="0"/>
              <a:t> tower</a:t>
            </a:r>
            <a:r>
              <a:rPr lang="en-US" dirty="0"/>
              <a:t>,</a:t>
            </a:r>
            <a:r>
              <a:rPr lang="en-US" i="1" dirty="0"/>
              <a:t> building </a:t>
            </a:r>
            <a:r>
              <a:rPr lang="en-US" dirty="0"/>
              <a:t>and</a:t>
            </a:r>
            <a:r>
              <a:rPr lang="en-US" i="1" dirty="0"/>
              <a:t> tree</a:t>
            </a:r>
            <a:endParaRPr lang="en-US" dirty="0"/>
          </a:p>
          <a:p>
            <a:pPr lvl="1"/>
            <a:r>
              <a:rPr lang="en-US" dirty="0"/>
              <a:t>nouns denoting humans come only afterwards</a:t>
            </a:r>
          </a:p>
          <a:p>
            <a:pPr lvl="1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08804DE-C465-4AD4-A0C1-FF4F76FA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77243"/>
              </p:ext>
            </p:extLst>
          </p:nvPr>
        </p:nvGraphicFramePr>
        <p:xfrm>
          <a:off x="1339273" y="4842317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541159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894904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2061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3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tall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high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1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9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02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0B723-F300-4938-ADB9-1383A255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</a:t>
            </a:r>
            <a:r>
              <a:rPr lang="en-US" dirty="0"/>
              <a:t> vs. </a:t>
            </a:r>
            <a:r>
              <a:rPr lang="en-US" i="1" dirty="0"/>
              <a:t>tall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16280-78CD-49B9-87B9-A967A9F9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tall</a:t>
            </a:r>
            <a:r>
              <a:rPr lang="en-US" dirty="0"/>
              <a:t> </a:t>
            </a:r>
            <a:r>
              <a:rPr lang="en-US" cap="small" dirty="0"/>
              <a:t>poles</a:t>
            </a:r>
            <a:r>
              <a:rPr lang="en-US" dirty="0"/>
              <a:t> vs. </a:t>
            </a:r>
            <a:r>
              <a:rPr lang="en-US" cap="small" dirty="0"/>
              <a:t>high</a:t>
            </a:r>
            <a:r>
              <a:rPr lang="en-US" dirty="0"/>
              <a:t> </a:t>
            </a:r>
            <a:r>
              <a:rPr lang="en-US" cap="small" dirty="0"/>
              <a:t>barriers</a:t>
            </a:r>
          </a:p>
          <a:p>
            <a:r>
              <a:rPr lang="en-US" dirty="0"/>
              <a:t>English: </a:t>
            </a:r>
          </a:p>
          <a:p>
            <a:pPr lvl="1"/>
            <a:r>
              <a:rPr lang="en-US" dirty="0"/>
              <a:t>highest relative frequency of collocation with </a:t>
            </a:r>
            <a:r>
              <a:rPr lang="en-US" i="1" dirty="0"/>
              <a:t>tall</a:t>
            </a:r>
            <a:r>
              <a:rPr lang="en-US" dirty="0"/>
              <a:t>: </a:t>
            </a:r>
            <a:r>
              <a:rPr lang="en-US" i="1" dirty="0"/>
              <a:t>chimney</a:t>
            </a:r>
            <a:r>
              <a:rPr lang="en-US" dirty="0"/>
              <a:t> and </a:t>
            </a:r>
            <a:r>
              <a:rPr lang="en-US" i="1" dirty="0"/>
              <a:t>mast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immediately followed by </a:t>
            </a:r>
            <a:r>
              <a:rPr lang="en-US" i="1" dirty="0"/>
              <a:t>stool</a:t>
            </a:r>
            <a:r>
              <a:rPr lang="en-US" dirty="0"/>
              <a:t>,</a:t>
            </a:r>
            <a:r>
              <a:rPr lang="en-US" i="1" dirty="0"/>
              <a:t> grass</a:t>
            </a:r>
            <a:r>
              <a:rPr lang="en-US" dirty="0"/>
              <a:t>,</a:t>
            </a:r>
            <a:r>
              <a:rPr lang="en-US" i="1" dirty="0"/>
              <a:t> tower</a:t>
            </a:r>
            <a:r>
              <a:rPr lang="en-US" dirty="0"/>
              <a:t>,</a:t>
            </a:r>
            <a:r>
              <a:rPr lang="en-US" i="1" dirty="0"/>
              <a:t> building </a:t>
            </a:r>
            <a:r>
              <a:rPr lang="en-US" dirty="0"/>
              <a:t>and</a:t>
            </a:r>
            <a:r>
              <a:rPr lang="en-US" i="1" dirty="0"/>
              <a:t> tree</a:t>
            </a:r>
            <a:endParaRPr lang="en-US" dirty="0"/>
          </a:p>
          <a:p>
            <a:pPr lvl="1"/>
            <a:r>
              <a:rPr lang="en-US" dirty="0"/>
              <a:t>nouns denoting humans come only afterwards</a:t>
            </a:r>
          </a:p>
          <a:p>
            <a:pPr lvl="1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08804DE-C465-4AD4-A0C1-FF4F76FA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86342"/>
              </p:ext>
            </p:extLst>
          </p:nvPr>
        </p:nvGraphicFramePr>
        <p:xfrm>
          <a:off x="1339273" y="4842317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54115961"/>
                    </a:ext>
                  </a:extLst>
                </a:gridCol>
                <a:gridCol w="2698558">
                  <a:extLst>
                    <a:ext uri="{9D8B030D-6E8A-4147-A177-3AD203B41FA5}">
                      <a16:colId xmlns:a16="http://schemas.microsoft.com/office/drawing/2014/main" val="2689490472"/>
                    </a:ext>
                  </a:extLst>
                </a:gridCol>
                <a:gridCol w="2720108">
                  <a:extLst>
                    <a:ext uri="{9D8B030D-6E8A-4147-A177-3AD203B41FA5}">
                      <a16:colId xmlns:a16="http://schemas.microsoft.com/office/drawing/2014/main" val="152061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3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tall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high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1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short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low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9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3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0B723-F300-4938-ADB9-1383A255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</a:t>
            </a:r>
            <a:r>
              <a:rPr lang="en-US" dirty="0"/>
              <a:t> vs. </a:t>
            </a:r>
            <a:r>
              <a:rPr lang="en-US" i="1" dirty="0"/>
              <a:t>tall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16280-78CD-49B9-87B9-A967A9F9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tall</a:t>
            </a:r>
            <a:r>
              <a:rPr lang="en-US" dirty="0"/>
              <a:t> </a:t>
            </a:r>
            <a:r>
              <a:rPr lang="en-US" cap="small" dirty="0"/>
              <a:t>poles</a:t>
            </a:r>
            <a:r>
              <a:rPr lang="en-US" dirty="0"/>
              <a:t> vs. </a:t>
            </a:r>
            <a:r>
              <a:rPr lang="en-US" cap="small" dirty="0"/>
              <a:t>high</a:t>
            </a:r>
            <a:r>
              <a:rPr lang="en-US" dirty="0"/>
              <a:t> </a:t>
            </a:r>
            <a:r>
              <a:rPr lang="en-US" cap="small" dirty="0"/>
              <a:t>barriers</a:t>
            </a:r>
          </a:p>
          <a:p>
            <a:r>
              <a:rPr lang="en-US" dirty="0"/>
              <a:t>English: </a:t>
            </a:r>
          </a:p>
          <a:p>
            <a:pPr lvl="1"/>
            <a:r>
              <a:rPr lang="en-US" dirty="0"/>
              <a:t>highest relative frequency of collocation with </a:t>
            </a:r>
            <a:r>
              <a:rPr lang="en-US" i="1" dirty="0"/>
              <a:t>tall</a:t>
            </a:r>
            <a:r>
              <a:rPr lang="en-US" dirty="0"/>
              <a:t>: </a:t>
            </a:r>
            <a:r>
              <a:rPr lang="en-US" i="1" dirty="0"/>
              <a:t>chimney</a:t>
            </a:r>
            <a:r>
              <a:rPr lang="en-US" dirty="0"/>
              <a:t> and </a:t>
            </a:r>
            <a:r>
              <a:rPr lang="en-US" i="1" dirty="0"/>
              <a:t>mast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immediately followed by </a:t>
            </a:r>
            <a:r>
              <a:rPr lang="en-US" i="1" dirty="0"/>
              <a:t>stool</a:t>
            </a:r>
            <a:r>
              <a:rPr lang="en-US" dirty="0"/>
              <a:t>,</a:t>
            </a:r>
            <a:r>
              <a:rPr lang="en-US" i="1" dirty="0"/>
              <a:t> grass</a:t>
            </a:r>
            <a:r>
              <a:rPr lang="en-US" dirty="0"/>
              <a:t>,</a:t>
            </a:r>
            <a:r>
              <a:rPr lang="en-US" i="1" dirty="0"/>
              <a:t> tower</a:t>
            </a:r>
            <a:r>
              <a:rPr lang="en-US" dirty="0"/>
              <a:t>,</a:t>
            </a:r>
            <a:r>
              <a:rPr lang="en-US" i="1" dirty="0"/>
              <a:t> building </a:t>
            </a:r>
            <a:r>
              <a:rPr lang="en-US" dirty="0"/>
              <a:t>and</a:t>
            </a:r>
            <a:r>
              <a:rPr lang="en-US" i="1" dirty="0"/>
              <a:t> tree</a:t>
            </a:r>
            <a:endParaRPr lang="en-US" dirty="0"/>
          </a:p>
          <a:p>
            <a:pPr lvl="1"/>
            <a:r>
              <a:rPr lang="en-US" dirty="0"/>
              <a:t>nouns denoting humans come only afterwards</a:t>
            </a:r>
          </a:p>
          <a:p>
            <a:pPr lvl="1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08804DE-C465-4AD4-A0C1-FF4F76FA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21306"/>
              </p:ext>
            </p:extLst>
          </p:nvPr>
        </p:nvGraphicFramePr>
        <p:xfrm>
          <a:off x="1339273" y="4842317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054">
                  <a:extLst>
                    <a:ext uri="{9D8B030D-6E8A-4147-A177-3AD203B41FA5}">
                      <a16:colId xmlns:a16="http://schemas.microsoft.com/office/drawing/2014/main" val="2654115961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1828981092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val="2689490472"/>
                    </a:ext>
                  </a:extLst>
                </a:gridCol>
                <a:gridCol w="2595418">
                  <a:extLst>
                    <a:ext uri="{9D8B030D-6E8A-4147-A177-3AD203B41FA5}">
                      <a16:colId xmlns:a16="http://schemas.microsoft.com/office/drawing/2014/main" val="152061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400" b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poles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cap="small" baseline="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barriers</a:t>
                      </a:r>
                      <a:endParaRPr lang="ru-RU" sz="2400" b="0" i="0" cap="small" baseline="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3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long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tall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high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1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short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low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59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82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793</Words>
  <Application>Microsoft Office PowerPoint</Application>
  <PresentationFormat>Широкоэкранный</PresentationFormat>
  <Paragraphs>379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Times New Roman</vt:lpstr>
      <vt:lpstr>Calibri</vt:lpstr>
      <vt:lpstr>Gentium Plus</vt:lpstr>
      <vt:lpstr>Calibri Light</vt:lpstr>
      <vt:lpstr>Arial</vt:lpstr>
      <vt:lpstr>Тема Office</vt:lpstr>
      <vt:lpstr>Typology of dimensions</vt:lpstr>
      <vt:lpstr>Recapitulation</vt:lpstr>
      <vt:lpstr>Recapitulation</vt:lpstr>
      <vt:lpstr>SAE systems</vt:lpstr>
      <vt:lpstr>SAE systems</vt:lpstr>
      <vt:lpstr>Questions</vt:lpstr>
      <vt:lpstr>High vs. tall</vt:lpstr>
      <vt:lpstr>High vs. tall</vt:lpstr>
      <vt:lpstr>High vs. tall</vt:lpstr>
      <vt:lpstr>High vs. tall</vt:lpstr>
      <vt:lpstr>Deep and shallow: further distinctions</vt:lpstr>
      <vt:lpstr>Deep and shallow: further distinctions</vt:lpstr>
      <vt:lpstr>Mergers</vt:lpstr>
      <vt:lpstr>DH-Merger</vt:lpstr>
      <vt:lpstr>HL-Merger</vt:lpstr>
      <vt:lpstr>DH-merger</vt:lpstr>
      <vt:lpstr>DH-merger</vt:lpstr>
      <vt:lpstr>DH-merger</vt:lpstr>
      <vt:lpstr>DH-merger</vt:lpstr>
      <vt:lpstr>DH-merger</vt:lpstr>
      <vt:lpstr>DH-merger</vt:lpstr>
      <vt:lpstr>HL-merger</vt:lpstr>
      <vt:lpstr>HL-merger</vt:lpstr>
      <vt:lpstr>Izhma Komi: both DH &amp; HL mergers</vt:lpstr>
      <vt:lpstr>Altus semantic map</vt:lpstr>
      <vt:lpstr>Merger constraint</vt:lpstr>
      <vt:lpstr>Merger constraint</vt:lpstr>
      <vt:lpstr>Canonical boundaries</vt:lpstr>
      <vt:lpstr>Canonical boundaries</vt:lpstr>
      <vt:lpstr>altus  meets latus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Typology of dimensions</dc:title>
  <dc:creator>Алексей</dc:creator>
  <cp:lastModifiedBy>Алексей</cp:lastModifiedBy>
  <cp:revision>20</cp:revision>
  <dcterms:created xsi:type="dcterms:W3CDTF">2017-09-06T15:55:51Z</dcterms:created>
  <dcterms:modified xsi:type="dcterms:W3CDTF">2017-09-06T23:20:33Z</dcterms:modified>
</cp:coreProperties>
</file>