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93" r:id="rId8"/>
    <p:sldId id="29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1" r:id="rId20"/>
    <p:sldId id="272" r:id="rId21"/>
    <p:sldId id="279" r:id="rId22"/>
    <p:sldId id="280" r:id="rId23"/>
    <p:sldId id="281" r:id="rId24"/>
    <p:sldId id="274" r:id="rId25"/>
    <p:sldId id="275" r:id="rId26"/>
    <p:sldId id="276" r:id="rId27"/>
    <p:sldId id="283" r:id="rId28"/>
    <p:sldId id="277" r:id="rId29"/>
    <p:sldId id="278" r:id="rId30"/>
    <p:sldId id="282" r:id="rId31"/>
    <p:sldId id="285" r:id="rId32"/>
    <p:sldId id="286" r:id="rId33"/>
    <p:sldId id="287" r:id="rId34"/>
    <p:sldId id="289" r:id="rId35"/>
    <p:sldId id="291" r:id="rId36"/>
    <p:sldId id="290" r:id="rId37"/>
    <p:sldId id="292" r:id="rId38"/>
    <p:sldId id="295" r:id="rId39"/>
    <p:sldId id="288" r:id="rId40"/>
    <p:sldId id="296" r:id="rId41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Gentium Plus" panose="02000503060000020004" pitchFamily="2" charset="0"/>
      <p:regular r:id="rId46"/>
      <p:italic r:id="rId47"/>
    </p:embeddedFont>
    <p:embeddedFont>
      <p:font typeface="Cambria Math" panose="02040503050406030204" pitchFamily="18" charset="0"/>
      <p:regular r:id="rId48"/>
    </p:embeddedFont>
    <p:embeddedFont>
      <p:font typeface="Calibri Light" panose="020F0302020204030204" pitchFamily="34" charset="0"/>
      <p:regular r:id="rId49"/>
      <p:italic r:id="rId5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66FFCC"/>
    <a:srgbClr val="00A25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D68D3-DBEB-4461-99EE-53B970DB7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5D043-8449-422E-A296-23B18D51E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1E0D83-E3FF-4333-9127-E3C7DD24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A6B5-B2D4-4E8C-9CEF-726F0D6D8AF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70ABF3-5729-4209-9CA3-C6E685B6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08A09-D6CC-4925-BB2F-41BA588B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52DC-1662-4C34-ABD2-FC4C892E9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1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57D2E-6AE8-451C-8486-3E516500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4D4B47-87BF-472D-BE03-2B5E50A09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3E0B6-0B73-4BAE-B138-3CC1AB84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A6B5-B2D4-4E8C-9CEF-726F0D6D8AF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CEC261-4594-40AA-9296-13C27325D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3AEF2-9B95-4ADB-B82D-730BB6DB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52DC-1662-4C34-ABD2-FC4C892E9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3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33FD21-A896-4689-A96E-477D6CDB1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DEC502-3BBB-47A4-A10A-B8E7F413C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1B820-324C-40ED-8FCA-066886A78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A6B5-B2D4-4E8C-9CEF-726F0D6D8AF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82A38A-8A7A-4658-BF88-6B7A7A55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9FEB4C-8082-4606-A670-27CC06E6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52DC-1662-4C34-ABD2-FC4C892E9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0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BEED6-AC18-4E19-9684-76CA2AAE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937D5A-079B-41A0-8CC1-BA586BB0D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1pPr>
            <a:lvl2pPr>
              <a:defRPr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2pPr>
            <a:lvl3pPr>
              <a:defRPr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3pPr>
            <a:lvl4pPr>
              <a:defRPr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4pPr>
            <a:lvl5pPr>
              <a:defRPr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751889-BDBA-4997-9322-A8972AF7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A6B5-B2D4-4E8C-9CEF-726F0D6D8AF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E3E76-CE59-44E9-9BEB-F33B337C6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A5866-7AA5-41A2-B769-DB350611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52DC-1662-4C34-ABD2-FC4C892E9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0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A966F-0FB7-451F-8D1C-DCA7B232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BCCE56-9D0C-4B9E-A0E1-7F193B560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B88AF9-93A2-4D0D-9751-CABE371CE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A6B5-B2D4-4E8C-9CEF-726F0D6D8AF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AE8DE-FBA8-42B5-87DC-B0B6E710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625AD6-0473-4737-B0AC-71FDA6EC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52DC-1662-4C34-ABD2-FC4C892E9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1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D294C-353D-49E2-A63E-6ABADB8E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802189-92E8-43A4-A62D-DAD77246B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B23586-7C88-4AC1-9D21-58F8CE805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1DE6FA-B488-4D9D-8EFC-062C67E5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A6B5-B2D4-4E8C-9CEF-726F0D6D8AF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DD3216-4601-4403-AFC2-926596AA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705FC7-49EC-4CCF-8E57-A9123DB5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52DC-1662-4C34-ABD2-FC4C892E9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8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174AB-569C-4111-BF59-A70D4F81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F4E98-9E65-42A1-B6CC-4C8B20C7F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4E1285-51F3-4898-810F-45C4BF2A9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D89852-462C-49E6-9718-F721479F3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D78469-6EDB-4BBC-8418-9876974F0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9A6F48-E493-4926-A06B-3AA869F88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A6B5-B2D4-4E8C-9CEF-726F0D6D8AF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24F1D-0681-44B8-AC2C-3A8A1AB0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73D590-F725-4A88-8C11-5BA20DDD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52DC-1662-4C34-ABD2-FC4C892E9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3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CE25-B26E-4096-BF28-F7B7652C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4F1080-EE2F-4D55-A08C-A9AA9496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A6B5-B2D4-4E8C-9CEF-726F0D6D8AF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0196FE-2B71-4002-9546-34F64743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378680-402A-4997-96A4-E946F46A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52DC-1662-4C34-ABD2-FC4C892E9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4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0DBABA-95D3-4074-BD09-41564AC2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A6B5-B2D4-4E8C-9CEF-726F0D6D8AF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16403D-542B-4570-8D41-BEA2D458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705565-148B-4C0A-8616-8C5DEFC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52DC-1662-4C34-ABD2-FC4C892E9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8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9F233-544D-42B9-A3DC-EC84390D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04920-134A-4895-B873-172D813C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735E3F-D161-4D34-AA7D-246ABE4D6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92C21E-E7CD-482E-8224-C450A44B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A6B5-B2D4-4E8C-9CEF-726F0D6D8AF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439FE3-411E-4AE9-821F-31C08CFB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C938F4-DDBD-4D19-AE4E-09D1B369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52DC-1662-4C34-ABD2-FC4C892E9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3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F39E2-5C3D-4A71-A306-717D28C3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EA0A6F-E343-4057-95FA-5EF3206EF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5B1AD5-A162-444A-9C34-1192AFB7C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CAF4A-4729-4CB8-97DE-C4E5A5B9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A6B5-B2D4-4E8C-9CEF-726F0D6D8AF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97D47D-2C72-4994-8A61-E50BD835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A5B07-FDD2-42DB-8333-432E944F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52DC-1662-4C34-ABD2-FC4C892E9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4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0AEF4-3648-4AFB-8E04-F0C4BA68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3DC3AF-42BC-4B1E-ADA9-655B6A75D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D38388-DF15-420A-8FF2-408883AAD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AA6B5-B2D4-4E8C-9CEF-726F0D6D8AF0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BC25A7-1231-4A38-8C14-71D48555F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7EF7AE-9786-4F9F-8EAA-FA5448E0F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52DC-1662-4C34-ABD2-FC4C892E9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6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C4983-0C7B-4295-B027-4D00E62C70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Typology of dimensions</a:t>
            </a:r>
            <a:endParaRPr lang="ru-RU" dirty="0"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483F21-5F48-4DBB-8AAA-977A88A72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2761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Alexey </a:t>
            </a:r>
            <a:r>
              <a:rPr lang="en-US" sz="3200" dirty="0" err="1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Kozlov</a:t>
            </a:r>
            <a:endParaRPr lang="en-US" sz="3200" dirty="0"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r>
              <a:rPr lang="en-US" sz="3200" dirty="0" err="1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TyLex</a:t>
            </a:r>
            <a:endParaRPr lang="ru-RU" sz="3200" dirty="0"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5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9E67C-4034-453E-AC3F-B5534C6B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A2AE9-94CB-4A1F-922C-F2557C8E4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you want to describe one of dimensions of a certain physical object</a:t>
            </a:r>
          </a:p>
          <a:p>
            <a:r>
              <a:rPr lang="en-US" dirty="0"/>
              <a:t>How are you going to indicate what dimension you are describing?</a:t>
            </a:r>
          </a:p>
          <a:p>
            <a:r>
              <a:rPr lang="en-US" dirty="0"/>
              <a:t>*</a:t>
            </a:r>
            <a:r>
              <a:rPr lang="en-US" i="1" dirty="0"/>
              <a:t>a tall ball 	</a:t>
            </a:r>
            <a:r>
              <a:rPr lang="en-US" dirty="0"/>
              <a:t>		*</a:t>
            </a:r>
            <a:r>
              <a:rPr lang="en-US" i="1" dirty="0"/>
              <a:t>a high goose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The dimension to describe should be </a:t>
            </a:r>
            <a:r>
              <a:rPr lang="en-US" b="1" dirty="0"/>
              <a:t>salient</a:t>
            </a:r>
          </a:p>
          <a:p>
            <a:pPr lvl="1"/>
            <a:r>
              <a:rPr lang="en-US" dirty="0"/>
              <a:t>either on the basis of its inherent spatial properties (shape in size)</a:t>
            </a:r>
          </a:p>
          <a:p>
            <a:pPr lvl="1"/>
            <a:r>
              <a:rPr lang="en-US" dirty="0"/>
              <a:t>or on the basis of the ways humans interact with such objects</a:t>
            </a:r>
          </a:p>
        </p:txBody>
      </p:sp>
    </p:spTree>
    <p:extLst>
      <p:ext uri="{BB962C8B-B14F-4D97-AF65-F5344CB8AC3E}">
        <p14:creationId xmlns:p14="http://schemas.microsoft.com/office/powerpoint/2010/main" val="5597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D3CE3-F674-4A28-A39F-C174F6BF3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E62D3C-0E8A-45A9-855D-310CDAF6A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assert that the object is </a:t>
            </a:r>
            <a:r>
              <a:rPr lang="en-US" i="1" dirty="0"/>
              <a:t>thick</a:t>
            </a:r>
            <a:r>
              <a:rPr lang="en-US" dirty="0"/>
              <a:t>, you assume it has a dimension it can be thick in</a:t>
            </a:r>
          </a:p>
          <a:p>
            <a:endParaRPr lang="en-US" dirty="0"/>
          </a:p>
          <a:p>
            <a:r>
              <a:rPr lang="en-US" dirty="0"/>
              <a:t>Dimensional terms apply but to several classes of nouns which denote objects with salient dimensions</a:t>
            </a:r>
          </a:p>
          <a:p>
            <a:pPr lvl="1"/>
            <a:r>
              <a:rPr lang="en-US" dirty="0"/>
              <a:t>not </a:t>
            </a:r>
            <a:r>
              <a:rPr lang="en-US" i="1" dirty="0"/>
              <a:t>balls</a:t>
            </a:r>
            <a:r>
              <a:rPr lang="en-US" dirty="0"/>
              <a:t> or </a:t>
            </a:r>
            <a:r>
              <a:rPr lang="en-US" i="1" dirty="0"/>
              <a:t>geese</a:t>
            </a:r>
            <a:r>
              <a:rPr lang="en-US" dirty="0"/>
              <a:t> or </a:t>
            </a:r>
            <a:r>
              <a:rPr lang="en-US" i="1" dirty="0"/>
              <a:t>headphones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(or they can coerce a noun into such class:</a:t>
            </a:r>
          </a:p>
          <a:p>
            <a:pPr marL="0" indent="0">
              <a:buNone/>
            </a:pPr>
            <a:r>
              <a:rPr lang="en-US" i="1" dirty="0"/>
              <a:t>    long lake</a:t>
            </a:r>
            <a:r>
              <a:rPr lang="en-US" dirty="0"/>
              <a:t> ‘the lake has elongated shape’)</a:t>
            </a:r>
          </a:p>
        </p:txBody>
      </p:sp>
    </p:spTree>
    <p:extLst>
      <p:ext uri="{BB962C8B-B14F-4D97-AF65-F5344CB8AC3E}">
        <p14:creationId xmlns:p14="http://schemas.microsoft.com/office/powerpoint/2010/main" val="156262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FA210-E1BB-47C3-BA3A-FE2EECE1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classes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6A0474-EF5B-46D7-9D0D-4303C1BBB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all languages of our sample, all objects which can be described with dimensional adjectives agglomerate around a small number of prototypical shapes</a:t>
            </a:r>
          </a:p>
          <a:p>
            <a:r>
              <a:rPr lang="en-US" dirty="0"/>
              <a:t>Of course, if we zoom in, more and more subtle semantic oppositions can always be provided</a:t>
            </a:r>
          </a:p>
          <a:p>
            <a:r>
              <a:rPr lang="en-US" dirty="0"/>
              <a:t>However, some distinctions prove to be typologically relevant, and some are not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0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88890-54D4-4E9C-BC48-88668CF9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classes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8F644B-4474-492A-B9EE-C6EF2FB3C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335"/>
            <a:ext cx="3851787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small" dirty="0" err="1"/>
              <a:t>kazakh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(2) a. 	</a:t>
            </a:r>
            <a:r>
              <a:rPr lang="en-US" i="1" dirty="0" err="1"/>
              <a:t>ensiz</a:t>
            </a:r>
            <a:r>
              <a:rPr lang="en-US" i="1" dirty="0"/>
              <a:t> (*tar)	 </a:t>
            </a:r>
            <a:r>
              <a:rPr lang="en-US" i="1" dirty="0" err="1"/>
              <a:t>taqta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narrow 	board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b.	</a:t>
            </a:r>
            <a:r>
              <a:rPr lang="en-US" i="1" dirty="0"/>
              <a:t>tar (*</a:t>
            </a:r>
            <a:r>
              <a:rPr lang="en-US" i="1" dirty="0" err="1"/>
              <a:t>ensiz</a:t>
            </a:r>
            <a:r>
              <a:rPr lang="en-US" i="1" dirty="0"/>
              <a:t>) 	</a:t>
            </a:r>
            <a:r>
              <a:rPr lang="en-US" i="1" dirty="0" err="1"/>
              <a:t>žol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sz="2400" dirty="0"/>
              <a:t>narrow 	road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c.	</a:t>
            </a:r>
            <a:r>
              <a:rPr lang="en-US" i="1" dirty="0"/>
              <a:t>tar (*</a:t>
            </a:r>
            <a:r>
              <a:rPr lang="en-US" i="1" dirty="0" err="1"/>
              <a:t>ensiz</a:t>
            </a:r>
            <a:r>
              <a:rPr lang="en-US" i="1" dirty="0"/>
              <a:t>) 	</a:t>
            </a:r>
            <a:r>
              <a:rPr lang="en-US" i="1" dirty="0" err="1"/>
              <a:t>tesik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narrow 	hole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5F16AD8-4468-4D43-9457-9E2FCDDAA498}"/>
              </a:ext>
            </a:extLst>
          </p:cNvPr>
          <p:cNvSpPr txBox="1">
            <a:spLocks/>
          </p:cNvSpPr>
          <p:nvPr/>
        </p:nvSpPr>
        <p:spPr>
          <a:xfrm>
            <a:off x="5982930" y="1828800"/>
            <a:ext cx="620907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tar: </a:t>
            </a:r>
            <a:r>
              <a:rPr lang="en-US" dirty="0"/>
              <a:t>narrow </a:t>
            </a:r>
            <a:r>
              <a:rPr lang="en-US" b="1" dirty="0"/>
              <a:t>spaces: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passages, </a:t>
            </a:r>
          </a:p>
          <a:p>
            <a:pPr lvl="1"/>
            <a:r>
              <a:rPr lang="en-US" dirty="0"/>
              <a:t>tubes, </a:t>
            </a:r>
          </a:p>
          <a:p>
            <a:pPr lvl="1"/>
            <a:r>
              <a:rPr lang="en-US" dirty="0"/>
              <a:t>doors, </a:t>
            </a:r>
          </a:p>
          <a:p>
            <a:pPr lvl="1"/>
            <a:r>
              <a:rPr lang="en-US" dirty="0"/>
              <a:t>roads. </a:t>
            </a:r>
          </a:p>
          <a:p>
            <a:r>
              <a:rPr lang="en-US" i="1" dirty="0" err="1"/>
              <a:t>ensiz</a:t>
            </a:r>
            <a:r>
              <a:rPr lang="en-US" i="1" dirty="0"/>
              <a:t>: </a:t>
            </a:r>
            <a:r>
              <a:rPr lang="en-US" dirty="0"/>
              <a:t>flat and long </a:t>
            </a:r>
            <a:r>
              <a:rPr lang="en-US" b="1" dirty="0"/>
              <a:t>artifacts: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ribbons</a:t>
            </a:r>
          </a:p>
          <a:p>
            <a:pPr lvl="1"/>
            <a:r>
              <a:rPr lang="en-US" dirty="0"/>
              <a:t>stripes on a dress</a:t>
            </a:r>
          </a:p>
          <a:p>
            <a:pPr lvl="1"/>
            <a:r>
              <a:rPr lang="en-US" dirty="0"/>
              <a:t>wooden boards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57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A28C3-E67B-468F-9A5D-D50737EE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classes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5B0EB-4215-4EB9-B107-DAA7A7B89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distinction between stripe-shaped artifacts and elongated spaces has turned out to be relevant </a:t>
            </a:r>
          </a:p>
          <a:p>
            <a:r>
              <a:rPr lang="en-US" dirty="0"/>
              <a:t>Some others are not:</a:t>
            </a:r>
          </a:p>
          <a:p>
            <a:r>
              <a:rPr lang="en-US" dirty="0"/>
              <a:t>E. g. the way the length or thickness of elongated objects is lexicalized </a:t>
            </a:r>
            <a:r>
              <a:rPr lang="en-US" b="1" dirty="0"/>
              <a:t>does not </a:t>
            </a:r>
            <a:r>
              <a:rPr lang="en-US" dirty="0"/>
              <a:t>depend on whether they are </a:t>
            </a:r>
            <a:r>
              <a:rPr lang="en-US" b="1" dirty="0"/>
              <a:t>flexible</a:t>
            </a:r>
            <a:r>
              <a:rPr lang="en-US" dirty="0"/>
              <a:t> or </a:t>
            </a:r>
            <a:r>
              <a:rPr lang="en-US" b="1" dirty="0"/>
              <a:t>rigid</a:t>
            </a:r>
            <a:r>
              <a:rPr lang="en-US" dirty="0"/>
              <a:t>  </a:t>
            </a:r>
            <a:r>
              <a:rPr lang="en-US" i="1" dirty="0"/>
              <a:t>(ropes</a:t>
            </a:r>
            <a:r>
              <a:rPr lang="en-US" dirty="0"/>
              <a:t> vs. </a:t>
            </a:r>
            <a:r>
              <a:rPr lang="en-US" i="1" dirty="0"/>
              <a:t>sticks)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9459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98196-6558-4C0B-9F57-07011024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classes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801355-16E9-4B20-BB81-AD0322009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Classes that turned out to be typologically relevant (so far):</a:t>
            </a:r>
          </a:p>
          <a:p>
            <a:r>
              <a:rPr lang="en-US" cap="small" dirty="0"/>
              <a:t>pivots</a:t>
            </a:r>
            <a:r>
              <a:rPr lang="en-US" dirty="0"/>
              <a:t>: </a:t>
            </a:r>
            <a:r>
              <a:rPr lang="en-US" i="1" dirty="0"/>
              <a:t>ropes, threads, sticks, fingers</a:t>
            </a:r>
          </a:p>
          <a:p>
            <a:r>
              <a:rPr lang="en-US" cap="small" dirty="0"/>
              <a:t>poles</a:t>
            </a:r>
            <a:r>
              <a:rPr lang="en-US" dirty="0"/>
              <a:t>: </a:t>
            </a:r>
            <a:r>
              <a:rPr lang="en-US" i="1" dirty="0"/>
              <a:t>trees, guide-posts, columns, humans</a:t>
            </a:r>
          </a:p>
          <a:p>
            <a:r>
              <a:rPr lang="en-US" cap="small" dirty="0"/>
              <a:t>barriers</a:t>
            </a:r>
            <a:r>
              <a:rPr lang="en-US" dirty="0"/>
              <a:t>: </a:t>
            </a:r>
            <a:r>
              <a:rPr lang="en-US" i="1" dirty="0"/>
              <a:t>walls, fences, ramparts</a:t>
            </a:r>
          </a:p>
          <a:p>
            <a:r>
              <a:rPr lang="en-US" cap="small" dirty="0">
                <a:solidFill>
                  <a:srgbClr val="7030A0"/>
                </a:solidFill>
              </a:rPr>
              <a:t>impenetrable</a:t>
            </a:r>
            <a:r>
              <a:rPr lang="en-US" cap="small" dirty="0"/>
              <a:t> layers</a:t>
            </a:r>
            <a:r>
              <a:rPr lang="en-US" dirty="0"/>
              <a:t>: </a:t>
            </a:r>
            <a:r>
              <a:rPr lang="en-US" i="1" dirty="0"/>
              <a:t>books, blankets, boards, ice, cloth</a:t>
            </a:r>
          </a:p>
          <a:p>
            <a:r>
              <a:rPr lang="en-US" cap="small" dirty="0">
                <a:solidFill>
                  <a:srgbClr val="CC0066"/>
                </a:solidFill>
              </a:rPr>
              <a:t>penetrable</a:t>
            </a:r>
            <a:r>
              <a:rPr lang="en-US" cap="small" dirty="0"/>
              <a:t> layers</a:t>
            </a:r>
            <a:r>
              <a:rPr lang="en-US" dirty="0"/>
              <a:t>: </a:t>
            </a:r>
            <a:r>
              <a:rPr lang="en-US" i="1" dirty="0"/>
              <a:t>snow, mud, sand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7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A15C-0104-4E9F-97C3-CED65B59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classes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E58E7-A7D4-4C3C-AB25-8556100C5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/>
              <a:t>Stripes</a:t>
            </a:r>
            <a:r>
              <a:rPr lang="en-US" dirty="0"/>
              <a:t>: </a:t>
            </a:r>
            <a:r>
              <a:rPr lang="en-US" i="1" dirty="0"/>
              <a:t>ribbons, wooden boards, stripes on a dress</a:t>
            </a:r>
          </a:p>
          <a:p>
            <a:r>
              <a:rPr lang="en-US" cap="small" dirty="0"/>
              <a:t>Roads</a:t>
            </a:r>
            <a:r>
              <a:rPr lang="en-US" dirty="0"/>
              <a:t>: </a:t>
            </a:r>
            <a:r>
              <a:rPr lang="en-US" i="1" dirty="0"/>
              <a:t>streets, rivers, paths, bridges</a:t>
            </a:r>
            <a:r>
              <a:rPr lang="en-US" dirty="0"/>
              <a:t> </a:t>
            </a:r>
          </a:p>
          <a:p>
            <a:r>
              <a:rPr lang="en-US" cap="small" dirty="0"/>
              <a:t>Surfaces</a:t>
            </a:r>
            <a:r>
              <a:rPr lang="en-US" dirty="0"/>
              <a:t>: </a:t>
            </a:r>
            <a:r>
              <a:rPr lang="en-US" i="1" dirty="0"/>
              <a:t>fields, glades, yards</a:t>
            </a:r>
          </a:p>
          <a:p>
            <a:r>
              <a:rPr lang="en-US" cap="small" dirty="0"/>
              <a:t>Holes</a:t>
            </a:r>
            <a:r>
              <a:rPr lang="en-US" dirty="0"/>
              <a:t>: </a:t>
            </a:r>
            <a:r>
              <a:rPr lang="en-US" i="1" dirty="0"/>
              <a:t>doors, windows, holes in a wall</a:t>
            </a:r>
          </a:p>
          <a:p>
            <a:r>
              <a:rPr lang="en-US" cap="small" dirty="0"/>
              <a:t>Tubes</a:t>
            </a:r>
            <a:r>
              <a:rPr lang="en-US" dirty="0"/>
              <a:t>: </a:t>
            </a:r>
            <a:r>
              <a:rPr lang="en-US" i="1" dirty="0"/>
              <a:t>chimneys, pipes, corridors, burrows</a:t>
            </a:r>
          </a:p>
          <a:p>
            <a:r>
              <a:rPr lang="en-US" cap="small" dirty="0"/>
              <a:t>Pits</a:t>
            </a:r>
            <a:r>
              <a:rPr lang="en-US" dirty="0"/>
              <a:t>: </a:t>
            </a:r>
            <a:r>
              <a:rPr lang="en-US" i="1" dirty="0"/>
              <a:t>ditches, trenches, coal mines</a:t>
            </a:r>
          </a:p>
          <a:p>
            <a:r>
              <a:rPr lang="en-US" cap="small" dirty="0"/>
              <a:t>Waterbodies</a:t>
            </a:r>
            <a:r>
              <a:rPr lang="en-US" dirty="0"/>
              <a:t>: </a:t>
            </a:r>
            <a:r>
              <a:rPr lang="en-US" i="1" dirty="0"/>
              <a:t>rivers, lakes, pounds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015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EDF36-BFE9-48A2-9107-13272DBC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48"/>
            <a:ext cx="10515600" cy="1325563"/>
          </a:xfrm>
        </p:spPr>
        <p:txBody>
          <a:bodyPr/>
          <a:lstStyle/>
          <a:p>
            <a:r>
              <a:rPr lang="en-US" dirty="0"/>
              <a:t>Frames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9D8F53-A390-4B43-8B73-FCC8675D7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11"/>
            <a:ext cx="10515600" cy="5226305"/>
          </a:xfrm>
        </p:spPr>
        <p:txBody>
          <a:bodyPr/>
          <a:lstStyle/>
          <a:p>
            <a:r>
              <a:rPr lang="en-US" dirty="0"/>
              <a:t>Dimensions of a particular topological class</a:t>
            </a:r>
          </a:p>
          <a:p>
            <a:r>
              <a:rPr lang="en-US" cap="small" dirty="0"/>
              <a:t>Long pivots</a:t>
            </a:r>
            <a:r>
              <a:rPr lang="en-US" dirty="0"/>
              <a:t> vs. </a:t>
            </a:r>
            <a:r>
              <a:rPr lang="en-US" cap="small" dirty="0"/>
              <a:t>thick pivots</a:t>
            </a:r>
          </a:p>
          <a:p>
            <a:endParaRPr lang="en-US" cap="small" dirty="0"/>
          </a:p>
          <a:p>
            <a:r>
              <a:rPr lang="en-US" cap="small" dirty="0"/>
              <a:t>“Small sizes” </a:t>
            </a:r>
            <a:r>
              <a:rPr lang="en-US" dirty="0"/>
              <a:t>vs</a:t>
            </a:r>
            <a:r>
              <a:rPr lang="en-US" cap="small" dirty="0"/>
              <a:t>. “large sizes” </a:t>
            </a:r>
            <a:r>
              <a:rPr lang="en-US" dirty="0"/>
              <a:t>subdomains (labels + &amp; - )</a:t>
            </a:r>
          </a:p>
          <a:p>
            <a:r>
              <a:rPr lang="en-US" cap="small" dirty="0"/>
              <a:t>narrow</a:t>
            </a:r>
            <a:r>
              <a:rPr lang="en-US" dirty="0"/>
              <a:t> </a:t>
            </a:r>
            <a:r>
              <a:rPr lang="en-US" cap="small" dirty="0"/>
              <a:t>stripes</a:t>
            </a:r>
            <a:r>
              <a:rPr lang="en-US" dirty="0"/>
              <a:t> vs. </a:t>
            </a:r>
            <a:r>
              <a:rPr lang="en-US" cap="small" dirty="0"/>
              <a:t>narrow</a:t>
            </a:r>
            <a:r>
              <a:rPr lang="en-US" dirty="0"/>
              <a:t> </a:t>
            </a:r>
            <a:r>
              <a:rPr lang="en-US" cap="small" dirty="0"/>
              <a:t>roads</a:t>
            </a:r>
            <a:r>
              <a:rPr lang="en-US" dirty="0"/>
              <a:t> 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⇐ </a:t>
            </a:r>
            <a:r>
              <a:rPr lang="en-US" dirty="0"/>
              <a:t>Kazakh)</a:t>
            </a:r>
          </a:p>
          <a:p>
            <a:pPr marL="0" indent="0">
              <a:buNone/>
            </a:pPr>
            <a:r>
              <a:rPr lang="en-US" cap="small" dirty="0">
                <a:latin typeface="Cambria Math" panose="02040503050406030204" pitchFamily="18" charset="0"/>
                <a:ea typeface="Cambria Math" panose="02040503050406030204" pitchFamily="18" charset="0"/>
              </a:rPr>
              <a:t>			⇓⇓⇓</a:t>
            </a:r>
            <a:endParaRPr lang="en-US" cap="small" dirty="0"/>
          </a:p>
          <a:p>
            <a:pPr marL="0" indent="0">
              <a:buNone/>
            </a:pPr>
            <a:r>
              <a:rPr lang="en-US" cap="small" dirty="0"/>
              <a:t>	wide</a:t>
            </a:r>
            <a:r>
              <a:rPr lang="en-US" dirty="0"/>
              <a:t> </a:t>
            </a:r>
            <a:r>
              <a:rPr lang="en-US" cap="small" dirty="0"/>
              <a:t>stripes</a:t>
            </a:r>
            <a:r>
              <a:rPr lang="en-US" dirty="0"/>
              <a:t> vs. </a:t>
            </a:r>
            <a:r>
              <a:rPr lang="en-US" cap="small" dirty="0"/>
              <a:t>wide</a:t>
            </a:r>
            <a:r>
              <a:rPr lang="en-US" dirty="0"/>
              <a:t> </a:t>
            </a:r>
            <a:r>
              <a:rPr lang="en-US" cap="small" dirty="0"/>
              <a:t>roads</a:t>
            </a:r>
            <a:endParaRPr lang="en-US" dirty="0"/>
          </a:p>
          <a:p>
            <a:r>
              <a:rPr lang="en-US" dirty="0"/>
              <a:t>We project automatically each distinction attested for the </a:t>
            </a:r>
            <a:r>
              <a:rPr lang="en-US" cap="small" dirty="0"/>
              <a:t>small sizes</a:t>
            </a:r>
            <a:r>
              <a:rPr lang="en-US" dirty="0"/>
              <a:t> subdomain to the </a:t>
            </a:r>
            <a:r>
              <a:rPr lang="en-US" cap="small" dirty="0"/>
              <a:t>large sizes </a:t>
            </a:r>
            <a:r>
              <a:rPr lang="en-US" dirty="0"/>
              <a:t>and vice versa</a:t>
            </a:r>
          </a:p>
          <a:p>
            <a:pPr lvl="1"/>
            <a:r>
              <a:rPr lang="en-US" dirty="0"/>
              <a:t>that is because we hope to capture </a:t>
            </a:r>
            <a:r>
              <a:rPr lang="en-US" dirty="0" err="1"/>
              <a:t>assymetries</a:t>
            </a:r>
            <a:r>
              <a:rPr lang="en-US" dirty="0"/>
              <a:t> at the later stages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4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3A4663-C1D3-4DEB-85EB-22E9C3482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9" y="1632219"/>
            <a:ext cx="10515600" cy="4351338"/>
          </a:xfrm>
        </p:spPr>
        <p:txBody>
          <a:bodyPr/>
          <a:lstStyle/>
          <a:p>
            <a:r>
              <a:rPr lang="en-US" dirty="0"/>
              <a:t>Kazakh: </a:t>
            </a:r>
            <a:r>
              <a:rPr lang="en-US" cap="small" dirty="0">
                <a:solidFill>
                  <a:srgbClr val="7030A0"/>
                </a:solidFill>
              </a:rPr>
              <a:t>narrow stripes</a:t>
            </a:r>
            <a:r>
              <a:rPr lang="en-US" dirty="0"/>
              <a:t> vs. </a:t>
            </a:r>
            <a:r>
              <a:rPr lang="en-US" cap="small" dirty="0">
                <a:solidFill>
                  <a:srgbClr val="C00000"/>
                </a:solidFill>
              </a:rPr>
              <a:t>narrow roads</a:t>
            </a:r>
            <a:r>
              <a:rPr lang="en-US" dirty="0">
                <a:solidFill>
                  <a:srgbClr val="C00000"/>
                </a:solidFill>
              </a:rPr>
              <a:t> &amp; </a:t>
            </a:r>
            <a:r>
              <a:rPr lang="en-US" cap="small" dirty="0">
                <a:solidFill>
                  <a:srgbClr val="C00000"/>
                </a:solidFill>
              </a:rPr>
              <a:t>narrow holes</a:t>
            </a:r>
          </a:p>
          <a:p>
            <a:r>
              <a:rPr lang="en-US" dirty="0"/>
              <a:t>Tundra Nenets: </a:t>
            </a:r>
            <a:r>
              <a:rPr lang="en-US" cap="small" dirty="0">
                <a:solidFill>
                  <a:srgbClr val="7030A0"/>
                </a:solidFill>
              </a:rPr>
              <a:t>narrow stripes</a:t>
            </a:r>
            <a:r>
              <a:rPr lang="en-US" dirty="0">
                <a:solidFill>
                  <a:srgbClr val="7030A0"/>
                </a:solidFill>
              </a:rPr>
              <a:t> &amp; </a:t>
            </a:r>
            <a:r>
              <a:rPr lang="en-US" cap="small" dirty="0">
                <a:solidFill>
                  <a:srgbClr val="7030A0"/>
                </a:solidFill>
              </a:rPr>
              <a:t>narrow roads</a:t>
            </a:r>
            <a:r>
              <a:rPr lang="en-US" dirty="0"/>
              <a:t> vs </a:t>
            </a:r>
            <a:r>
              <a:rPr lang="en-US" cap="small" dirty="0">
                <a:solidFill>
                  <a:srgbClr val="C00000"/>
                </a:solidFill>
              </a:rPr>
              <a:t>narrow holes</a:t>
            </a:r>
          </a:p>
          <a:p>
            <a:r>
              <a:rPr lang="en-US" dirty="0"/>
              <a:t>(So far) not occurred: </a:t>
            </a:r>
            <a:r>
              <a:rPr lang="en-US" cap="small" dirty="0">
                <a:solidFill>
                  <a:srgbClr val="002060"/>
                </a:solidFill>
              </a:rPr>
              <a:t>narrow stripes</a:t>
            </a:r>
            <a:r>
              <a:rPr lang="en-US" dirty="0">
                <a:solidFill>
                  <a:srgbClr val="002060"/>
                </a:solidFill>
              </a:rPr>
              <a:t> &amp; </a:t>
            </a:r>
            <a:r>
              <a:rPr lang="en-US" cap="small" dirty="0">
                <a:solidFill>
                  <a:srgbClr val="002060"/>
                </a:solidFill>
              </a:rPr>
              <a:t>narrow holes</a:t>
            </a:r>
            <a:r>
              <a:rPr lang="en-US" dirty="0"/>
              <a:t> vs </a:t>
            </a:r>
            <a:r>
              <a:rPr lang="en-US" cap="small" dirty="0">
                <a:solidFill>
                  <a:schemeClr val="accent4">
                    <a:lumMod val="50000"/>
                  </a:schemeClr>
                </a:solidFill>
              </a:rPr>
              <a:t>narrow roads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ABF85-FF80-4ADD-A60E-95BDEE1E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map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FFD000-698E-471A-9314-D97AC39649AC}"/>
              </a:ext>
            </a:extLst>
          </p:cNvPr>
          <p:cNvSpPr/>
          <p:nvPr/>
        </p:nvSpPr>
        <p:spPr>
          <a:xfrm>
            <a:off x="1474839" y="3731342"/>
            <a:ext cx="2227006" cy="1297858"/>
          </a:xfrm>
          <a:prstGeom prst="round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cap="small" dirty="0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narrow</a:t>
            </a:r>
          </a:p>
          <a:p>
            <a:pPr algn="ctr"/>
            <a:r>
              <a:rPr lang="en-US" sz="3000" cap="small" dirty="0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stripes</a:t>
            </a:r>
            <a:endParaRPr lang="ru-RU" sz="3000" cap="small" dirty="0"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49FA593-2595-49D9-8668-EE58D010D7E2}"/>
              </a:ext>
            </a:extLst>
          </p:cNvPr>
          <p:cNvCxnSpPr/>
          <p:nvPr/>
        </p:nvCxnSpPr>
        <p:spPr>
          <a:xfrm>
            <a:off x="3716594" y="4365523"/>
            <a:ext cx="36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853FC63-58E6-48CE-B392-8ECE44CE8641}"/>
              </a:ext>
            </a:extLst>
          </p:cNvPr>
          <p:cNvSpPr/>
          <p:nvPr/>
        </p:nvSpPr>
        <p:spPr>
          <a:xfrm>
            <a:off x="4091343" y="3716594"/>
            <a:ext cx="2227006" cy="1297858"/>
          </a:xfrm>
          <a:prstGeom prst="round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cap="small" dirty="0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narrow</a:t>
            </a:r>
          </a:p>
          <a:p>
            <a:pPr algn="ctr"/>
            <a:r>
              <a:rPr lang="en-US" sz="3000" cap="small" dirty="0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roads</a:t>
            </a:r>
            <a:endParaRPr lang="ru-RU" sz="3000" cap="small" dirty="0"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AE26BBD-6CF5-4F0B-9C08-8E1A0DD27C78}"/>
              </a:ext>
            </a:extLst>
          </p:cNvPr>
          <p:cNvCxnSpPr/>
          <p:nvPr/>
        </p:nvCxnSpPr>
        <p:spPr>
          <a:xfrm>
            <a:off x="6333098" y="4350775"/>
            <a:ext cx="36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BE6EB9F-2A87-4E4D-99C1-6A97C1B9FC1C}"/>
              </a:ext>
            </a:extLst>
          </p:cNvPr>
          <p:cNvSpPr/>
          <p:nvPr/>
        </p:nvSpPr>
        <p:spPr>
          <a:xfrm>
            <a:off x="6693098" y="3731342"/>
            <a:ext cx="2227006" cy="1297858"/>
          </a:xfrm>
          <a:prstGeom prst="round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cap="small" dirty="0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narrow</a:t>
            </a:r>
          </a:p>
          <a:p>
            <a:pPr algn="ctr"/>
            <a:r>
              <a:rPr lang="en-US" sz="3000" cap="small" dirty="0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holes</a:t>
            </a:r>
            <a:endParaRPr lang="ru-RU" sz="3000" cap="small" dirty="0"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97BD209-5539-49EB-B2C8-967418685F92}"/>
              </a:ext>
            </a:extLst>
          </p:cNvPr>
          <p:cNvSpPr/>
          <p:nvPr/>
        </p:nvSpPr>
        <p:spPr>
          <a:xfrm>
            <a:off x="1489588" y="5290906"/>
            <a:ext cx="2227006" cy="1297858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cap="small" dirty="0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wide</a:t>
            </a:r>
          </a:p>
          <a:p>
            <a:pPr algn="ctr"/>
            <a:r>
              <a:rPr lang="en-US" sz="3000" cap="small" dirty="0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stripes</a:t>
            </a:r>
            <a:endParaRPr lang="ru-RU" sz="3000" cap="small" dirty="0"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302540C-9CE4-4E54-A3BB-4392EF5FDBEB}"/>
              </a:ext>
            </a:extLst>
          </p:cNvPr>
          <p:cNvCxnSpPr/>
          <p:nvPr/>
        </p:nvCxnSpPr>
        <p:spPr>
          <a:xfrm>
            <a:off x="3731343" y="5925087"/>
            <a:ext cx="36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9941B4F-8BF6-4E3D-9BB1-080AB9C7596B}"/>
              </a:ext>
            </a:extLst>
          </p:cNvPr>
          <p:cNvSpPr/>
          <p:nvPr/>
        </p:nvSpPr>
        <p:spPr>
          <a:xfrm>
            <a:off x="4106092" y="5276158"/>
            <a:ext cx="2227006" cy="1297858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cap="small" dirty="0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wide</a:t>
            </a:r>
          </a:p>
          <a:p>
            <a:pPr algn="ctr"/>
            <a:r>
              <a:rPr lang="en-US" sz="3000" cap="small" dirty="0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roads</a:t>
            </a:r>
            <a:endParaRPr lang="ru-RU" sz="3000" cap="small" dirty="0"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BBE9A13-61FA-4593-9AD2-317CE06A3C88}"/>
              </a:ext>
            </a:extLst>
          </p:cNvPr>
          <p:cNvCxnSpPr/>
          <p:nvPr/>
        </p:nvCxnSpPr>
        <p:spPr>
          <a:xfrm>
            <a:off x="6347847" y="5910339"/>
            <a:ext cx="36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7FDCB3B4-DFCD-48E3-BF59-46427A30799C}"/>
              </a:ext>
            </a:extLst>
          </p:cNvPr>
          <p:cNvSpPr/>
          <p:nvPr/>
        </p:nvSpPr>
        <p:spPr>
          <a:xfrm>
            <a:off x="6707847" y="5290906"/>
            <a:ext cx="2227006" cy="1297858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cap="small" dirty="0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wide</a:t>
            </a:r>
          </a:p>
          <a:p>
            <a:pPr algn="ctr"/>
            <a:r>
              <a:rPr lang="en-US" sz="3000" cap="small" dirty="0"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holes</a:t>
            </a:r>
            <a:endParaRPr lang="ru-RU" sz="3000" cap="small" dirty="0"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3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7" grpId="0" animBg="1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CF3A3-8FD9-4FCE-92CB-D0A30849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map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AE6E84-EE39-4A38-9E64-D74FF592A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6"/>
          </a:xfrm>
        </p:spPr>
        <p:txBody>
          <a:bodyPr/>
          <a:lstStyle/>
          <a:p>
            <a:r>
              <a:rPr lang="en-US" dirty="0"/>
              <a:t>Our semantic map itself turned out to be a </a:t>
            </a:r>
            <a:r>
              <a:rPr lang="en-US" cap="small" dirty="0"/>
              <a:t>pivot</a:t>
            </a:r>
          </a:p>
          <a:p>
            <a:pPr lvl="1"/>
            <a:r>
              <a:rPr lang="en-US" dirty="0"/>
              <a:t>just a chain of frames</a:t>
            </a:r>
          </a:p>
          <a:p>
            <a:pPr lvl="1"/>
            <a:r>
              <a:rPr lang="en-US" dirty="0"/>
              <a:t>it’s </a:t>
            </a:r>
            <a:r>
              <a:rPr lang="en-US" i="1" dirty="0"/>
              <a:t>long</a:t>
            </a:r>
            <a:r>
              <a:rPr lang="en-US" dirty="0"/>
              <a:t> and </a:t>
            </a:r>
            <a:r>
              <a:rPr lang="en-US" i="1" dirty="0"/>
              <a:t>thin</a:t>
            </a:r>
          </a:p>
          <a:p>
            <a:pPr lvl="1"/>
            <a:r>
              <a:rPr lang="en-US" dirty="0"/>
              <a:t>and does not even fit in this slide!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we divided our domain into two parts:</a:t>
            </a:r>
          </a:p>
          <a:p>
            <a:pPr lvl="1"/>
            <a:r>
              <a:rPr lang="en-US" cap="small" dirty="0" err="1"/>
              <a:t>altus</a:t>
            </a:r>
            <a:r>
              <a:rPr lang="en-US" dirty="0"/>
              <a:t> terms = </a:t>
            </a:r>
            <a:r>
              <a:rPr lang="en-US" i="1" dirty="0"/>
              <a:t>long, tall, high, deep </a:t>
            </a:r>
            <a:r>
              <a:rPr lang="en-US" dirty="0"/>
              <a:t>etc.</a:t>
            </a:r>
          </a:p>
          <a:p>
            <a:pPr lvl="1"/>
            <a:r>
              <a:rPr lang="en-US" cap="small" dirty="0"/>
              <a:t>latus</a:t>
            </a:r>
            <a:r>
              <a:rPr lang="en-US" dirty="0"/>
              <a:t> terms = </a:t>
            </a:r>
            <a:r>
              <a:rPr lang="en-US" i="1" dirty="0"/>
              <a:t>thick, wide, broad</a:t>
            </a:r>
            <a:r>
              <a:rPr lang="en-US" dirty="0"/>
              <a:t> etc.</a:t>
            </a: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F5A36F3-49DF-4D04-9466-496021881289}"/>
              </a:ext>
            </a:extLst>
          </p:cNvPr>
          <p:cNvSpPr/>
          <p:nvPr/>
        </p:nvSpPr>
        <p:spPr>
          <a:xfrm>
            <a:off x="-1629697" y="3620294"/>
            <a:ext cx="2802194" cy="128311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FRAME</a:t>
            </a:r>
            <a:endParaRPr lang="ru-RU" sz="2800" dirty="0">
              <a:ln w="0"/>
              <a:solidFill>
                <a:schemeClr val="tx1"/>
              </a:solidFill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DD1EBC-BB74-4AA0-BB23-F614400663DA}"/>
              </a:ext>
            </a:extLst>
          </p:cNvPr>
          <p:cNvCxnSpPr>
            <a:stCxn id="4" idx="6"/>
          </p:cNvCxnSpPr>
          <p:nvPr/>
        </p:nvCxnSpPr>
        <p:spPr>
          <a:xfrm flipV="1">
            <a:off x="1172497" y="4249994"/>
            <a:ext cx="56043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E74415BA-EC01-4C75-828E-8353C5449842}"/>
              </a:ext>
            </a:extLst>
          </p:cNvPr>
          <p:cNvSpPr/>
          <p:nvPr/>
        </p:nvSpPr>
        <p:spPr>
          <a:xfrm>
            <a:off x="1732935" y="3608439"/>
            <a:ext cx="2802194" cy="128311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FRAME</a:t>
            </a:r>
            <a:endParaRPr lang="ru-RU" sz="2800" dirty="0">
              <a:ln w="0"/>
              <a:solidFill>
                <a:schemeClr val="tx1"/>
              </a:solidFill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6ACE292-DC52-452A-B322-46C18E4A0852}"/>
              </a:ext>
            </a:extLst>
          </p:cNvPr>
          <p:cNvCxnSpPr>
            <a:stCxn id="7" idx="6"/>
          </p:cNvCxnSpPr>
          <p:nvPr/>
        </p:nvCxnSpPr>
        <p:spPr>
          <a:xfrm flipV="1">
            <a:off x="4535129" y="4238139"/>
            <a:ext cx="56043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2ED956B0-4250-4C9C-9946-08210A97C5DE}"/>
              </a:ext>
            </a:extLst>
          </p:cNvPr>
          <p:cNvSpPr/>
          <p:nvPr/>
        </p:nvSpPr>
        <p:spPr>
          <a:xfrm>
            <a:off x="5095567" y="3620294"/>
            <a:ext cx="2802194" cy="128311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FRAME</a:t>
            </a:r>
            <a:endParaRPr lang="ru-RU" sz="2800" dirty="0">
              <a:ln w="0"/>
              <a:solidFill>
                <a:schemeClr val="tx1"/>
              </a:solidFill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5C60DF7-C559-48DC-8C0C-64B5E486144A}"/>
              </a:ext>
            </a:extLst>
          </p:cNvPr>
          <p:cNvCxnSpPr>
            <a:stCxn id="9" idx="6"/>
          </p:cNvCxnSpPr>
          <p:nvPr/>
        </p:nvCxnSpPr>
        <p:spPr>
          <a:xfrm flipV="1">
            <a:off x="7897761" y="4249994"/>
            <a:ext cx="56043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8DB47269-DA0A-4DA3-85D4-A336BB8EF03B}"/>
              </a:ext>
            </a:extLst>
          </p:cNvPr>
          <p:cNvSpPr/>
          <p:nvPr/>
        </p:nvSpPr>
        <p:spPr>
          <a:xfrm>
            <a:off x="8458199" y="3596584"/>
            <a:ext cx="2802194" cy="128311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FRAME</a:t>
            </a:r>
            <a:endParaRPr lang="ru-RU" sz="2800" dirty="0">
              <a:ln w="0"/>
              <a:solidFill>
                <a:schemeClr val="tx1"/>
              </a:solidFill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CCE4C0-B8C7-4F6F-900D-0DAB66CF567D}"/>
              </a:ext>
            </a:extLst>
          </p:cNvPr>
          <p:cNvCxnSpPr>
            <a:stCxn id="11" idx="6"/>
          </p:cNvCxnSpPr>
          <p:nvPr/>
        </p:nvCxnSpPr>
        <p:spPr>
          <a:xfrm flipV="1">
            <a:off x="11260393" y="4226284"/>
            <a:ext cx="56043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C71B811C-7987-4497-80C5-F0D7821432AF}"/>
              </a:ext>
            </a:extLst>
          </p:cNvPr>
          <p:cNvSpPr/>
          <p:nvPr/>
        </p:nvSpPr>
        <p:spPr>
          <a:xfrm>
            <a:off x="11820831" y="3584729"/>
            <a:ext cx="2802194" cy="128311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FRAME</a:t>
            </a:r>
            <a:endParaRPr lang="ru-RU" sz="2800" dirty="0">
              <a:ln w="0"/>
              <a:solidFill>
                <a:schemeClr val="tx1"/>
              </a:solidFill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F65B95F-8B53-4B31-9875-B8794D91EE34}"/>
              </a:ext>
            </a:extLst>
          </p:cNvPr>
          <p:cNvCxnSpPr>
            <a:stCxn id="13" idx="6"/>
          </p:cNvCxnSpPr>
          <p:nvPr/>
        </p:nvCxnSpPr>
        <p:spPr>
          <a:xfrm flipV="1">
            <a:off x="14623025" y="4214429"/>
            <a:ext cx="56043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2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78FCB-BF1D-4C7C-B506-86DB4B5A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8135F-B209-4BD9-A39C-64C531F44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Arma virumque cano, Troiae qui primus ab oris</a:t>
            </a:r>
            <a:endParaRPr lang="ru-RU" dirty="0"/>
          </a:p>
          <a:p>
            <a:pPr marL="0" indent="0">
              <a:buNone/>
            </a:pPr>
            <a:r>
              <a:rPr lang="fr-CA" dirty="0"/>
              <a:t>Italiam, fato profugus, Laviniaque venit</a:t>
            </a:r>
            <a:endParaRPr lang="ru-RU" dirty="0"/>
          </a:p>
          <a:p>
            <a:pPr marL="0" indent="0">
              <a:buNone/>
            </a:pPr>
            <a:r>
              <a:rPr lang="fr-CA" dirty="0"/>
              <a:t>litora, multum ille et terris iactatus et </a:t>
            </a:r>
            <a:r>
              <a:rPr lang="fr-CA" b="1" dirty="0"/>
              <a:t>alto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vi </a:t>
            </a:r>
            <a:r>
              <a:rPr lang="en-US" dirty="0" err="1"/>
              <a:t>superum</a:t>
            </a:r>
            <a:r>
              <a:rPr lang="en-US" dirty="0"/>
              <a:t> </a:t>
            </a:r>
            <a:r>
              <a:rPr lang="en-US" dirty="0" err="1"/>
              <a:t>saevae</a:t>
            </a:r>
            <a:r>
              <a:rPr lang="en-US" dirty="0"/>
              <a:t> </a:t>
            </a:r>
            <a:r>
              <a:rPr lang="en-US" dirty="0" err="1"/>
              <a:t>memorem</a:t>
            </a:r>
            <a:r>
              <a:rPr lang="en-US" dirty="0"/>
              <a:t> </a:t>
            </a:r>
            <a:r>
              <a:rPr lang="en-US" dirty="0" err="1"/>
              <a:t>Iunonis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/>
              <a:t>iram</a:t>
            </a:r>
            <a:r>
              <a:rPr lang="en-US" dirty="0"/>
              <a:t>;</a:t>
            </a:r>
            <a:endParaRPr lang="ru-RU" dirty="0"/>
          </a:p>
          <a:p>
            <a:pPr marL="0" indent="0">
              <a:buNone/>
            </a:pPr>
            <a:r>
              <a:rPr lang="fr-CA" dirty="0"/>
              <a:t>multa quoque et bello passus, dum conderet urbem,              </a:t>
            </a:r>
            <a:endParaRPr lang="ru-RU" dirty="0"/>
          </a:p>
          <a:p>
            <a:pPr marL="0" indent="0">
              <a:buNone/>
            </a:pPr>
            <a:r>
              <a:rPr lang="fr-CA" dirty="0"/>
              <a:t>inferretque deos Latio, genus unde Latinum,</a:t>
            </a:r>
            <a:endParaRPr lang="ru-RU" dirty="0"/>
          </a:p>
          <a:p>
            <a:pPr marL="0" indent="0">
              <a:buNone/>
            </a:pPr>
            <a:r>
              <a:rPr lang="fr-CA" dirty="0"/>
              <a:t>Albanique patres, atque </a:t>
            </a:r>
            <a:r>
              <a:rPr lang="fr-CA" b="1" dirty="0"/>
              <a:t>altae</a:t>
            </a:r>
            <a:r>
              <a:rPr lang="fr-CA" dirty="0"/>
              <a:t> moenia Romae.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937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CE964-8937-47D0-A75C-D95304E8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3950DA-8357-4B67-BFFC-960FDC0E6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A8D1AA-54F4-4FCE-BA65-0EE7BAB231F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2" b="36498"/>
          <a:stretch/>
        </p:blipFill>
        <p:spPr bwMode="auto">
          <a:xfrm>
            <a:off x="236220" y="1447800"/>
            <a:ext cx="11719560" cy="4317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54CA481-4E40-46A4-A0C5-4F18FEE5684E}"/>
              </a:ext>
            </a:extLst>
          </p:cNvPr>
          <p:cNvCxnSpPr/>
          <p:nvPr/>
        </p:nvCxnSpPr>
        <p:spPr>
          <a:xfrm flipH="1">
            <a:off x="6581222" y="1058294"/>
            <a:ext cx="0" cy="5350669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457BB71-3889-4355-87D0-B4E83297D1D2}"/>
              </a:ext>
            </a:extLst>
          </p:cNvPr>
          <p:cNvSpPr txBox="1"/>
          <p:nvPr/>
        </p:nvSpPr>
        <p:spPr>
          <a:xfrm>
            <a:off x="2534941" y="1508760"/>
            <a:ext cx="1823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cap="small" dirty="0" err="1">
                <a:solidFill>
                  <a:srgbClr val="CC0066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altus</a:t>
            </a:r>
            <a:endParaRPr lang="en-US" sz="4000" cap="small" dirty="0">
              <a:solidFill>
                <a:srgbClr val="CC0066"/>
              </a:solidFill>
              <a:latin typeface="Gentium Plus" panose="02000503060000020004" pitchFamily="2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D805F-419A-472A-8CE4-24F3AAA2250C}"/>
              </a:ext>
            </a:extLst>
          </p:cNvPr>
          <p:cNvSpPr txBox="1"/>
          <p:nvPr/>
        </p:nvSpPr>
        <p:spPr>
          <a:xfrm>
            <a:off x="8093731" y="1508760"/>
            <a:ext cx="1823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cap="small" dirty="0">
                <a:solidFill>
                  <a:srgbClr val="00A25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latus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A0754E6-7E24-400D-9478-4488D5224784}"/>
              </a:ext>
            </a:extLst>
          </p:cNvPr>
          <p:cNvCxnSpPr/>
          <p:nvPr/>
        </p:nvCxnSpPr>
        <p:spPr>
          <a:xfrm flipH="1">
            <a:off x="6733622" y="1058293"/>
            <a:ext cx="0" cy="5350669"/>
          </a:xfrm>
          <a:prstGeom prst="line">
            <a:avLst/>
          </a:prstGeom>
          <a:ln w="57150">
            <a:solidFill>
              <a:srgbClr val="66FF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274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2C99F-96FE-4A6A-B266-B022EE9B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099BEC-0049-4570-8C57-649EB304E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Asymmetries are typical of </a:t>
            </a:r>
            <a:r>
              <a:rPr lang="en-US" dirty="0" err="1"/>
              <a:t>colexification</a:t>
            </a:r>
            <a:r>
              <a:rPr lang="en-US" dirty="0"/>
              <a:t> patterns in many semantic domains: </a:t>
            </a:r>
            <a:r>
              <a:rPr lang="en-US" dirty="0" err="1"/>
              <a:t>antonymical</a:t>
            </a:r>
            <a:r>
              <a:rPr lang="en-US" dirty="0"/>
              <a:t> frames are construed and </a:t>
            </a:r>
            <a:r>
              <a:rPr lang="en-US" dirty="0" err="1"/>
              <a:t>colexified</a:t>
            </a:r>
            <a:r>
              <a:rPr lang="en-US" dirty="0"/>
              <a:t> differently</a:t>
            </a:r>
          </a:p>
          <a:p>
            <a:pPr lvl="1"/>
            <a:r>
              <a:rPr lang="en-US" dirty="0"/>
              <a:t>cf. </a:t>
            </a:r>
            <a:r>
              <a:rPr lang="en-US" cap="small" dirty="0"/>
              <a:t>temperature</a:t>
            </a:r>
            <a:r>
              <a:rPr lang="en-US" dirty="0"/>
              <a:t> (Maria </a:t>
            </a:r>
            <a:r>
              <a:rPr lang="en-US" dirty="0" err="1"/>
              <a:t>Koptjevkaja</a:t>
            </a:r>
            <a:r>
              <a:rPr lang="en-US" dirty="0"/>
              <a:t>-Tamm (ed.) 2015)</a:t>
            </a:r>
          </a:p>
          <a:p>
            <a:r>
              <a:rPr lang="en-US" dirty="0"/>
              <a:t>In this context, the semantic map of dimensions looks strikingly symmetrical</a:t>
            </a:r>
          </a:p>
          <a:p>
            <a:r>
              <a:rPr lang="en-US" dirty="0"/>
              <a:t>There are cases of </a:t>
            </a:r>
            <a:r>
              <a:rPr lang="en-US" dirty="0" err="1"/>
              <a:t>assymetrical</a:t>
            </a:r>
            <a:r>
              <a:rPr lang="en-US" dirty="0"/>
              <a:t> </a:t>
            </a:r>
            <a:r>
              <a:rPr lang="en-US" dirty="0" err="1"/>
              <a:t>colexification</a:t>
            </a:r>
            <a:r>
              <a:rPr lang="en-US" dirty="0"/>
              <a:t>, but they are not that abundant (in comparison with other domains)</a:t>
            </a:r>
          </a:p>
        </p:txBody>
      </p:sp>
    </p:spTree>
    <p:extLst>
      <p:ext uri="{BB962C8B-B14F-4D97-AF65-F5344CB8AC3E}">
        <p14:creationId xmlns:p14="http://schemas.microsoft.com/office/powerpoint/2010/main" val="5277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D937E-D387-4A59-900B-7640888D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“Paradigm levelling” in Old East Slavic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D4DC6-AAD5-45AD-9CFF-990B73885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9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Zaliznyak</a:t>
            </a:r>
            <a:r>
              <a:rPr lang="en-US" sz="2400" dirty="0"/>
              <a:t> 1985:</a:t>
            </a:r>
          </a:p>
          <a:p>
            <a:r>
              <a:rPr lang="en-US" sz="2400" dirty="0"/>
              <a:t>In Common Slavic, there was free variation in what suffixes dimensional adjectives attach: </a:t>
            </a:r>
            <a:r>
              <a:rPr lang="en-US" sz="2400" i="1" dirty="0"/>
              <a:t>-ok-</a:t>
            </a:r>
            <a:r>
              <a:rPr lang="en-US" sz="2400" dirty="0"/>
              <a:t> or </a:t>
            </a:r>
            <a:r>
              <a:rPr lang="en-US" sz="2400" i="1" dirty="0"/>
              <a:t>–</a:t>
            </a:r>
            <a:r>
              <a:rPr lang="ru-RU" sz="2400" i="1" dirty="0"/>
              <a:t>ъ</a:t>
            </a:r>
            <a:r>
              <a:rPr lang="en-US" sz="2400" i="1" dirty="0"/>
              <a:t>k-</a:t>
            </a:r>
          </a:p>
          <a:p>
            <a:r>
              <a:rPr lang="en-US" sz="2400" i="1" dirty="0" err="1"/>
              <a:t>glub</a:t>
            </a:r>
            <a:r>
              <a:rPr lang="en-US" sz="2400" i="1" dirty="0"/>
              <a:t>-ok-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~ </a:t>
            </a:r>
            <a:r>
              <a:rPr lang="en-US" sz="2400" i="1" dirty="0" err="1"/>
              <a:t>glub</a:t>
            </a:r>
            <a:r>
              <a:rPr lang="en-US" sz="2400" i="1" dirty="0"/>
              <a:t>-</a:t>
            </a:r>
            <a:r>
              <a:rPr lang="ru-RU" sz="2400" i="1" dirty="0"/>
              <a:t>ъ</a:t>
            </a:r>
            <a:r>
              <a:rPr lang="en-US" sz="2400" i="1" dirty="0"/>
              <a:t>k-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‘deep’			</a:t>
            </a:r>
            <a:r>
              <a:rPr lang="en-US" sz="2400" i="1" dirty="0" err="1"/>
              <a:t>měl</a:t>
            </a:r>
            <a:r>
              <a:rPr lang="en-US" sz="2400" i="1" dirty="0"/>
              <a:t>-ok-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~ </a:t>
            </a:r>
            <a:r>
              <a:rPr lang="en-US" sz="2400" i="1" dirty="0" err="1"/>
              <a:t>měl</a:t>
            </a:r>
            <a:r>
              <a:rPr lang="en-US" sz="2400" i="1" dirty="0"/>
              <a:t>-</a:t>
            </a:r>
            <a:r>
              <a:rPr lang="ru-RU" sz="2400" i="1" dirty="0"/>
              <a:t>ъ</a:t>
            </a:r>
            <a:r>
              <a:rPr lang="en-US" sz="2400" i="1" dirty="0"/>
              <a:t>k-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‘shallow’</a:t>
            </a:r>
          </a:p>
          <a:p>
            <a:r>
              <a:rPr lang="en-US" sz="2400" i="1" dirty="0" err="1"/>
              <a:t>vys</a:t>
            </a:r>
            <a:r>
              <a:rPr lang="en-US" sz="2400" i="1" dirty="0"/>
              <a:t>-ok-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~ </a:t>
            </a:r>
            <a:r>
              <a:rPr lang="en-US" sz="2400" i="1" dirty="0" err="1"/>
              <a:t>vys</a:t>
            </a:r>
            <a:r>
              <a:rPr lang="en-US" sz="2400" i="1" dirty="0"/>
              <a:t>-</a:t>
            </a:r>
            <a:r>
              <a:rPr lang="ru-RU" sz="2400" i="1" dirty="0"/>
              <a:t>ъ</a:t>
            </a:r>
            <a:r>
              <a:rPr lang="en-US" sz="2400" i="1" dirty="0"/>
              <a:t>k-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‘high’			</a:t>
            </a:r>
            <a:r>
              <a:rPr lang="en-US" sz="2400" i="1" dirty="0" err="1"/>
              <a:t>niz</a:t>
            </a:r>
            <a:r>
              <a:rPr lang="en-US" sz="2400" i="1" dirty="0"/>
              <a:t>-ok-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~ </a:t>
            </a:r>
            <a:r>
              <a:rPr lang="en-US" sz="2400" i="1" dirty="0" err="1"/>
              <a:t>niz</a:t>
            </a:r>
            <a:r>
              <a:rPr lang="en-US" sz="2400" i="1" dirty="0"/>
              <a:t>-</a:t>
            </a:r>
            <a:r>
              <a:rPr lang="ru-RU" sz="2400" i="1" dirty="0"/>
              <a:t>ъ</a:t>
            </a:r>
            <a:r>
              <a:rPr lang="en-US" sz="2400" i="1" dirty="0"/>
              <a:t>k-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‘low’</a:t>
            </a:r>
          </a:p>
          <a:p>
            <a:r>
              <a:rPr lang="en-US" sz="2400" i="1" dirty="0" err="1"/>
              <a:t>šir</a:t>
            </a:r>
            <a:r>
              <a:rPr lang="en-US" sz="2400" i="1" dirty="0"/>
              <a:t>-ok-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~ </a:t>
            </a:r>
            <a:r>
              <a:rPr lang="en-US" sz="2400" i="1" dirty="0" err="1"/>
              <a:t>šir</a:t>
            </a:r>
            <a:r>
              <a:rPr lang="en-US" sz="2400" i="1" dirty="0"/>
              <a:t>-</a:t>
            </a:r>
            <a:r>
              <a:rPr lang="ru-RU" sz="2400" i="1" dirty="0"/>
              <a:t>ъ</a:t>
            </a:r>
            <a:r>
              <a:rPr lang="en-US" sz="2400" i="1" dirty="0"/>
              <a:t>k-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‘wide’			</a:t>
            </a:r>
            <a:r>
              <a:rPr lang="en-US" sz="2400" i="1" dirty="0" err="1"/>
              <a:t>uz</a:t>
            </a:r>
            <a:r>
              <a:rPr lang="en-US" sz="2400" i="1" dirty="0"/>
              <a:t>-ok-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~ </a:t>
            </a:r>
            <a:r>
              <a:rPr lang="en-US" sz="2400" i="1" dirty="0" err="1"/>
              <a:t>uz</a:t>
            </a:r>
            <a:r>
              <a:rPr lang="en-US" sz="2400" i="1" dirty="0"/>
              <a:t>-</a:t>
            </a:r>
            <a:r>
              <a:rPr lang="ru-RU" sz="2400" i="1" dirty="0"/>
              <a:t>ъ</a:t>
            </a:r>
            <a:r>
              <a:rPr lang="en-US" sz="2400" i="1" dirty="0"/>
              <a:t>k-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‘narrow’</a:t>
            </a:r>
          </a:p>
          <a:p>
            <a:r>
              <a:rPr lang="en-US" sz="2400" i="1" dirty="0"/>
              <a:t>(</a:t>
            </a:r>
            <a:r>
              <a:rPr lang="en-US" sz="2400" i="1" dirty="0" err="1"/>
              <a:t>dlin</a:t>
            </a:r>
            <a:r>
              <a:rPr lang="en-US" sz="2400" i="1" dirty="0"/>
              <a:t>-</a:t>
            </a:r>
            <a:r>
              <a:rPr lang="ru-RU" sz="2400" i="1" dirty="0"/>
              <a:t>ь</a:t>
            </a:r>
            <a:r>
              <a:rPr lang="en-US" sz="2400" i="1" dirty="0"/>
              <a:t>n-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‘long’)				</a:t>
            </a:r>
            <a:r>
              <a:rPr lang="en-US" sz="2400" i="1" dirty="0" err="1"/>
              <a:t>korot</a:t>
            </a:r>
            <a:r>
              <a:rPr lang="en-US" sz="2400" i="1" dirty="0"/>
              <a:t>-ok-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~ </a:t>
            </a:r>
            <a:r>
              <a:rPr lang="en-US" sz="2400" i="1" dirty="0" err="1"/>
              <a:t>korot</a:t>
            </a:r>
            <a:r>
              <a:rPr lang="en-US" sz="2400" i="1" dirty="0"/>
              <a:t>-</a:t>
            </a:r>
            <a:r>
              <a:rPr lang="ru-RU" sz="2400" i="1" dirty="0"/>
              <a:t>ъ</a:t>
            </a:r>
            <a:r>
              <a:rPr lang="en-US" sz="2400" i="1" dirty="0"/>
              <a:t>k-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‘short’</a:t>
            </a:r>
          </a:p>
          <a:p>
            <a:endParaRPr lang="en-US" sz="2400" dirty="0"/>
          </a:p>
          <a:p>
            <a:r>
              <a:rPr lang="en-US" sz="2400" dirty="0"/>
              <a:t>In XII—XIII centuries, the variation disappeared</a:t>
            </a:r>
          </a:p>
          <a:p>
            <a:r>
              <a:rPr lang="en-US" sz="2400" dirty="0"/>
              <a:t>Each adjective got a fixed stem</a:t>
            </a:r>
          </a:p>
        </p:txBody>
      </p:sp>
    </p:spTree>
    <p:extLst>
      <p:ext uri="{BB962C8B-B14F-4D97-AF65-F5344CB8AC3E}">
        <p14:creationId xmlns:p14="http://schemas.microsoft.com/office/powerpoint/2010/main" val="11038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D937E-D387-4A59-900B-7640888D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“Paradigm levelling” in Old East Slavic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D4DC6-AAD5-45AD-9CFF-990B73885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4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Zaliznyak</a:t>
            </a:r>
            <a:r>
              <a:rPr lang="en-US" sz="2400" dirty="0"/>
              <a:t> 1985:</a:t>
            </a:r>
          </a:p>
          <a:p>
            <a:r>
              <a:rPr lang="en-US" sz="2400" dirty="0"/>
              <a:t>In Common Slavic, there was free variation in what suffixes dimensional adjectives attach: </a:t>
            </a:r>
            <a:r>
              <a:rPr lang="en-US" sz="2400" i="1" dirty="0"/>
              <a:t>-ok-</a:t>
            </a:r>
            <a:r>
              <a:rPr lang="en-US" sz="2400" dirty="0"/>
              <a:t> or </a:t>
            </a:r>
            <a:r>
              <a:rPr lang="en-US" sz="2400" i="1" dirty="0"/>
              <a:t>–</a:t>
            </a:r>
            <a:r>
              <a:rPr lang="ru-RU" sz="2400" i="1" dirty="0"/>
              <a:t>ъ</a:t>
            </a:r>
            <a:r>
              <a:rPr lang="en-US" sz="2400" i="1" dirty="0"/>
              <a:t>k-</a:t>
            </a:r>
          </a:p>
          <a:p>
            <a:r>
              <a:rPr lang="en-US" sz="2400" i="1" dirty="0" err="1"/>
              <a:t>glub</a:t>
            </a:r>
            <a:r>
              <a:rPr lang="en-US" sz="2400" i="1" dirty="0"/>
              <a:t>-</a:t>
            </a:r>
            <a:r>
              <a:rPr lang="en-US" sz="2400" i="1" dirty="0">
                <a:solidFill>
                  <a:srgbClr val="7030A0"/>
                </a:solidFill>
              </a:rPr>
              <a:t>ok</a:t>
            </a:r>
            <a:r>
              <a:rPr lang="en-US" sz="2400" i="1" dirty="0"/>
              <a:t>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~ </a:t>
            </a:r>
            <a:r>
              <a:rPr lang="en-US" sz="2400" i="1" dirty="0" err="1">
                <a:solidFill>
                  <a:schemeClr val="bg1">
                    <a:lumMod val="65000"/>
                  </a:schemeClr>
                </a:solidFill>
              </a:rPr>
              <a:t>glub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ru-RU" sz="2400" i="1" dirty="0">
                <a:solidFill>
                  <a:schemeClr val="bg1">
                    <a:lumMod val="65000"/>
                  </a:schemeClr>
                </a:solidFill>
              </a:rPr>
              <a:t>ъ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k-</a:t>
            </a:r>
            <a:r>
              <a:rPr lang="ru-RU" sz="2400" i="1" dirty="0">
                <a:solidFill>
                  <a:schemeClr val="bg1">
                    <a:lumMod val="65000"/>
                  </a:schemeClr>
                </a:solidFill>
              </a:rPr>
              <a:t>ъ</a:t>
            </a:r>
            <a:r>
              <a:rPr lang="ru-RU" sz="2400" dirty="0"/>
              <a:t> </a:t>
            </a:r>
            <a:r>
              <a:rPr lang="en-US" sz="2400" dirty="0"/>
              <a:t>‘deep’			</a:t>
            </a:r>
            <a:r>
              <a:rPr lang="en-US" sz="2400" i="1" dirty="0" err="1">
                <a:solidFill>
                  <a:schemeClr val="bg1">
                    <a:lumMod val="65000"/>
                  </a:schemeClr>
                </a:solidFill>
              </a:rPr>
              <a:t>měl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-ok-</a:t>
            </a:r>
            <a:r>
              <a:rPr lang="ru-RU" sz="2400" i="1" dirty="0">
                <a:solidFill>
                  <a:schemeClr val="bg1">
                    <a:lumMod val="65000"/>
                  </a:schemeClr>
                </a:solidFill>
              </a:rPr>
              <a:t>ъ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~</a:t>
            </a:r>
            <a:r>
              <a:rPr lang="en-US" sz="2400" dirty="0"/>
              <a:t> </a:t>
            </a:r>
            <a:r>
              <a:rPr lang="en-US" sz="2400" i="1" dirty="0" err="1"/>
              <a:t>měl</a:t>
            </a:r>
            <a:r>
              <a:rPr lang="en-US" sz="2400" i="1" dirty="0"/>
              <a:t>-</a:t>
            </a:r>
            <a:r>
              <a:rPr lang="ru-RU" sz="2400" i="1" dirty="0">
                <a:solidFill>
                  <a:srgbClr val="CC0066"/>
                </a:solidFill>
              </a:rPr>
              <a:t>ъ</a:t>
            </a:r>
            <a:r>
              <a:rPr lang="en-US" sz="2400" i="1" dirty="0">
                <a:solidFill>
                  <a:srgbClr val="CC0066"/>
                </a:solidFill>
              </a:rPr>
              <a:t>k</a:t>
            </a:r>
            <a:r>
              <a:rPr lang="en-US" sz="2400" i="1" dirty="0"/>
              <a:t>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‘shallow’</a:t>
            </a:r>
          </a:p>
          <a:p>
            <a:r>
              <a:rPr lang="en-US" sz="2400" i="1" dirty="0" err="1"/>
              <a:t>vys</a:t>
            </a:r>
            <a:r>
              <a:rPr lang="en-US" sz="2400" i="1" dirty="0"/>
              <a:t>-</a:t>
            </a:r>
            <a:r>
              <a:rPr lang="en-US" sz="2400" i="1" dirty="0">
                <a:solidFill>
                  <a:srgbClr val="7030A0"/>
                </a:solidFill>
              </a:rPr>
              <a:t>ok</a:t>
            </a:r>
            <a:r>
              <a:rPr lang="en-US" sz="2400" i="1" dirty="0"/>
              <a:t>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~ </a:t>
            </a:r>
            <a:r>
              <a:rPr lang="en-US" sz="2400" i="1" dirty="0" err="1">
                <a:solidFill>
                  <a:schemeClr val="bg1">
                    <a:lumMod val="65000"/>
                  </a:schemeClr>
                </a:solidFill>
              </a:rPr>
              <a:t>vys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ru-RU" sz="2400" i="1" dirty="0">
                <a:solidFill>
                  <a:schemeClr val="bg1">
                    <a:lumMod val="65000"/>
                  </a:schemeClr>
                </a:solidFill>
              </a:rPr>
              <a:t>ъ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k-</a:t>
            </a:r>
            <a:r>
              <a:rPr lang="ru-RU" sz="2400" i="1" dirty="0">
                <a:solidFill>
                  <a:schemeClr val="bg1">
                    <a:lumMod val="65000"/>
                  </a:schemeClr>
                </a:solidFill>
              </a:rPr>
              <a:t>ъ</a:t>
            </a:r>
            <a:r>
              <a:rPr lang="ru-RU" sz="2400" dirty="0"/>
              <a:t> </a:t>
            </a:r>
            <a:r>
              <a:rPr lang="en-US" sz="2400" dirty="0"/>
              <a:t>‘high’			</a:t>
            </a:r>
            <a:r>
              <a:rPr lang="en-US" sz="2400" i="1" dirty="0" err="1">
                <a:solidFill>
                  <a:schemeClr val="bg1">
                    <a:lumMod val="65000"/>
                  </a:schemeClr>
                </a:solidFill>
              </a:rPr>
              <a:t>niz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-ok-</a:t>
            </a:r>
            <a:r>
              <a:rPr lang="ru-RU" sz="2400" i="1" dirty="0">
                <a:solidFill>
                  <a:schemeClr val="bg1">
                    <a:lumMod val="65000"/>
                  </a:schemeClr>
                </a:solidFill>
              </a:rPr>
              <a:t>ъ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~ </a:t>
            </a:r>
            <a:r>
              <a:rPr lang="en-US" sz="2400" i="1" dirty="0" err="1"/>
              <a:t>niz</a:t>
            </a:r>
            <a:r>
              <a:rPr lang="en-US" sz="2400" i="1" dirty="0"/>
              <a:t>-</a:t>
            </a:r>
            <a:r>
              <a:rPr lang="ru-RU" sz="2400" i="1" dirty="0">
                <a:solidFill>
                  <a:srgbClr val="CC0066"/>
                </a:solidFill>
              </a:rPr>
              <a:t>ъ</a:t>
            </a:r>
            <a:r>
              <a:rPr lang="en-US" sz="2400" i="1" dirty="0">
                <a:solidFill>
                  <a:srgbClr val="CC0066"/>
                </a:solidFill>
              </a:rPr>
              <a:t>k</a:t>
            </a:r>
            <a:r>
              <a:rPr lang="en-US" sz="2400" i="1" dirty="0"/>
              <a:t>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‘low’</a:t>
            </a:r>
          </a:p>
          <a:p>
            <a:r>
              <a:rPr lang="en-US" sz="2400" i="1" dirty="0" err="1"/>
              <a:t>šir</a:t>
            </a:r>
            <a:r>
              <a:rPr lang="en-US" sz="2400" i="1" dirty="0"/>
              <a:t>-</a:t>
            </a:r>
            <a:r>
              <a:rPr lang="en-US" sz="2400" i="1" dirty="0">
                <a:solidFill>
                  <a:srgbClr val="7030A0"/>
                </a:solidFill>
              </a:rPr>
              <a:t>ok</a:t>
            </a:r>
            <a:r>
              <a:rPr lang="en-US" sz="2400" i="1" dirty="0"/>
              <a:t>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~ </a:t>
            </a:r>
            <a:r>
              <a:rPr lang="en-US" sz="2400" i="1" dirty="0" err="1">
                <a:solidFill>
                  <a:schemeClr val="bg1">
                    <a:lumMod val="65000"/>
                  </a:schemeClr>
                </a:solidFill>
              </a:rPr>
              <a:t>šir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ru-RU" sz="2400" i="1" dirty="0">
                <a:solidFill>
                  <a:schemeClr val="bg1">
                    <a:lumMod val="65000"/>
                  </a:schemeClr>
                </a:solidFill>
              </a:rPr>
              <a:t>ъ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k-</a:t>
            </a:r>
            <a:r>
              <a:rPr lang="ru-RU" sz="2400" i="1" dirty="0">
                <a:solidFill>
                  <a:schemeClr val="bg1">
                    <a:lumMod val="65000"/>
                  </a:schemeClr>
                </a:solidFill>
              </a:rPr>
              <a:t>ъ</a:t>
            </a:r>
            <a:r>
              <a:rPr lang="ru-RU" sz="2400" dirty="0"/>
              <a:t> </a:t>
            </a:r>
            <a:r>
              <a:rPr lang="en-US" sz="2400" dirty="0"/>
              <a:t>‘wide’			</a:t>
            </a:r>
            <a:r>
              <a:rPr lang="en-US" sz="2400" i="1" dirty="0" err="1">
                <a:solidFill>
                  <a:schemeClr val="bg1">
                    <a:lumMod val="65000"/>
                  </a:schemeClr>
                </a:solidFill>
              </a:rPr>
              <a:t>uz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-ok-</a:t>
            </a:r>
            <a:r>
              <a:rPr lang="ru-RU" sz="2400" i="1" dirty="0">
                <a:solidFill>
                  <a:schemeClr val="bg1">
                    <a:lumMod val="65000"/>
                  </a:schemeClr>
                </a:solidFill>
              </a:rPr>
              <a:t>ъ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~</a:t>
            </a:r>
            <a:r>
              <a:rPr lang="en-US" sz="2400" dirty="0"/>
              <a:t> </a:t>
            </a:r>
            <a:r>
              <a:rPr lang="en-US" sz="2400" i="1" dirty="0" err="1"/>
              <a:t>uz</a:t>
            </a:r>
            <a:r>
              <a:rPr lang="en-US" sz="2400" i="1" dirty="0"/>
              <a:t>-</a:t>
            </a:r>
            <a:r>
              <a:rPr lang="ru-RU" sz="2400" i="1" dirty="0">
                <a:solidFill>
                  <a:srgbClr val="CC0066"/>
                </a:solidFill>
              </a:rPr>
              <a:t>ъ</a:t>
            </a:r>
            <a:r>
              <a:rPr lang="en-US" sz="2400" i="1" dirty="0">
                <a:solidFill>
                  <a:srgbClr val="CC0066"/>
                </a:solidFill>
              </a:rPr>
              <a:t>k</a:t>
            </a:r>
            <a:r>
              <a:rPr lang="en-US" sz="2400" i="1" dirty="0"/>
              <a:t>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‘narrow’</a:t>
            </a:r>
          </a:p>
          <a:p>
            <a:r>
              <a:rPr lang="en-US" sz="2400" i="1" dirty="0"/>
              <a:t>(</a:t>
            </a:r>
            <a:r>
              <a:rPr lang="en-US" sz="2400" i="1" dirty="0" err="1"/>
              <a:t>dlin</a:t>
            </a:r>
            <a:r>
              <a:rPr lang="en-US" sz="2400" i="1" dirty="0"/>
              <a:t>-</a:t>
            </a:r>
            <a:r>
              <a:rPr lang="ru-RU" sz="2400" i="1" dirty="0"/>
              <a:t>ь</a:t>
            </a:r>
            <a:r>
              <a:rPr lang="en-US" sz="2400" i="1" dirty="0"/>
              <a:t>n-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‘long’)				</a:t>
            </a:r>
            <a:r>
              <a:rPr lang="en-US" sz="2400" i="1" dirty="0" err="1">
                <a:solidFill>
                  <a:schemeClr val="bg1">
                    <a:lumMod val="65000"/>
                  </a:schemeClr>
                </a:solidFill>
              </a:rPr>
              <a:t>korot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-ok-</a:t>
            </a:r>
            <a:r>
              <a:rPr lang="ru-RU" sz="2400" i="1" dirty="0">
                <a:solidFill>
                  <a:schemeClr val="bg1">
                    <a:lumMod val="65000"/>
                  </a:schemeClr>
                </a:solidFill>
              </a:rPr>
              <a:t>ъ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~</a:t>
            </a:r>
            <a:r>
              <a:rPr lang="en-US" sz="2400" dirty="0"/>
              <a:t> </a:t>
            </a:r>
            <a:r>
              <a:rPr lang="en-US" sz="2400" i="1" dirty="0" err="1"/>
              <a:t>korot</a:t>
            </a:r>
            <a:r>
              <a:rPr lang="en-US" sz="2400" i="1" dirty="0"/>
              <a:t>-</a:t>
            </a:r>
            <a:r>
              <a:rPr lang="ru-RU" sz="2400" i="1" dirty="0">
                <a:solidFill>
                  <a:srgbClr val="CC0066"/>
                </a:solidFill>
              </a:rPr>
              <a:t>ъ</a:t>
            </a:r>
            <a:r>
              <a:rPr lang="en-US" sz="2400" i="1" dirty="0">
                <a:solidFill>
                  <a:srgbClr val="CC0066"/>
                </a:solidFill>
              </a:rPr>
              <a:t>k</a:t>
            </a:r>
            <a:r>
              <a:rPr lang="en-US" sz="2400" i="1" dirty="0"/>
              <a:t>-</a:t>
            </a:r>
            <a:r>
              <a:rPr lang="ru-RU" sz="2400" i="1" dirty="0"/>
              <a:t>ъ</a:t>
            </a:r>
            <a:r>
              <a:rPr lang="ru-RU" sz="2400" dirty="0"/>
              <a:t> </a:t>
            </a:r>
            <a:r>
              <a:rPr lang="en-US" sz="2400" dirty="0"/>
              <a:t>‘short’</a:t>
            </a:r>
          </a:p>
          <a:p>
            <a:endParaRPr lang="en-US" sz="2400" dirty="0"/>
          </a:p>
          <a:p>
            <a:r>
              <a:rPr lang="en-US" sz="2400" dirty="0"/>
              <a:t>In XII—XIII centuries, the variation disappeared</a:t>
            </a:r>
          </a:p>
          <a:p>
            <a:r>
              <a:rPr lang="en-US" sz="2400" dirty="0"/>
              <a:t>Each adjective lexicalized its own suffix</a:t>
            </a:r>
          </a:p>
        </p:txBody>
      </p:sp>
    </p:spTree>
    <p:extLst>
      <p:ext uri="{BB962C8B-B14F-4D97-AF65-F5344CB8AC3E}">
        <p14:creationId xmlns:p14="http://schemas.microsoft.com/office/powerpoint/2010/main" val="4076812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63E28F-FBDB-4A10-9E4D-14C4FB5648A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4" t="10963" b="44640"/>
          <a:stretch/>
        </p:blipFill>
        <p:spPr bwMode="auto">
          <a:xfrm>
            <a:off x="1312604" y="365125"/>
            <a:ext cx="9203851" cy="6170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B25F6-6B3E-4D12-A478-4BA03DC8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Latus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64FDD2-9D8A-49CF-924F-AEC8F9FA7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420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85B4B-DFF3-40E9-B8C9-A273D2ED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thick layers</a:t>
            </a:r>
            <a:r>
              <a:rPr lang="en-US" dirty="0"/>
              <a:t> vs. </a:t>
            </a:r>
            <a:r>
              <a:rPr lang="en-US" cap="small" dirty="0"/>
              <a:t>thick pivots</a:t>
            </a:r>
            <a:endParaRPr lang="ru-RU" cap="small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A555648-C811-433A-9601-B1BA5DC2D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242098"/>
              </p:ext>
            </p:extLst>
          </p:nvPr>
        </p:nvGraphicFramePr>
        <p:xfrm>
          <a:off x="712715" y="2344288"/>
          <a:ext cx="4404975" cy="2169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552">
                  <a:extLst>
                    <a:ext uri="{9D8B030D-6E8A-4147-A177-3AD203B41FA5}">
                      <a16:colId xmlns:a16="http://schemas.microsoft.com/office/drawing/2014/main" val="61193351"/>
                    </a:ext>
                  </a:extLst>
                </a:gridCol>
                <a:gridCol w="2515117">
                  <a:extLst>
                    <a:ext uri="{9D8B030D-6E8A-4147-A177-3AD203B41FA5}">
                      <a16:colId xmlns:a16="http://schemas.microsoft.com/office/drawing/2014/main" val="700769259"/>
                    </a:ext>
                  </a:extLst>
                </a:gridCol>
                <a:gridCol w="1499306">
                  <a:extLst>
                    <a:ext uri="{9D8B030D-6E8A-4147-A177-3AD203B41FA5}">
                      <a16:colId xmlns:a16="http://schemas.microsoft.com/office/drawing/2014/main" val="818285078"/>
                    </a:ext>
                  </a:extLst>
                </a:gridCol>
              </a:tblGrid>
              <a:tr h="541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Kabardian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524177"/>
                  </a:ext>
                </a:extLst>
              </a:tr>
              <a:tr h="543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Layers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Pivots</a:t>
                      </a:r>
                      <a:endParaRPr lang="ru-RU" sz="3000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328386"/>
                  </a:ext>
                </a:extLst>
              </a:tr>
              <a:tr h="541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ʔ</a:t>
                      </a:r>
                      <a:r>
                        <a:rPr lang="en-US" sz="3000" i="1" baseline="30000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w</a:t>
                      </a:r>
                      <a:r>
                        <a:rPr lang="en-US" sz="30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əv</a:t>
                      </a:r>
                      <a:endParaRPr lang="ru-RU" sz="30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000" i="1" dirty="0" err="1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ʁʷəm</a:t>
                      </a:r>
                      <a:endParaRPr lang="ru-RU" sz="30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318503"/>
                  </a:ext>
                </a:extLst>
              </a:tr>
              <a:tr h="541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0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pače</a:t>
                      </a:r>
                      <a:endParaRPr lang="ru-RU" sz="30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psəʁ</a:t>
                      </a:r>
                      <a:r>
                        <a:rPr lang="en-US" sz="3000" i="1" kern="1200" baseline="30000" dirty="0" err="1">
                          <a:solidFill>
                            <a:schemeClr val="dk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w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e</a:t>
                      </a:r>
                      <a:endParaRPr lang="ru-RU" sz="30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181089"/>
                  </a:ext>
                </a:extLst>
              </a:tr>
            </a:tbl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188F3BBE-A5D4-42E0-8DC1-8C3D6BCCB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788864"/>
              </p:ext>
            </p:extLst>
          </p:nvPr>
        </p:nvGraphicFramePr>
        <p:xfrm>
          <a:off x="6096000" y="2344287"/>
          <a:ext cx="4404975" cy="2169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552">
                  <a:extLst>
                    <a:ext uri="{9D8B030D-6E8A-4147-A177-3AD203B41FA5}">
                      <a16:colId xmlns:a16="http://schemas.microsoft.com/office/drawing/2014/main" val="61193351"/>
                    </a:ext>
                  </a:extLst>
                </a:gridCol>
                <a:gridCol w="2515117">
                  <a:extLst>
                    <a:ext uri="{9D8B030D-6E8A-4147-A177-3AD203B41FA5}">
                      <a16:colId xmlns:a16="http://schemas.microsoft.com/office/drawing/2014/main" val="700769259"/>
                    </a:ext>
                  </a:extLst>
                </a:gridCol>
                <a:gridCol w="1499306">
                  <a:extLst>
                    <a:ext uri="{9D8B030D-6E8A-4147-A177-3AD203B41FA5}">
                      <a16:colId xmlns:a16="http://schemas.microsoft.com/office/drawing/2014/main" val="818285078"/>
                    </a:ext>
                  </a:extLst>
                </a:gridCol>
              </a:tblGrid>
              <a:tr h="541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Kazakh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524177"/>
                  </a:ext>
                </a:extLst>
              </a:tr>
              <a:tr h="543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Layers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Pivots</a:t>
                      </a:r>
                      <a:endParaRPr lang="ru-RU" sz="3000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328386"/>
                  </a:ext>
                </a:extLst>
              </a:tr>
              <a:tr h="541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i-FI" sz="3000" i="1">
                          <a:solidFill>
                            <a:srgbClr val="000000"/>
                          </a:solidFill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qalıŋ</a:t>
                      </a:r>
                      <a:endParaRPr lang="ru-RU" sz="3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000" i="1">
                          <a:solidFill>
                            <a:srgbClr val="000000"/>
                          </a:solidFill>
                          <a:effectLst/>
                          <a:latin typeface="Gentium Plus" panose="0200050306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žuan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318503"/>
                  </a:ext>
                </a:extLst>
              </a:tr>
              <a:tr h="541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i-FI" sz="3000" i="1">
                          <a:effectLst/>
                          <a:latin typeface="Gentium Plus" panose="02000503060000020004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žıka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000" i="1" dirty="0" err="1">
                          <a:solidFill>
                            <a:srgbClr val="000000"/>
                          </a:solidFill>
                          <a:effectLst/>
                          <a:latin typeface="Gentium Plus" panose="0200050306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žiŋiške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18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50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D494E-4CD0-4276-8CA3-B580E347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5"/>
            <a:ext cx="10515600" cy="1325563"/>
          </a:xfrm>
        </p:spPr>
        <p:txBody>
          <a:bodyPr/>
          <a:lstStyle/>
          <a:p>
            <a:r>
              <a:rPr lang="en-US" cap="small" dirty="0"/>
              <a:t>thick layers</a:t>
            </a:r>
            <a:r>
              <a:rPr lang="en-US" dirty="0"/>
              <a:t> vs. </a:t>
            </a:r>
            <a:r>
              <a:rPr lang="en-US" cap="small" dirty="0"/>
              <a:t>thick pivots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4BDFD6-4704-453C-B070-D1747906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708"/>
            <a:ext cx="10515600" cy="5152563"/>
          </a:xfrm>
        </p:spPr>
        <p:txBody>
          <a:bodyPr/>
          <a:lstStyle/>
          <a:p>
            <a:r>
              <a:rPr lang="en-US" sz="2400" dirty="0" err="1"/>
              <a:t>Abaev</a:t>
            </a:r>
            <a:r>
              <a:rPr lang="en-US" sz="2400" dirty="0"/>
              <a:t> 1933, </a:t>
            </a:r>
            <a:r>
              <a:rPr lang="en-US" sz="2400" dirty="0" err="1"/>
              <a:t>Chirikba</a:t>
            </a:r>
            <a:r>
              <a:rPr lang="en-US" sz="2400" dirty="0"/>
              <a:t> 2008: </a:t>
            </a:r>
            <a:r>
              <a:rPr lang="en-US" sz="2400" cap="small" dirty="0"/>
              <a:t>layers</a:t>
            </a:r>
            <a:r>
              <a:rPr lang="en-US" sz="2400" dirty="0"/>
              <a:t> vs. </a:t>
            </a:r>
            <a:r>
              <a:rPr lang="en-US" sz="2400" cap="small" dirty="0"/>
              <a:t>pivots</a:t>
            </a:r>
            <a:r>
              <a:rPr lang="en-US" sz="2400" dirty="0"/>
              <a:t> distinction in the zone of thick is a particular trait of “Caucasian </a:t>
            </a:r>
            <a:r>
              <a:rPr lang="en-US" sz="2400" dirty="0" err="1"/>
              <a:t>Sprachbund</a:t>
            </a:r>
            <a:r>
              <a:rPr lang="en-US" sz="2400" dirty="0"/>
              <a:t>”. This pattern of </a:t>
            </a:r>
            <a:r>
              <a:rPr lang="en-US" sz="2400" dirty="0" err="1"/>
              <a:t>colexification</a:t>
            </a:r>
            <a:r>
              <a:rPr lang="en-US" sz="2400" dirty="0"/>
              <a:t> is attested in:</a:t>
            </a:r>
          </a:p>
          <a:p>
            <a:pPr lvl="1"/>
            <a:r>
              <a:rPr lang="en-US" sz="2000" dirty="0"/>
              <a:t>Kartvelian (Georgian and Svan)</a:t>
            </a:r>
          </a:p>
          <a:p>
            <a:pPr lvl="1"/>
            <a:r>
              <a:rPr lang="en-US" sz="2000" dirty="0"/>
              <a:t>North-West Caucasian (Adyghe, Abkhaz and Kabardian)</a:t>
            </a:r>
          </a:p>
          <a:p>
            <a:pPr lvl="1"/>
            <a:r>
              <a:rPr lang="en-US" sz="2000" dirty="0"/>
              <a:t>North-East Caucasian (</a:t>
            </a:r>
            <a:r>
              <a:rPr lang="en-US" sz="2000" dirty="0" err="1"/>
              <a:t>Dargwa</a:t>
            </a:r>
            <a:r>
              <a:rPr lang="en-US" sz="2000" dirty="0"/>
              <a:t>, </a:t>
            </a:r>
            <a:r>
              <a:rPr lang="en-US" sz="2000" dirty="0" err="1"/>
              <a:t>Tsakhur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Ossetic</a:t>
            </a:r>
          </a:p>
          <a:p>
            <a:r>
              <a:rPr lang="en-US" sz="2400" dirty="0"/>
              <a:t>Our sample: Mandarin Chinese, Tatar, Kazakh, </a:t>
            </a:r>
            <a:r>
              <a:rPr lang="en-US" sz="2400" dirty="0" err="1"/>
              <a:t>Akebu</a:t>
            </a:r>
            <a:r>
              <a:rPr lang="en-US" sz="2400" dirty="0"/>
              <a:t> (&lt;Kwa),  Western Khanty, Tundra Nenets, </a:t>
            </a:r>
            <a:r>
              <a:rPr lang="en-US" sz="2400" dirty="0" err="1"/>
              <a:t>Chukchee</a:t>
            </a:r>
            <a:endParaRPr lang="en-US" sz="2400" dirty="0"/>
          </a:p>
          <a:p>
            <a:r>
              <a:rPr lang="en-US" sz="2400" dirty="0"/>
              <a:t>Until proved the opposite, there is no point in seeing this pattern as characteristic of the Caucasian languages</a:t>
            </a:r>
          </a:p>
          <a:p>
            <a:r>
              <a:rPr lang="en-US" sz="2400" dirty="0"/>
              <a:t>It is very likely that these are the SAE languages which have a bias against it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0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22561-3C20-4558-B5FC-4B75550F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thick layers</a:t>
            </a:r>
            <a:r>
              <a:rPr lang="en-US" dirty="0"/>
              <a:t> </a:t>
            </a:r>
            <a:r>
              <a:rPr lang="en-US" b="1" dirty="0"/>
              <a:t>&amp;</a:t>
            </a:r>
            <a:r>
              <a:rPr lang="en-US" dirty="0"/>
              <a:t> </a:t>
            </a:r>
            <a:r>
              <a:rPr lang="en-US" cap="small" dirty="0"/>
              <a:t>thick pivots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C400840-D0AB-4BD4-B49C-B7FDB4259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13628"/>
              </p:ext>
            </p:extLst>
          </p:nvPr>
        </p:nvGraphicFramePr>
        <p:xfrm>
          <a:off x="919219" y="2399339"/>
          <a:ext cx="6839325" cy="3558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2308">
                  <a:extLst>
                    <a:ext uri="{9D8B030D-6E8A-4147-A177-3AD203B41FA5}">
                      <a16:colId xmlns:a16="http://schemas.microsoft.com/office/drawing/2014/main" val="3022572310"/>
                    </a:ext>
                  </a:extLst>
                </a:gridCol>
                <a:gridCol w="659491">
                  <a:extLst>
                    <a:ext uri="{9D8B030D-6E8A-4147-A177-3AD203B41FA5}">
                      <a16:colId xmlns:a16="http://schemas.microsoft.com/office/drawing/2014/main" val="1095469335"/>
                    </a:ext>
                  </a:extLst>
                </a:gridCol>
                <a:gridCol w="2092221">
                  <a:extLst>
                    <a:ext uri="{9D8B030D-6E8A-4147-A177-3AD203B41FA5}">
                      <a16:colId xmlns:a16="http://schemas.microsoft.com/office/drawing/2014/main" val="2008410409"/>
                    </a:ext>
                  </a:extLst>
                </a:gridCol>
                <a:gridCol w="2715305">
                  <a:extLst>
                    <a:ext uri="{9D8B030D-6E8A-4147-A177-3AD203B41FA5}">
                      <a16:colId xmlns:a16="http://schemas.microsoft.com/office/drawing/2014/main" val="2782813493"/>
                    </a:ext>
                  </a:extLst>
                </a:gridCol>
              </a:tblGrid>
              <a:tr h="508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Layers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Pivots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84018"/>
                  </a:ext>
                </a:extLst>
              </a:tr>
              <a:tr h="5083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Moksha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2800" i="1" dirty="0" err="1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ɛčkə</a:t>
                      </a:r>
                      <a:endParaRPr lang="ru-RU" sz="28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644360"/>
                  </a:ext>
                </a:extLst>
              </a:tr>
              <a:tr h="50830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800" i="1" dirty="0" err="1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t’ejn’ə</a:t>
                      </a:r>
                      <a:endParaRPr lang="ru-RU" sz="28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63795"/>
                  </a:ext>
                </a:extLst>
              </a:tr>
              <a:tr h="5083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English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800" i="1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thick</a:t>
                      </a:r>
                      <a:endParaRPr lang="ru-RU" sz="28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197928"/>
                  </a:ext>
                </a:extLst>
              </a:tr>
              <a:tr h="50830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1650" algn="l"/>
                        </a:tabLst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800" i="1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thin</a:t>
                      </a:r>
                      <a:endParaRPr lang="ru-RU" sz="28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5966"/>
                  </a:ext>
                </a:extLst>
              </a:tr>
              <a:tr h="5083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Russian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ru-RU" sz="2800" i="1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толстый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365004"/>
                  </a:ext>
                </a:extLst>
              </a:tr>
              <a:tr h="50830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1650" algn="l"/>
                        </a:tabLst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ru-RU" sz="2800" i="1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тонкий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4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07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9AC32-30D3-4060-8222-EAB0BF3CB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thick layers</a:t>
            </a:r>
            <a:r>
              <a:rPr lang="en-US" dirty="0"/>
              <a:t> </a:t>
            </a:r>
            <a:r>
              <a:rPr lang="en-US" b="1" dirty="0"/>
              <a:t>&amp;</a:t>
            </a:r>
            <a:r>
              <a:rPr lang="en-US" dirty="0"/>
              <a:t> </a:t>
            </a:r>
            <a:r>
              <a:rPr lang="en-US" cap="small" dirty="0"/>
              <a:t>thick pivots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21AC1C-9615-49AF-BAAF-E2D861867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6"/>
          </a:xfrm>
        </p:spPr>
        <p:txBody>
          <a:bodyPr>
            <a:normAutofit/>
          </a:bodyPr>
          <a:lstStyle/>
          <a:p>
            <a:r>
              <a:rPr lang="en-US" sz="2400" dirty="0"/>
              <a:t>However, </a:t>
            </a:r>
            <a:r>
              <a:rPr lang="en-US" sz="2400" dirty="0" err="1"/>
              <a:t>colexification</a:t>
            </a:r>
            <a:r>
              <a:rPr lang="en-US" sz="2400" dirty="0"/>
              <a:t> of these two frames seems to be rather recurrent tendency even outside Europe</a:t>
            </a:r>
          </a:p>
          <a:p>
            <a:pPr lvl="1"/>
            <a:r>
              <a:rPr lang="en-US" sz="2000" dirty="0"/>
              <a:t>Udi (&lt;North-East Caucasian)</a:t>
            </a:r>
          </a:p>
          <a:p>
            <a:pPr lvl="1"/>
            <a:r>
              <a:rPr lang="en-US" sz="2000" dirty="0"/>
              <a:t>Hebrew</a:t>
            </a:r>
          </a:p>
          <a:p>
            <a:pPr lvl="1"/>
            <a:r>
              <a:rPr lang="en-US" sz="2000" dirty="0"/>
              <a:t>East Armenian</a:t>
            </a:r>
          </a:p>
          <a:p>
            <a:pPr lvl="1"/>
            <a:r>
              <a:rPr lang="en-US" sz="2000" dirty="0"/>
              <a:t>Turkic</a:t>
            </a:r>
          </a:p>
          <a:p>
            <a:r>
              <a:rPr lang="en-US" sz="2400" dirty="0"/>
              <a:t>This tendency deserves an explanation</a:t>
            </a:r>
          </a:p>
          <a:p>
            <a:r>
              <a:rPr lang="en-US" sz="2400" dirty="0"/>
              <a:t>From the pure geometrical point of view, Pivots and Layers are not similar at all</a:t>
            </a:r>
          </a:p>
          <a:p>
            <a:pPr lvl="1"/>
            <a:r>
              <a:rPr lang="en-US" sz="2000" dirty="0"/>
              <a:t>3D object vs. 1D object</a:t>
            </a:r>
          </a:p>
          <a:p>
            <a:r>
              <a:rPr lang="en-US" sz="2400" dirty="0"/>
              <a:t>Why </a:t>
            </a:r>
            <a:r>
              <a:rPr lang="en-US" sz="2400" dirty="0" err="1"/>
              <a:t>colexify</a:t>
            </a:r>
            <a:r>
              <a:rPr lang="en-US" sz="2400" dirty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43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6158C-389A-4BB4-BCF3-51981949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thick layers</a:t>
            </a:r>
            <a:r>
              <a:rPr lang="en-US" dirty="0"/>
              <a:t> </a:t>
            </a:r>
            <a:r>
              <a:rPr lang="en-US" b="1" dirty="0"/>
              <a:t>&amp;</a:t>
            </a:r>
            <a:r>
              <a:rPr lang="en-US" dirty="0"/>
              <a:t> </a:t>
            </a:r>
            <a:r>
              <a:rPr lang="en-US" cap="small" dirty="0"/>
              <a:t>thick pivots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DB336-6239-4D3C-A387-C180013B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9866"/>
          </a:xfrm>
        </p:spPr>
        <p:txBody>
          <a:bodyPr/>
          <a:lstStyle/>
          <a:p>
            <a:r>
              <a:rPr lang="en-US" sz="2400" dirty="0"/>
              <a:t>In such languages, besides dominant </a:t>
            </a:r>
            <a:r>
              <a:rPr lang="en-US" sz="2400" i="1" dirty="0">
                <a:solidFill>
                  <a:srgbClr val="7030A0"/>
                </a:solidFill>
              </a:rPr>
              <a:t>thick</a:t>
            </a:r>
            <a:r>
              <a:rPr lang="en-US" sz="2400" dirty="0"/>
              <a:t> there is often also dominant </a:t>
            </a:r>
            <a:r>
              <a:rPr lang="en-US" sz="2400" i="1" dirty="0">
                <a:solidFill>
                  <a:srgbClr val="CC0066"/>
                </a:solidFill>
              </a:rPr>
              <a:t>wide </a:t>
            </a:r>
            <a:r>
              <a:rPr lang="en-US" sz="2400" dirty="0"/>
              <a:t>term</a:t>
            </a:r>
          </a:p>
          <a:p>
            <a:pPr lvl="1"/>
            <a:r>
              <a:rPr lang="en-US" sz="2000" cap="small" dirty="0">
                <a:solidFill>
                  <a:srgbClr val="CC0066"/>
                </a:solidFill>
              </a:rPr>
              <a:t>wide stripes &amp; wide roads &amp; wide holes</a:t>
            </a:r>
          </a:p>
          <a:p>
            <a:r>
              <a:rPr lang="en-US" sz="2400" dirty="0"/>
              <a:t>So in fact </a:t>
            </a:r>
            <a:r>
              <a:rPr lang="en-US" sz="2400" i="1" dirty="0">
                <a:solidFill>
                  <a:srgbClr val="7030A0"/>
                </a:solidFill>
              </a:rPr>
              <a:t>thick</a:t>
            </a:r>
            <a:r>
              <a:rPr lang="en-US" sz="2400" dirty="0"/>
              <a:t> is opposed to </a:t>
            </a:r>
            <a:r>
              <a:rPr lang="en-US" sz="2400" i="1" dirty="0">
                <a:solidFill>
                  <a:srgbClr val="CC0066"/>
                </a:solidFill>
              </a:rPr>
              <a:t>wide</a:t>
            </a:r>
          </a:p>
          <a:p>
            <a:r>
              <a:rPr lang="en-US" sz="2400" dirty="0"/>
              <a:t>The explanation seems to lie in the ways the human which observes or uses the object </a:t>
            </a:r>
            <a:r>
              <a:rPr lang="en-US" sz="2400" b="1" dirty="0"/>
              <a:t>interacts</a:t>
            </a:r>
            <a:r>
              <a:rPr lang="en-US" sz="2400" dirty="0"/>
              <a:t> with it</a:t>
            </a:r>
          </a:p>
          <a:p>
            <a:r>
              <a:rPr lang="en-US" sz="2400" dirty="0"/>
              <a:t>The </a:t>
            </a:r>
            <a:r>
              <a:rPr lang="en-US" sz="2400" i="1" dirty="0"/>
              <a:t>thickness</a:t>
            </a:r>
            <a:r>
              <a:rPr lang="en-US" sz="2400" dirty="0"/>
              <a:t> of </a:t>
            </a:r>
            <a:r>
              <a:rPr lang="en-US" sz="2400" cap="small" dirty="0"/>
              <a:t>pivots</a:t>
            </a:r>
            <a:r>
              <a:rPr lang="en-US" sz="2400" dirty="0"/>
              <a:t> (sticks, ropes etc.) and </a:t>
            </a:r>
            <a:r>
              <a:rPr lang="en-US" sz="2400" cap="small" dirty="0"/>
              <a:t>layers</a:t>
            </a:r>
            <a:r>
              <a:rPr lang="en-US" sz="2400" dirty="0"/>
              <a:t> (paper, cloth etc.) is prototypically estimated </a:t>
            </a:r>
            <a:r>
              <a:rPr lang="en-US" sz="2400" dirty="0">
                <a:solidFill>
                  <a:srgbClr val="7030A0"/>
                </a:solidFill>
              </a:rPr>
              <a:t>with hand</a:t>
            </a:r>
          </a:p>
          <a:p>
            <a:r>
              <a:rPr lang="en-US" sz="2400" i="1" dirty="0"/>
              <a:t>Wide</a:t>
            </a:r>
            <a:r>
              <a:rPr lang="en-US" sz="2400" dirty="0"/>
              <a:t> objects are prototypically perceived </a:t>
            </a:r>
            <a:r>
              <a:rPr lang="en-US" sz="2400" dirty="0">
                <a:solidFill>
                  <a:srgbClr val="CC0066"/>
                </a:solidFill>
              </a:rPr>
              <a:t>from inside: </a:t>
            </a:r>
          </a:p>
          <a:p>
            <a:pPr lvl="1"/>
            <a:r>
              <a:rPr lang="en-US" sz="2000" dirty="0"/>
              <a:t>we go </a:t>
            </a:r>
            <a:r>
              <a:rPr lang="en-US" sz="2000" dirty="0">
                <a:solidFill>
                  <a:srgbClr val="CC0066"/>
                </a:solidFill>
              </a:rPr>
              <a:t>along</a:t>
            </a:r>
            <a:r>
              <a:rPr lang="en-US" sz="2000" dirty="0"/>
              <a:t> the road, </a:t>
            </a:r>
          </a:p>
          <a:p>
            <a:pPr lvl="1"/>
            <a:r>
              <a:rPr lang="en-US" sz="2000" dirty="0"/>
              <a:t>get </a:t>
            </a:r>
            <a:r>
              <a:rPr lang="en-US" sz="2000" dirty="0">
                <a:solidFill>
                  <a:srgbClr val="CC0066"/>
                </a:solidFill>
              </a:rPr>
              <a:t>into</a:t>
            </a:r>
            <a:r>
              <a:rPr lang="en-US" sz="2000" dirty="0"/>
              <a:t> the hole</a:t>
            </a:r>
          </a:p>
          <a:p>
            <a:pPr lvl="1"/>
            <a:r>
              <a:rPr lang="en-US" sz="2000" dirty="0"/>
              <a:t>look </a:t>
            </a:r>
            <a:r>
              <a:rPr lang="en-US" sz="2000" dirty="0">
                <a:solidFill>
                  <a:srgbClr val="CC0066"/>
                </a:solidFill>
              </a:rPr>
              <a:t>into</a:t>
            </a:r>
            <a:r>
              <a:rPr lang="en-US" sz="2000" dirty="0"/>
              <a:t> the tube,</a:t>
            </a:r>
          </a:p>
          <a:p>
            <a:pPr lvl="1"/>
            <a:r>
              <a:rPr lang="en-US" sz="2000" dirty="0"/>
              <a:t>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78FCB-BF1D-4C7C-B506-86DB4B5A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Vergil’s Aeneid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8135F-B209-4BD9-A39C-64C531F44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Arma virumque cano, Troiae qui primus ab oris</a:t>
            </a:r>
            <a:endParaRPr lang="ru-RU" dirty="0"/>
          </a:p>
          <a:p>
            <a:pPr marL="0" indent="0">
              <a:buNone/>
            </a:pPr>
            <a:r>
              <a:rPr lang="fr-CA" dirty="0"/>
              <a:t>Italiam, fato profugus, Laviniaque venit</a:t>
            </a:r>
            <a:endParaRPr lang="ru-RU" dirty="0"/>
          </a:p>
          <a:p>
            <a:pPr marL="0" indent="0">
              <a:buNone/>
            </a:pPr>
            <a:r>
              <a:rPr lang="fr-CA" dirty="0"/>
              <a:t>litora, multum ille et terris iactatus et </a:t>
            </a:r>
            <a:r>
              <a:rPr lang="fr-CA" b="1" dirty="0"/>
              <a:t>alto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vi </a:t>
            </a:r>
            <a:r>
              <a:rPr lang="en-US" dirty="0" err="1"/>
              <a:t>superum</a:t>
            </a:r>
            <a:r>
              <a:rPr lang="en-US" dirty="0"/>
              <a:t> </a:t>
            </a:r>
            <a:r>
              <a:rPr lang="en-US" dirty="0" err="1"/>
              <a:t>saevae</a:t>
            </a:r>
            <a:r>
              <a:rPr lang="en-US" dirty="0"/>
              <a:t> </a:t>
            </a:r>
            <a:r>
              <a:rPr lang="en-US" dirty="0" err="1"/>
              <a:t>memorem</a:t>
            </a:r>
            <a:r>
              <a:rPr lang="en-US" dirty="0"/>
              <a:t> </a:t>
            </a:r>
            <a:r>
              <a:rPr lang="en-US" dirty="0" err="1"/>
              <a:t>Iunonis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/>
              <a:t>iram</a:t>
            </a:r>
            <a:r>
              <a:rPr lang="en-US" dirty="0"/>
              <a:t>;</a:t>
            </a:r>
            <a:endParaRPr lang="ru-RU" dirty="0"/>
          </a:p>
          <a:p>
            <a:pPr marL="0" indent="0">
              <a:buNone/>
            </a:pPr>
            <a:r>
              <a:rPr lang="fr-CA" dirty="0"/>
              <a:t>multa quoque et bello passus, dum conderet urbem,              </a:t>
            </a:r>
            <a:endParaRPr lang="ru-RU" dirty="0"/>
          </a:p>
          <a:p>
            <a:pPr marL="0" indent="0">
              <a:buNone/>
            </a:pPr>
            <a:r>
              <a:rPr lang="fr-CA" dirty="0"/>
              <a:t>inferretque deos Latio, genus unde Latinum,</a:t>
            </a:r>
            <a:endParaRPr lang="ru-RU" dirty="0"/>
          </a:p>
          <a:p>
            <a:pPr marL="0" indent="0">
              <a:buNone/>
            </a:pPr>
            <a:r>
              <a:rPr lang="fr-CA" dirty="0"/>
              <a:t>Albanique patres, atque </a:t>
            </a:r>
            <a:r>
              <a:rPr lang="fr-CA" b="1" dirty="0"/>
              <a:t>altae</a:t>
            </a:r>
            <a:r>
              <a:rPr lang="fr-CA" dirty="0"/>
              <a:t> moenia Romae.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673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B6458-42A3-4F20-A899-D662CFBD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Dominant Wide vs. dominant Thick</a:t>
            </a:r>
            <a:endParaRPr lang="ru-RU" cap="small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F6E89E-A35E-4AE8-AA57-F040E5A6C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concept conveyed by </a:t>
            </a:r>
            <a:r>
              <a:rPr lang="en-US" sz="2400" i="1" dirty="0"/>
              <a:t>thick</a:t>
            </a:r>
            <a:r>
              <a:rPr lang="en-US" sz="2400" dirty="0"/>
              <a:t>-like terms is based on a particular </a:t>
            </a:r>
            <a:r>
              <a:rPr lang="en-US" sz="2400" dirty="0">
                <a:solidFill>
                  <a:srgbClr val="7030A0"/>
                </a:solidFill>
              </a:rPr>
              <a:t>sensorimotor</a:t>
            </a:r>
            <a:r>
              <a:rPr lang="en-US" sz="2400" dirty="0"/>
              <a:t> feeling</a:t>
            </a:r>
          </a:p>
          <a:p>
            <a:r>
              <a:rPr lang="en-US" sz="2400" dirty="0"/>
              <a:t>That conveyed by </a:t>
            </a:r>
            <a:r>
              <a:rPr lang="en-US" sz="2400" i="1" dirty="0"/>
              <a:t>wide</a:t>
            </a:r>
            <a:r>
              <a:rPr lang="en-US" sz="2400" dirty="0"/>
              <a:t>-like terms width has to deal with our </a:t>
            </a:r>
            <a:r>
              <a:rPr lang="en-US" sz="2400" dirty="0">
                <a:solidFill>
                  <a:srgbClr val="CC0066"/>
                </a:solidFill>
              </a:rPr>
              <a:t>body schema</a:t>
            </a:r>
          </a:p>
          <a:p>
            <a:r>
              <a:rPr lang="en-US" sz="2400" i="1" dirty="0"/>
              <a:t>Sensory</a:t>
            </a:r>
            <a:r>
              <a:rPr lang="en-US" sz="2400" dirty="0"/>
              <a:t> basis of </a:t>
            </a:r>
            <a:r>
              <a:rPr lang="en-US" sz="2400" dirty="0" err="1"/>
              <a:t>colexification</a:t>
            </a:r>
            <a:r>
              <a:rPr lang="en-US" sz="2400" dirty="0"/>
              <a:t>?</a:t>
            </a:r>
          </a:p>
          <a:p>
            <a:r>
              <a:rPr lang="en-US" sz="2400" dirty="0"/>
              <a:t>If so, in the </a:t>
            </a:r>
            <a:r>
              <a:rPr lang="en-US" sz="2400" dirty="0" err="1"/>
              <a:t>colexifying</a:t>
            </a:r>
            <a:r>
              <a:rPr lang="en-US" sz="2400" dirty="0"/>
              <a:t> languages both frames are “covered” with a word which from the emic point of view has a </a:t>
            </a:r>
            <a:r>
              <a:rPr lang="en-US" sz="2400" b="1" dirty="0"/>
              <a:t>single meaning</a:t>
            </a:r>
          </a:p>
          <a:p>
            <a:r>
              <a:rPr lang="en-US" sz="2400" dirty="0"/>
              <a:t>(even though it still corresponds to two distinct comparative concepts)</a:t>
            </a:r>
          </a:p>
          <a:p>
            <a:r>
              <a:rPr lang="en-US" sz="2400" dirty="0"/>
              <a:t>…representational explanation?..</a:t>
            </a:r>
          </a:p>
        </p:txBody>
      </p:sp>
    </p:spTree>
    <p:extLst>
      <p:ext uri="{BB962C8B-B14F-4D97-AF65-F5344CB8AC3E}">
        <p14:creationId xmlns:p14="http://schemas.microsoft.com/office/powerpoint/2010/main" val="33145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52B4F-3C4B-42E3-B774-0B41854B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</a:t>
            </a:r>
            <a:r>
              <a:rPr lang="en-US" i="1" dirty="0"/>
              <a:t>wide’</a:t>
            </a:r>
            <a:r>
              <a:rPr lang="en-US" dirty="0"/>
              <a:t>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96305-8E04-4155-ABA1-2617E0774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/>
              <a:t>stripes</a:t>
            </a:r>
            <a:r>
              <a:rPr lang="en-US" dirty="0"/>
              <a:t> vs. </a:t>
            </a:r>
            <a:r>
              <a:rPr lang="en-US" cap="small" dirty="0"/>
              <a:t>roads</a:t>
            </a:r>
            <a:r>
              <a:rPr lang="en-US" dirty="0"/>
              <a:t> vs. </a:t>
            </a:r>
            <a:r>
              <a:rPr lang="en-US" cap="small" dirty="0"/>
              <a:t>tubes</a:t>
            </a:r>
            <a:r>
              <a:rPr lang="en-US" dirty="0"/>
              <a:t> &amp; </a:t>
            </a:r>
            <a:r>
              <a:rPr lang="en-US" cap="small" dirty="0"/>
              <a:t>holes</a:t>
            </a:r>
          </a:p>
          <a:p>
            <a:r>
              <a:rPr lang="en-US" dirty="0"/>
              <a:t>In our sample</a:t>
            </a:r>
            <a:r>
              <a:rPr lang="en-US" cap="small" dirty="0"/>
              <a:t>, Roads </a:t>
            </a:r>
            <a:r>
              <a:rPr lang="en-US" dirty="0"/>
              <a:t>are </a:t>
            </a:r>
            <a:r>
              <a:rPr lang="en-US" dirty="0" err="1"/>
              <a:t>colexified</a:t>
            </a:r>
            <a:r>
              <a:rPr lang="en-US" dirty="0"/>
              <a:t> with either </a:t>
            </a:r>
            <a:r>
              <a:rPr lang="en-US" cap="small" dirty="0"/>
              <a:t>stripes</a:t>
            </a:r>
            <a:r>
              <a:rPr lang="en-US" dirty="0"/>
              <a:t> or </a:t>
            </a:r>
            <a:r>
              <a:rPr lang="en-US" cap="small" dirty="0"/>
              <a:t>tubes</a:t>
            </a:r>
            <a:r>
              <a:rPr lang="en-US" dirty="0"/>
              <a:t> (or both)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14E2EF2-D8E6-46BD-B0BA-4225A5961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857226"/>
              </p:ext>
            </p:extLst>
          </p:nvPr>
        </p:nvGraphicFramePr>
        <p:xfrm>
          <a:off x="955963" y="3429000"/>
          <a:ext cx="9712037" cy="3145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9256">
                  <a:extLst>
                    <a:ext uri="{9D8B030D-6E8A-4147-A177-3AD203B41FA5}">
                      <a16:colId xmlns:a16="http://schemas.microsoft.com/office/drawing/2014/main" val="3298250329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1589748341"/>
                    </a:ext>
                  </a:extLst>
                </a:gridCol>
                <a:gridCol w="2687544">
                  <a:extLst>
                    <a:ext uri="{9D8B030D-6E8A-4147-A177-3AD203B41FA5}">
                      <a16:colId xmlns:a16="http://schemas.microsoft.com/office/drawing/2014/main" val="2281018306"/>
                    </a:ext>
                  </a:extLst>
                </a:gridCol>
                <a:gridCol w="1755011">
                  <a:extLst>
                    <a:ext uri="{9D8B030D-6E8A-4147-A177-3AD203B41FA5}">
                      <a16:colId xmlns:a16="http://schemas.microsoft.com/office/drawing/2014/main" val="951252155"/>
                    </a:ext>
                  </a:extLst>
                </a:gridCol>
                <a:gridCol w="117123">
                  <a:extLst>
                    <a:ext uri="{9D8B030D-6E8A-4147-A177-3AD203B41FA5}">
                      <a16:colId xmlns:a16="http://schemas.microsoft.com/office/drawing/2014/main" val="1806156805"/>
                    </a:ext>
                  </a:extLst>
                </a:gridCol>
                <a:gridCol w="1872134">
                  <a:extLst>
                    <a:ext uri="{9D8B030D-6E8A-4147-A177-3AD203B41FA5}">
                      <a16:colId xmlns:a16="http://schemas.microsoft.com/office/drawing/2014/main" val="705089755"/>
                    </a:ext>
                  </a:extLst>
                </a:gridCol>
              </a:tblGrid>
              <a:tr h="103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Stripes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Roads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Tubes &amp; Holes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537449"/>
                  </a:ext>
                </a:extLst>
              </a:tr>
              <a:tr h="51960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Kazakh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qen</a:t>
                      </a:r>
                      <a:endParaRPr lang="ru-RU" sz="28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149665"/>
                  </a:ext>
                </a:extLst>
              </a:tr>
              <a:tr h="51960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—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ensiz</a:t>
                      </a:r>
                      <a:endParaRPr lang="ru-RU" sz="28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tar</a:t>
                      </a:r>
                      <a:endParaRPr lang="ru-RU" sz="28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141719"/>
                  </a:ext>
                </a:extLst>
              </a:tr>
              <a:tr h="51960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Tundra Nenets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latə</a:t>
                      </a:r>
                      <a:endParaRPr lang="ru-RU" sz="28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697200"/>
                  </a:ext>
                </a:extLst>
              </a:tr>
              <a:tr h="54764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--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tiya</a:t>
                      </a:r>
                      <a:endParaRPr lang="ru-RU" sz="28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30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pík</a:t>
                      </a:r>
                      <a:endParaRPr lang="ru-RU" sz="30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614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4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B6951-5EE8-4959-BE43-18BECDC5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wide surfaces</a:t>
            </a:r>
            <a:endParaRPr lang="ru-RU" cap="small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38E000-6A58-4CD0-A83A-00BC51FD9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Izhma</a:t>
            </a:r>
            <a:r>
              <a:rPr lang="en-US" sz="2400" dirty="0"/>
              <a:t> Komi: a dedicated term for </a:t>
            </a:r>
            <a:r>
              <a:rPr lang="en-US" sz="2400" cap="small" dirty="0"/>
              <a:t>wide</a:t>
            </a:r>
            <a:r>
              <a:rPr lang="en-US" sz="2400" dirty="0"/>
              <a:t> </a:t>
            </a:r>
            <a:r>
              <a:rPr lang="en-US" sz="2400" cap="small" dirty="0"/>
              <a:t>surfaces</a:t>
            </a:r>
          </a:p>
          <a:p>
            <a:r>
              <a:rPr lang="en-US" sz="2400" dirty="0"/>
              <a:t>Avar: one </a:t>
            </a:r>
            <a:r>
              <a:rPr lang="en-US" sz="2400" i="1" dirty="0"/>
              <a:t>wide</a:t>
            </a:r>
            <a:r>
              <a:rPr lang="en-US" sz="2400" dirty="0"/>
              <a:t> term can combine with </a:t>
            </a:r>
            <a:r>
              <a:rPr lang="en-US" sz="2400" cap="small" dirty="0"/>
              <a:t>surfaces</a:t>
            </a:r>
            <a:r>
              <a:rPr lang="en-US" sz="2400" dirty="0"/>
              <a:t>, and the other cannot</a:t>
            </a:r>
          </a:p>
          <a:p>
            <a:r>
              <a:rPr lang="en-US" sz="2400" dirty="0"/>
              <a:t>No “small” size equivalent</a:t>
            </a:r>
          </a:p>
          <a:p>
            <a:endParaRPr lang="ru-RU" sz="24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31980F0-A481-410C-A75D-8FC7DF8A2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46545"/>
              </p:ext>
            </p:extLst>
          </p:nvPr>
        </p:nvGraphicFramePr>
        <p:xfrm>
          <a:off x="699655" y="3429000"/>
          <a:ext cx="9712037" cy="3090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1076">
                  <a:extLst>
                    <a:ext uri="{9D8B030D-6E8A-4147-A177-3AD203B41FA5}">
                      <a16:colId xmlns:a16="http://schemas.microsoft.com/office/drawing/2014/main" val="1541592622"/>
                    </a:ext>
                  </a:extLst>
                </a:gridCol>
                <a:gridCol w="1071500">
                  <a:extLst>
                    <a:ext uri="{9D8B030D-6E8A-4147-A177-3AD203B41FA5}">
                      <a16:colId xmlns:a16="http://schemas.microsoft.com/office/drawing/2014/main" val="3283746123"/>
                    </a:ext>
                  </a:extLst>
                </a:gridCol>
                <a:gridCol w="2230653">
                  <a:extLst>
                    <a:ext uri="{9D8B030D-6E8A-4147-A177-3AD203B41FA5}">
                      <a16:colId xmlns:a16="http://schemas.microsoft.com/office/drawing/2014/main" val="2587648482"/>
                    </a:ext>
                  </a:extLst>
                </a:gridCol>
                <a:gridCol w="1456654">
                  <a:extLst>
                    <a:ext uri="{9D8B030D-6E8A-4147-A177-3AD203B41FA5}">
                      <a16:colId xmlns:a16="http://schemas.microsoft.com/office/drawing/2014/main" val="3327422768"/>
                    </a:ext>
                  </a:extLst>
                </a:gridCol>
                <a:gridCol w="1651077">
                  <a:extLst>
                    <a:ext uri="{9D8B030D-6E8A-4147-A177-3AD203B41FA5}">
                      <a16:colId xmlns:a16="http://schemas.microsoft.com/office/drawing/2014/main" val="3362909795"/>
                    </a:ext>
                  </a:extLst>
                </a:gridCol>
                <a:gridCol w="1651077">
                  <a:extLst>
                    <a:ext uri="{9D8B030D-6E8A-4147-A177-3AD203B41FA5}">
                      <a16:colId xmlns:a16="http://schemas.microsoft.com/office/drawing/2014/main" val="3202982878"/>
                    </a:ext>
                  </a:extLst>
                </a:gridCol>
              </a:tblGrid>
              <a:tr h="1097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Stripes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Roads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Tubes &amp; Holes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Surfaces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977394"/>
                  </a:ext>
                </a:extLst>
              </a:tr>
              <a:tr h="895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Ɨzhma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 Komi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ota</a:t>
                      </a:r>
                      <a:endParaRPr lang="ru-RU" sz="26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paš’kɨd</a:t>
                      </a:r>
                      <a:endParaRPr lang="ru-RU" sz="26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49024"/>
                  </a:ext>
                </a:extLst>
              </a:tr>
              <a:tr h="5486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Avar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i="1" kern="1200" dirty="0" err="1">
                          <a:solidFill>
                            <a:schemeClr val="dk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ʢebab</a:t>
                      </a:r>
                      <a:endParaRPr lang="ru-RU" sz="26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6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166174"/>
                  </a:ext>
                </a:extLst>
              </a:tr>
              <a:tr h="54865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6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i="1" kern="1200" dirty="0" err="1">
                          <a:solidFill>
                            <a:schemeClr val="dk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ʢat’idab</a:t>
                      </a:r>
                      <a:endParaRPr lang="ru-RU" sz="2600" dirty="0"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b="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592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0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924F9-8DA3-4600-A4DC-A21EC8C0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Asymmetries within </a:t>
            </a:r>
            <a:r>
              <a:rPr lang="en-US" cap="small" dirty="0"/>
              <a:t>latus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3A5D4D-1A2B-48B3-85F5-58B3C3B4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The boundary between </a:t>
            </a:r>
            <a:r>
              <a:rPr lang="en-US" cap="small" dirty="0"/>
              <a:t>pivots</a:t>
            </a:r>
            <a:r>
              <a:rPr lang="en-US" dirty="0"/>
              <a:t> &amp; </a:t>
            </a:r>
            <a:r>
              <a:rPr lang="en-US" cap="small" dirty="0"/>
              <a:t>stripes</a:t>
            </a:r>
            <a:r>
              <a:rPr lang="en-US" dirty="0"/>
              <a:t> </a:t>
            </a:r>
            <a:r>
              <a:rPr lang="en-US" i="1" dirty="0"/>
              <a:t>(thick</a:t>
            </a:r>
            <a:r>
              <a:rPr lang="en-US" dirty="0"/>
              <a:t> terms and </a:t>
            </a:r>
            <a:r>
              <a:rPr lang="en-US" i="1" dirty="0"/>
              <a:t>wide</a:t>
            </a:r>
            <a:r>
              <a:rPr lang="en-US" dirty="0"/>
              <a:t> terms) cannot be violated in “large sizes” and retained in “small sizes”</a:t>
            </a:r>
          </a:p>
          <a:p>
            <a:pPr lvl="1"/>
            <a:r>
              <a:rPr lang="en-US" dirty="0"/>
              <a:t>Western Khanty</a:t>
            </a:r>
          </a:p>
          <a:p>
            <a:pPr lvl="1"/>
            <a:r>
              <a:rPr lang="en-US" dirty="0"/>
              <a:t>Kabardian</a:t>
            </a:r>
          </a:p>
          <a:p>
            <a:pPr lvl="1"/>
            <a:r>
              <a:rPr lang="en-US" dirty="0"/>
              <a:t>Buryat</a:t>
            </a:r>
          </a:p>
          <a:p>
            <a:pPr lvl="1"/>
            <a:r>
              <a:rPr lang="en-US" dirty="0"/>
              <a:t>Udi</a:t>
            </a:r>
          </a:p>
          <a:p>
            <a:pPr lvl="1"/>
            <a:r>
              <a:rPr lang="en-US" dirty="0"/>
              <a:t>Chukchi</a:t>
            </a:r>
          </a:p>
          <a:p>
            <a:r>
              <a:rPr lang="en-US" dirty="0"/>
              <a:t>If it is violated in “large sizes”, it should be violated in “small sizes”</a:t>
            </a:r>
          </a:p>
          <a:p>
            <a:pPr lvl="1"/>
            <a:endParaRPr lang="en-US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74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924F9-8DA3-4600-A4DC-A21EC8C0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Assymetries</a:t>
            </a:r>
            <a:r>
              <a:rPr lang="en-US" dirty="0"/>
              <a:t> within </a:t>
            </a:r>
            <a:r>
              <a:rPr lang="en-US" cap="small" dirty="0"/>
              <a:t>latus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3A5D4D-1A2B-48B3-85F5-58B3C3B4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sz="2400" dirty="0"/>
              <a:t>The boundary between </a:t>
            </a:r>
            <a:r>
              <a:rPr lang="en-US" sz="2400" cap="small" dirty="0"/>
              <a:t>pivots</a:t>
            </a:r>
            <a:r>
              <a:rPr lang="en-US" sz="2400" dirty="0"/>
              <a:t> &amp; </a:t>
            </a:r>
            <a:r>
              <a:rPr lang="en-US" sz="2400" cap="small" dirty="0"/>
              <a:t>stripes</a:t>
            </a:r>
            <a:r>
              <a:rPr lang="en-US" sz="2400" dirty="0"/>
              <a:t> </a:t>
            </a:r>
            <a:r>
              <a:rPr lang="en-US" sz="2400" i="1" dirty="0"/>
              <a:t>(thick</a:t>
            </a:r>
            <a:r>
              <a:rPr lang="en-US" sz="2400" dirty="0"/>
              <a:t> terms and </a:t>
            </a:r>
            <a:r>
              <a:rPr lang="en-US" sz="2400" i="1" dirty="0"/>
              <a:t>wide</a:t>
            </a:r>
            <a:r>
              <a:rPr lang="en-US" sz="2400" dirty="0"/>
              <a:t> terms) can only be violated in small sizes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A31C1E7-8DDC-47E6-80B0-03B2E116E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661491"/>
              </p:ext>
            </p:extLst>
          </p:nvPr>
        </p:nvGraphicFramePr>
        <p:xfrm>
          <a:off x="658088" y="3297380"/>
          <a:ext cx="10875823" cy="2341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983">
                  <a:extLst>
                    <a:ext uri="{9D8B030D-6E8A-4147-A177-3AD203B41FA5}">
                      <a16:colId xmlns:a16="http://schemas.microsoft.com/office/drawing/2014/main" val="3543554197"/>
                    </a:ext>
                  </a:extLst>
                </a:gridCol>
                <a:gridCol w="2590316">
                  <a:extLst>
                    <a:ext uri="{9D8B030D-6E8A-4147-A177-3AD203B41FA5}">
                      <a16:colId xmlns:a16="http://schemas.microsoft.com/office/drawing/2014/main" val="1913931450"/>
                    </a:ext>
                  </a:extLst>
                </a:gridCol>
                <a:gridCol w="1782231">
                  <a:extLst>
                    <a:ext uri="{9D8B030D-6E8A-4147-A177-3AD203B41FA5}">
                      <a16:colId xmlns:a16="http://schemas.microsoft.com/office/drawing/2014/main" val="1192026431"/>
                    </a:ext>
                  </a:extLst>
                </a:gridCol>
                <a:gridCol w="2090963">
                  <a:extLst>
                    <a:ext uri="{9D8B030D-6E8A-4147-A177-3AD203B41FA5}">
                      <a16:colId xmlns:a16="http://schemas.microsoft.com/office/drawing/2014/main" val="2803515861"/>
                    </a:ext>
                  </a:extLst>
                </a:gridCol>
                <a:gridCol w="1333165">
                  <a:extLst>
                    <a:ext uri="{9D8B030D-6E8A-4147-A177-3AD203B41FA5}">
                      <a16:colId xmlns:a16="http://schemas.microsoft.com/office/drawing/2014/main" val="3657782403"/>
                    </a:ext>
                  </a:extLst>
                </a:gridCol>
                <a:gridCol w="2596165">
                  <a:extLst>
                    <a:ext uri="{9D8B030D-6E8A-4147-A177-3AD203B41FA5}">
                      <a16:colId xmlns:a16="http://schemas.microsoft.com/office/drawing/2014/main" val="1597030446"/>
                    </a:ext>
                  </a:extLst>
                </a:gridCol>
              </a:tblGrid>
              <a:tr h="806613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Western Khanty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295486"/>
                  </a:ext>
                </a:extLst>
              </a:tr>
              <a:tr h="647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Layers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Pivots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Stripes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Roads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Tubes &amp; Holes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369087"/>
                  </a:ext>
                </a:extLst>
              </a:tr>
              <a:tr h="443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kuł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vutəŋ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253616"/>
                  </a:ext>
                </a:extLst>
              </a:tr>
              <a:tr h="443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—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uoχəł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vaś</a:t>
                      </a:r>
                      <a:endParaRPr lang="ru-RU" sz="24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962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579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7FE60-DEB0-4D70-90E4-714FB0BC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Asymmetries within </a:t>
            </a:r>
            <a:r>
              <a:rPr lang="en-US" cap="small" dirty="0"/>
              <a:t>latus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8D33A30-9CE3-40F0-B6A4-EC684DF23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566760"/>
              </p:ext>
            </p:extLst>
          </p:nvPr>
        </p:nvGraphicFramePr>
        <p:xfrm>
          <a:off x="1080656" y="2687782"/>
          <a:ext cx="10099963" cy="2812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367">
                  <a:extLst>
                    <a:ext uri="{9D8B030D-6E8A-4147-A177-3AD203B41FA5}">
                      <a16:colId xmlns:a16="http://schemas.microsoft.com/office/drawing/2014/main" val="4260784730"/>
                    </a:ext>
                  </a:extLst>
                </a:gridCol>
                <a:gridCol w="2319880">
                  <a:extLst>
                    <a:ext uri="{9D8B030D-6E8A-4147-A177-3AD203B41FA5}">
                      <a16:colId xmlns:a16="http://schemas.microsoft.com/office/drawing/2014/main" val="3986871504"/>
                    </a:ext>
                  </a:extLst>
                </a:gridCol>
                <a:gridCol w="1909656">
                  <a:extLst>
                    <a:ext uri="{9D8B030D-6E8A-4147-A177-3AD203B41FA5}">
                      <a16:colId xmlns:a16="http://schemas.microsoft.com/office/drawing/2014/main" val="2421009275"/>
                    </a:ext>
                  </a:extLst>
                </a:gridCol>
                <a:gridCol w="1929177">
                  <a:extLst>
                    <a:ext uri="{9D8B030D-6E8A-4147-A177-3AD203B41FA5}">
                      <a16:colId xmlns:a16="http://schemas.microsoft.com/office/drawing/2014/main" val="781497710"/>
                    </a:ext>
                  </a:extLst>
                </a:gridCol>
                <a:gridCol w="1338458">
                  <a:extLst>
                    <a:ext uri="{9D8B030D-6E8A-4147-A177-3AD203B41FA5}">
                      <a16:colId xmlns:a16="http://schemas.microsoft.com/office/drawing/2014/main" val="3741415670"/>
                    </a:ext>
                  </a:extLst>
                </a:gridCol>
                <a:gridCol w="2178425">
                  <a:extLst>
                    <a:ext uri="{9D8B030D-6E8A-4147-A177-3AD203B41FA5}">
                      <a16:colId xmlns:a16="http://schemas.microsoft.com/office/drawing/2014/main" val="2245505818"/>
                    </a:ext>
                  </a:extLst>
                </a:gridCol>
              </a:tblGrid>
              <a:tr h="562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600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Besleney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 Kabardian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519202"/>
                  </a:ext>
                </a:extLst>
              </a:tr>
              <a:tr h="562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600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cap="small" baseline="0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Layers</a:t>
                      </a:r>
                      <a:endParaRPr lang="ru-RU" sz="2600" cap="small" baseline="0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cap="small" baseline="0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Pivots</a:t>
                      </a:r>
                      <a:endParaRPr lang="ru-RU" sz="2600" cap="small" baseline="0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cap="small" baseline="0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Stripes</a:t>
                      </a:r>
                      <a:endParaRPr lang="ru-RU" sz="2600" cap="small" baseline="0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cap="small" baseline="0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Roads</a:t>
                      </a:r>
                      <a:endParaRPr lang="ru-RU" sz="2600" cap="small" baseline="0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cap="small" baseline="0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Tubes &amp; Holes</a:t>
                      </a:r>
                      <a:endParaRPr lang="ru-RU" sz="2600" cap="small" baseline="0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551441"/>
                  </a:ext>
                </a:extLst>
              </a:tr>
              <a:tr h="562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600" i="1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ʔ</a:t>
                      </a:r>
                      <a:r>
                        <a:rPr lang="en-US" sz="2600" i="1" baseline="30000" dirty="0" err="1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w</a:t>
                      </a:r>
                      <a:r>
                        <a:rPr lang="en-US" sz="2600" i="1" dirty="0" err="1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əv</a:t>
                      </a:r>
                      <a:endParaRPr lang="ru-RU" sz="26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i="1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ʁʷəm</a:t>
                      </a:r>
                      <a:endParaRPr lang="ru-RU" sz="2600" i="1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i="1" dirty="0" err="1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fambʁʷe</a:t>
                      </a:r>
                      <a:endParaRPr lang="ru-RU" sz="26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003948"/>
                  </a:ext>
                </a:extLst>
              </a:tr>
              <a:tr h="5624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__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i="1" dirty="0" err="1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ṗač</a:t>
                      </a:r>
                      <a:r>
                        <a:rPr lang="en-US" sz="2600" i="1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̣’e</a:t>
                      </a:r>
                      <a:endParaRPr lang="ru-RU" sz="26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i="1" dirty="0" err="1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psəʁ</a:t>
                      </a:r>
                      <a:r>
                        <a:rPr lang="en-US" sz="2600" i="1" baseline="30000" dirty="0" err="1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w</a:t>
                      </a:r>
                      <a:r>
                        <a:rPr lang="en-US" sz="2600" i="1" dirty="0" err="1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e</a:t>
                      </a:r>
                      <a:endParaRPr lang="ru-RU" sz="26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393939"/>
                  </a:ext>
                </a:extLst>
              </a:tr>
              <a:tr h="56249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i="1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6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i="1" dirty="0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6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600" i="1" dirty="0" err="1"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bʁʷəze</a:t>
                      </a:r>
                      <a:endParaRPr lang="ru-RU" sz="26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78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371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924F9-8DA3-4600-A4DC-A21EC8C0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Asymmetries within </a:t>
            </a:r>
            <a:r>
              <a:rPr lang="en-US" cap="small" dirty="0"/>
              <a:t>latus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3A5D4D-1A2B-48B3-85F5-58B3C3B4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A31C1E7-8DDC-47E6-80B0-03B2E116E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237340"/>
              </p:ext>
            </p:extLst>
          </p:nvPr>
        </p:nvGraphicFramePr>
        <p:xfrm>
          <a:off x="477973" y="1960418"/>
          <a:ext cx="9363886" cy="3873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839">
                  <a:extLst>
                    <a:ext uri="{9D8B030D-6E8A-4147-A177-3AD203B41FA5}">
                      <a16:colId xmlns:a16="http://schemas.microsoft.com/office/drawing/2014/main" val="3543554197"/>
                    </a:ext>
                  </a:extLst>
                </a:gridCol>
                <a:gridCol w="1295909">
                  <a:extLst>
                    <a:ext uri="{9D8B030D-6E8A-4147-A177-3AD203B41FA5}">
                      <a16:colId xmlns:a16="http://schemas.microsoft.com/office/drawing/2014/main" val="1913931450"/>
                    </a:ext>
                  </a:extLst>
                </a:gridCol>
                <a:gridCol w="2468774">
                  <a:extLst>
                    <a:ext uri="{9D8B030D-6E8A-4147-A177-3AD203B41FA5}">
                      <a16:colId xmlns:a16="http://schemas.microsoft.com/office/drawing/2014/main" val="1192026431"/>
                    </a:ext>
                  </a:extLst>
                </a:gridCol>
                <a:gridCol w="1800282">
                  <a:extLst>
                    <a:ext uri="{9D8B030D-6E8A-4147-A177-3AD203B41FA5}">
                      <a16:colId xmlns:a16="http://schemas.microsoft.com/office/drawing/2014/main" val="2803515861"/>
                    </a:ext>
                  </a:extLst>
                </a:gridCol>
                <a:gridCol w="1147831">
                  <a:extLst>
                    <a:ext uri="{9D8B030D-6E8A-4147-A177-3AD203B41FA5}">
                      <a16:colId xmlns:a16="http://schemas.microsoft.com/office/drawing/2014/main" val="3657782403"/>
                    </a:ext>
                  </a:extLst>
                </a:gridCol>
                <a:gridCol w="723311">
                  <a:extLst>
                    <a:ext uri="{9D8B030D-6E8A-4147-A177-3AD203B41FA5}">
                      <a16:colId xmlns:a16="http://schemas.microsoft.com/office/drawing/2014/main" val="1597030446"/>
                    </a:ext>
                  </a:extLst>
                </a:gridCol>
                <a:gridCol w="1511940">
                  <a:extLst>
                    <a:ext uri="{9D8B030D-6E8A-4147-A177-3AD203B41FA5}">
                      <a16:colId xmlns:a16="http://schemas.microsoft.com/office/drawing/2014/main" val="611354679"/>
                    </a:ext>
                  </a:extLst>
                </a:gridCol>
              </a:tblGrid>
              <a:tr h="850588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Chukchi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95486"/>
                  </a:ext>
                </a:extLst>
              </a:tr>
              <a:tr h="682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2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Layers</a:t>
                      </a:r>
                      <a:endParaRPr lang="ru-RU" sz="22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Pivots</a:t>
                      </a:r>
                      <a:endParaRPr lang="ru-RU" sz="22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Stripes</a:t>
                      </a:r>
                      <a:endParaRPr lang="ru-RU" sz="22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Roads</a:t>
                      </a:r>
                      <a:endParaRPr lang="ru-RU" sz="22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Tubes &amp; Holes</a:t>
                      </a:r>
                      <a:endParaRPr lang="ru-RU" sz="22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69087"/>
                  </a:ext>
                </a:extLst>
              </a:tr>
              <a:tr h="4680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-qi-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 -</a:t>
                      </a:r>
                      <a:r>
                        <a:rPr lang="en-US" sz="2400" i="1" dirty="0" err="1"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ʔum</a:t>
                      </a:r>
                      <a:r>
                        <a:rPr lang="en-US" sz="2400" i="1" dirty="0"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endParaRPr lang="ru-RU" sz="2400" i="1" dirty="0"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253616"/>
                  </a:ext>
                </a:extLst>
              </a:tr>
              <a:tr h="46809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i="1" dirty="0"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aɬam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856210"/>
                  </a:ext>
                </a:extLst>
              </a:tr>
              <a:tr h="46809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—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wəɬɣə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ɣət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endParaRPr lang="ru-RU" sz="24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962540"/>
                  </a:ext>
                </a:extLst>
              </a:tr>
              <a:tr h="46809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r>
                        <a:rPr lang="en-US" sz="2400" i="1" dirty="0" err="1"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er</a:t>
                      </a:r>
                      <a:r>
                        <a:rPr lang="en-US" sz="2400" i="1" dirty="0"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endParaRPr lang="ru-RU" sz="2400" i="1" dirty="0"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12398"/>
                  </a:ext>
                </a:extLst>
              </a:tr>
              <a:tr h="46809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r>
                        <a:rPr lang="en-US" sz="2400" i="1" dirty="0" err="1"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sʔuw</a:t>
                      </a:r>
                      <a:r>
                        <a:rPr lang="en-US" sz="2400" i="1" dirty="0"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-</a:t>
                      </a:r>
                      <a:endParaRPr lang="ru-RU" sz="2400" i="1" dirty="0"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810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250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924F9-8DA3-4600-A4DC-A21EC8C0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Assymetries</a:t>
            </a:r>
            <a:r>
              <a:rPr lang="en-US" dirty="0"/>
              <a:t> within </a:t>
            </a:r>
            <a:r>
              <a:rPr lang="en-US" cap="small" dirty="0"/>
              <a:t>latus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3A5D4D-1A2B-48B3-85F5-58B3C3B4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A31C1E7-8DDC-47E6-80B0-03B2E116E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6541"/>
              </p:ext>
            </p:extLst>
          </p:nvPr>
        </p:nvGraphicFramePr>
        <p:xfrm>
          <a:off x="658088" y="3297380"/>
          <a:ext cx="10875823" cy="2341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983">
                  <a:extLst>
                    <a:ext uri="{9D8B030D-6E8A-4147-A177-3AD203B41FA5}">
                      <a16:colId xmlns:a16="http://schemas.microsoft.com/office/drawing/2014/main" val="3543554197"/>
                    </a:ext>
                  </a:extLst>
                </a:gridCol>
                <a:gridCol w="2590316">
                  <a:extLst>
                    <a:ext uri="{9D8B030D-6E8A-4147-A177-3AD203B41FA5}">
                      <a16:colId xmlns:a16="http://schemas.microsoft.com/office/drawing/2014/main" val="1913931450"/>
                    </a:ext>
                  </a:extLst>
                </a:gridCol>
                <a:gridCol w="1782231">
                  <a:extLst>
                    <a:ext uri="{9D8B030D-6E8A-4147-A177-3AD203B41FA5}">
                      <a16:colId xmlns:a16="http://schemas.microsoft.com/office/drawing/2014/main" val="1192026431"/>
                    </a:ext>
                  </a:extLst>
                </a:gridCol>
                <a:gridCol w="2090963">
                  <a:extLst>
                    <a:ext uri="{9D8B030D-6E8A-4147-A177-3AD203B41FA5}">
                      <a16:colId xmlns:a16="http://schemas.microsoft.com/office/drawing/2014/main" val="2803515861"/>
                    </a:ext>
                  </a:extLst>
                </a:gridCol>
                <a:gridCol w="1333165">
                  <a:extLst>
                    <a:ext uri="{9D8B030D-6E8A-4147-A177-3AD203B41FA5}">
                      <a16:colId xmlns:a16="http://schemas.microsoft.com/office/drawing/2014/main" val="3657782403"/>
                    </a:ext>
                  </a:extLst>
                </a:gridCol>
                <a:gridCol w="2596165">
                  <a:extLst>
                    <a:ext uri="{9D8B030D-6E8A-4147-A177-3AD203B41FA5}">
                      <a16:colId xmlns:a16="http://schemas.microsoft.com/office/drawing/2014/main" val="1597030446"/>
                    </a:ext>
                  </a:extLst>
                </a:gridCol>
              </a:tblGrid>
              <a:tr h="806613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Udi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295486"/>
                  </a:ext>
                </a:extLst>
              </a:tr>
              <a:tr h="647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Layers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Pivots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Stripes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Roads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baseline="0" dirty="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Tubes &amp; Holes</a:t>
                      </a:r>
                      <a:endParaRPr lang="ru-RU" sz="2400" cap="small" baseline="0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369087"/>
                  </a:ext>
                </a:extLst>
              </a:tr>
              <a:tr h="443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+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bočʔu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geng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253616"/>
                  </a:ext>
                </a:extLst>
              </a:tr>
              <a:tr h="443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—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Gentium Plus" panose="02000503060000020004" pitchFamily="2" charset="0"/>
                          <a:ea typeface="Gentium Plus" panose="02000503060000020004" pitchFamily="2" charset="0"/>
                          <a:cs typeface="Gentium Plus" panose="02000503060000020004" pitchFamily="2" charset="0"/>
                        </a:rPr>
                        <a:t>næzik</a:t>
                      </a:r>
                      <a:endParaRPr lang="ru-RU" sz="24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400" i="1" dirty="0">
                        <a:effectLst/>
                        <a:latin typeface="Gentium Plus" panose="02000503060000020004" pitchFamily="2" charset="0"/>
                        <a:ea typeface="Gentium Plus" panose="02000503060000020004" pitchFamily="2" charset="0"/>
                        <a:cs typeface="Gentium Plus" panose="0200050306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962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16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7F544-E9AF-41A9-9D92-D760F028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Assymetries</a:t>
            </a:r>
            <a:r>
              <a:rPr lang="en-US" dirty="0"/>
              <a:t> within </a:t>
            </a:r>
            <a:r>
              <a:rPr lang="en-US" cap="small" dirty="0"/>
              <a:t>latus: </a:t>
            </a:r>
            <a:r>
              <a:rPr lang="en-US" dirty="0"/>
              <a:t>how come?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D48E3B-C98A-429E-B21C-B1F53CE60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explanation (if we need one so far)</a:t>
            </a:r>
          </a:p>
          <a:p>
            <a:r>
              <a:rPr lang="en-US" altLang="ru-RU" dirty="0"/>
              <a:t>Small size </a:t>
            </a:r>
            <a:r>
              <a:rPr lang="en-US" altLang="ru-RU" dirty="0" err="1"/>
              <a:t>smoothes</a:t>
            </a:r>
            <a:r>
              <a:rPr lang="en-US" altLang="ru-RU" dirty="0"/>
              <a:t> out topological </a:t>
            </a:r>
            <a:r>
              <a:rPr lang="en-US" altLang="ru-RU" dirty="0" err="1"/>
              <a:t>differencies</a:t>
            </a:r>
            <a:endParaRPr lang="en-US" altLang="ru-RU" dirty="0"/>
          </a:p>
          <a:p>
            <a:r>
              <a:rPr lang="en-US" altLang="ru-RU" dirty="0"/>
              <a:t>A </a:t>
            </a:r>
            <a:r>
              <a:rPr lang="en-US" altLang="ru-RU" i="1" dirty="0"/>
              <a:t>narrow board </a:t>
            </a:r>
            <a:r>
              <a:rPr lang="en-US" altLang="ru-RU" dirty="0"/>
              <a:t>(a </a:t>
            </a:r>
            <a:r>
              <a:rPr lang="en-US" altLang="ru-RU" i="1" dirty="0"/>
              <a:t>lath</a:t>
            </a:r>
            <a:r>
              <a:rPr lang="en-US" altLang="ru-RU" dirty="0"/>
              <a:t>, a</a:t>
            </a:r>
            <a:r>
              <a:rPr lang="en-US" altLang="ru-RU" i="1" dirty="0"/>
              <a:t> strip of wood</a:t>
            </a:r>
            <a:r>
              <a:rPr lang="en-US" altLang="ru-RU" dirty="0"/>
              <a:t>) resembles a </a:t>
            </a:r>
            <a:r>
              <a:rPr lang="en-US" altLang="ru-RU" i="1" dirty="0"/>
              <a:t>thin stick </a:t>
            </a:r>
            <a:r>
              <a:rPr lang="en-US" altLang="ru-RU" dirty="0"/>
              <a:t>much more than a </a:t>
            </a:r>
            <a:r>
              <a:rPr lang="en-US" altLang="ru-RU" i="1" dirty="0"/>
              <a:t>wide board </a:t>
            </a:r>
            <a:r>
              <a:rPr lang="en-US" altLang="ru-RU" dirty="0"/>
              <a:t>resembles a </a:t>
            </a:r>
            <a:r>
              <a:rPr lang="en-US" altLang="ru-RU" i="1" dirty="0"/>
              <a:t>thick tree</a:t>
            </a:r>
          </a:p>
          <a:p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31AA7-62DC-43E2-BE9B-FB6461752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7673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D04B39-59AB-4982-B083-2408BA42D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90988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C1B705-8910-40F9-8566-0F6E8A7B1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4376738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9FE233-3E53-413C-8CAB-37FAAFBFB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376738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3571E-944F-4581-8A0C-4EFA5F467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latus</a:t>
            </a:r>
            <a:r>
              <a:rPr lang="en-US" dirty="0"/>
              <a:t> and </a:t>
            </a:r>
            <a:r>
              <a:rPr lang="en-US" cap="small" dirty="0" err="1"/>
              <a:t>altus</a:t>
            </a:r>
            <a:r>
              <a:rPr lang="en-US" dirty="0"/>
              <a:t>: a boundary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A483A5-02D4-4EDF-9419-5EE60C26F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720"/>
          </a:xfrm>
        </p:spPr>
        <p:txBody>
          <a:bodyPr/>
          <a:lstStyle/>
          <a:p>
            <a:r>
              <a:rPr lang="en-US" dirty="0"/>
              <a:t>What is the connection between </a:t>
            </a:r>
            <a:r>
              <a:rPr lang="en-US" cap="small" dirty="0"/>
              <a:t>latus</a:t>
            </a:r>
            <a:r>
              <a:rPr lang="en-US" dirty="0"/>
              <a:t> </a:t>
            </a:r>
            <a:r>
              <a:rPr lang="en-US" i="1" dirty="0"/>
              <a:t>(wide-thick) </a:t>
            </a:r>
            <a:r>
              <a:rPr lang="en-US" dirty="0"/>
              <a:t>and </a:t>
            </a:r>
            <a:r>
              <a:rPr lang="en-US" cap="small" dirty="0" err="1"/>
              <a:t>altus</a:t>
            </a:r>
            <a:r>
              <a:rPr lang="en-US" dirty="0"/>
              <a:t> </a:t>
            </a:r>
            <a:r>
              <a:rPr lang="en-US" i="1" dirty="0"/>
              <a:t>(high-deep-long-tall)</a:t>
            </a:r>
            <a:r>
              <a:rPr lang="en-US" dirty="0"/>
              <a:t>?</a:t>
            </a:r>
          </a:p>
          <a:p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FRENCH</a:t>
            </a:r>
          </a:p>
          <a:p>
            <a:pPr marL="0" indent="0">
              <a:buNone/>
            </a:pPr>
            <a:r>
              <a:rPr lang="en-US" i="1" dirty="0" err="1"/>
              <a:t>J’ai</a:t>
            </a:r>
            <a:r>
              <a:rPr lang="en-US" i="1" dirty="0"/>
              <a:t> tomb</a:t>
            </a:r>
            <a:r>
              <a:rPr lang="fr-CA" i="1" dirty="0"/>
              <a:t>é dans la neige </a:t>
            </a:r>
            <a:r>
              <a:rPr lang="fr-CA" i="1" dirty="0">
                <a:solidFill>
                  <a:srgbClr val="CC0066"/>
                </a:solidFill>
              </a:rPr>
              <a:t>épaisse</a:t>
            </a:r>
          </a:p>
          <a:p>
            <a:pPr marL="0" indent="0">
              <a:buNone/>
            </a:pPr>
            <a:r>
              <a:rPr lang="en-US" dirty="0"/>
              <a:t>‘I fell into </a:t>
            </a:r>
            <a:r>
              <a:rPr lang="en-US" dirty="0">
                <a:solidFill>
                  <a:srgbClr val="7030A0"/>
                </a:solidFill>
              </a:rPr>
              <a:t>deep</a:t>
            </a:r>
            <a:r>
              <a:rPr lang="en-US" dirty="0"/>
              <a:t> snow’</a:t>
            </a:r>
          </a:p>
          <a:p>
            <a:r>
              <a:rPr lang="en-US" cap="small" dirty="0"/>
              <a:t>Impenetrable</a:t>
            </a:r>
            <a:r>
              <a:rPr lang="en-US" dirty="0"/>
              <a:t> and </a:t>
            </a:r>
            <a:r>
              <a:rPr lang="en-US" cap="small" dirty="0"/>
              <a:t>Penetrable Layers</a:t>
            </a:r>
            <a:r>
              <a:rPr lang="en-US" dirty="0"/>
              <a:t> sometimes get </a:t>
            </a:r>
            <a:r>
              <a:rPr lang="en-US" dirty="0" err="1"/>
              <a:t>colexified</a:t>
            </a:r>
            <a:endParaRPr lang="en-US" dirty="0"/>
          </a:p>
          <a:p>
            <a:r>
              <a:rPr lang="en-US" cap="small" dirty="0"/>
              <a:t>Penetrable Layers</a:t>
            </a:r>
            <a:r>
              <a:rPr lang="en-US" dirty="0"/>
              <a:t> also get </a:t>
            </a:r>
            <a:r>
              <a:rPr lang="en-US" dirty="0" err="1"/>
              <a:t>colexified</a:t>
            </a:r>
            <a:r>
              <a:rPr lang="en-US" dirty="0"/>
              <a:t> with </a:t>
            </a:r>
            <a:r>
              <a:rPr lang="en-US" cap="small" dirty="0"/>
              <a:t>waterbodies</a:t>
            </a:r>
          </a:p>
        </p:txBody>
      </p:sp>
    </p:spTree>
    <p:extLst>
      <p:ext uri="{BB962C8B-B14F-4D97-AF65-F5344CB8AC3E}">
        <p14:creationId xmlns:p14="http://schemas.microsoft.com/office/powerpoint/2010/main" val="349145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9C843-52D3-4048-856F-09505DFA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</a:t>
            </a:r>
            <a:r>
              <a:rPr lang="en-US" i="1" dirty="0" err="1"/>
              <a:t>altus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58F3CA-46D2-479E-B462-3E1397F72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2157"/>
          </a:xfrm>
        </p:spPr>
        <p:txBody>
          <a:bodyPr/>
          <a:lstStyle/>
          <a:p>
            <a:r>
              <a:rPr lang="en-US" i="1" dirty="0" err="1"/>
              <a:t>altum</a:t>
            </a:r>
            <a:r>
              <a:rPr lang="en-US" dirty="0"/>
              <a:t> </a:t>
            </a:r>
            <a:r>
              <a:rPr lang="en-US" i="1" dirty="0"/>
              <a:t>mare</a:t>
            </a:r>
            <a:r>
              <a:rPr lang="en-US" dirty="0"/>
              <a:t> ‘deep see’</a:t>
            </a:r>
          </a:p>
          <a:p>
            <a:r>
              <a:rPr lang="en-US" i="1" dirty="0" err="1"/>
              <a:t>altissima</a:t>
            </a:r>
            <a:r>
              <a:rPr lang="en-US" i="1" dirty="0"/>
              <a:t> </a:t>
            </a:r>
            <a:r>
              <a:rPr lang="en-US" i="1" dirty="0" err="1"/>
              <a:t>flumina</a:t>
            </a:r>
            <a:r>
              <a:rPr lang="en-US" dirty="0"/>
              <a:t> ‘deep river’</a:t>
            </a:r>
          </a:p>
          <a:p>
            <a:r>
              <a:rPr lang="en-US" i="1" dirty="0" err="1"/>
              <a:t>altus</a:t>
            </a:r>
            <a:r>
              <a:rPr lang="en-US" i="1" dirty="0"/>
              <a:t> </a:t>
            </a:r>
            <a:r>
              <a:rPr lang="en-US" i="1" dirty="0" err="1"/>
              <a:t>puteus</a:t>
            </a:r>
            <a:r>
              <a:rPr lang="en-US" dirty="0"/>
              <a:t> ‘deep well’</a:t>
            </a:r>
          </a:p>
          <a:p>
            <a:endParaRPr lang="en-US" dirty="0"/>
          </a:p>
          <a:p>
            <a:r>
              <a:rPr lang="en-US" i="1" dirty="0" err="1"/>
              <a:t>altae</a:t>
            </a:r>
            <a:r>
              <a:rPr lang="en-US" i="1" dirty="0"/>
              <a:t> </a:t>
            </a:r>
            <a:r>
              <a:rPr lang="en-US" i="1" dirty="0" err="1"/>
              <a:t>moenia</a:t>
            </a:r>
            <a:r>
              <a:rPr lang="en-US" i="1" dirty="0"/>
              <a:t> </a:t>
            </a:r>
            <a:r>
              <a:rPr lang="en-US" i="1" dirty="0" err="1"/>
              <a:t>Romae</a:t>
            </a:r>
            <a:r>
              <a:rPr lang="en-US" dirty="0"/>
              <a:t> ‘high walls of Rome’</a:t>
            </a:r>
          </a:p>
          <a:p>
            <a:r>
              <a:rPr lang="en-US" i="1" dirty="0" err="1"/>
              <a:t>altus</a:t>
            </a:r>
            <a:r>
              <a:rPr lang="en-US" i="1" dirty="0"/>
              <a:t> </a:t>
            </a:r>
            <a:r>
              <a:rPr lang="en-US" i="1" dirty="0" err="1"/>
              <a:t>acervus</a:t>
            </a:r>
            <a:r>
              <a:rPr lang="en-US" dirty="0"/>
              <a:t> ‘high pile’</a:t>
            </a:r>
          </a:p>
          <a:p>
            <a:r>
              <a:rPr lang="en-US" i="1" dirty="0" err="1"/>
              <a:t>alta</a:t>
            </a:r>
            <a:r>
              <a:rPr lang="en-US" i="1" dirty="0"/>
              <a:t> </a:t>
            </a:r>
            <a:r>
              <a:rPr lang="en-US" i="1" dirty="0" err="1"/>
              <a:t>turris</a:t>
            </a:r>
            <a:r>
              <a:rPr lang="en-US" dirty="0"/>
              <a:t> ‘high tower’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6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F40BE-E15B-468D-B682-BB0298C4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 (7.09)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F7ED57-6C3A-44C8-959C-6B31B6AE5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/>
              <a:t>Altus</a:t>
            </a:r>
            <a:r>
              <a:rPr lang="en-US" dirty="0"/>
              <a:t>: </a:t>
            </a:r>
            <a:r>
              <a:rPr lang="en-US" i="1" dirty="0"/>
              <a:t>high</a:t>
            </a:r>
            <a:r>
              <a:rPr lang="en-US" dirty="0"/>
              <a:t> &amp; </a:t>
            </a:r>
            <a:r>
              <a:rPr lang="en-US" i="1" dirty="0"/>
              <a:t>deep</a:t>
            </a:r>
            <a:r>
              <a:rPr lang="en-US" dirty="0"/>
              <a:t>, </a:t>
            </a:r>
            <a:r>
              <a:rPr lang="en-US" i="1" dirty="0"/>
              <a:t>long</a:t>
            </a:r>
            <a:r>
              <a:rPr lang="en-US" dirty="0"/>
              <a:t> &amp; </a:t>
            </a:r>
            <a:r>
              <a:rPr lang="en-US" i="1" dirty="0"/>
              <a:t>high</a:t>
            </a:r>
            <a:r>
              <a:rPr lang="en-US" dirty="0"/>
              <a:t> mergers</a:t>
            </a:r>
          </a:p>
          <a:p>
            <a:r>
              <a:rPr lang="en-US" cap="small" dirty="0"/>
              <a:t>Latus-Altus</a:t>
            </a:r>
            <a:r>
              <a:rPr lang="en-US" dirty="0"/>
              <a:t> boundary</a:t>
            </a:r>
          </a:p>
          <a:p>
            <a:r>
              <a:rPr lang="en-US" dirty="0"/>
              <a:t>Diachrony of dimensional terms</a:t>
            </a:r>
          </a:p>
          <a:p>
            <a:r>
              <a:rPr lang="en-US" dirty="0"/>
              <a:t>No DT at all?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91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8A4E3-8622-425D-BE9B-E8C6F400D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</a:t>
            </a:r>
            <a:r>
              <a:rPr lang="en-US" i="1" dirty="0" err="1"/>
              <a:t>altus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60FB2-F825-4720-A264-07ABA1BC4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5284"/>
          </a:xfrm>
        </p:spPr>
        <p:txBody>
          <a:bodyPr>
            <a:normAutofit/>
          </a:bodyPr>
          <a:lstStyle/>
          <a:p>
            <a:r>
              <a:rPr lang="en-US" dirty="0"/>
              <a:t>Polyfunctionality</a:t>
            </a:r>
          </a:p>
          <a:p>
            <a:r>
              <a:rPr lang="en-US" cap="small" dirty="0"/>
              <a:t>high</a:t>
            </a:r>
            <a:r>
              <a:rPr lang="en-US" dirty="0"/>
              <a:t> + </a:t>
            </a:r>
            <a:r>
              <a:rPr lang="en-US" cap="small" dirty="0"/>
              <a:t>deep</a:t>
            </a:r>
            <a:r>
              <a:rPr lang="en-US" dirty="0"/>
              <a:t>?</a:t>
            </a:r>
          </a:p>
          <a:p>
            <a:r>
              <a:rPr lang="en-US" dirty="0"/>
              <a:t>…or rather </a:t>
            </a:r>
            <a:r>
              <a:rPr lang="en-US" cap="small" dirty="0"/>
              <a:t>tall</a:t>
            </a:r>
            <a:r>
              <a:rPr lang="en-US" dirty="0"/>
              <a:t> + </a:t>
            </a:r>
            <a:r>
              <a:rPr lang="en-US" cap="small" dirty="0"/>
              <a:t>deep</a:t>
            </a:r>
            <a:r>
              <a:rPr lang="en-US" dirty="0"/>
              <a:t>?</a:t>
            </a:r>
          </a:p>
          <a:p>
            <a:r>
              <a:rPr lang="en-US" dirty="0"/>
              <a:t>…or rather </a:t>
            </a:r>
            <a:r>
              <a:rPr lang="en-US" cap="small" dirty="0"/>
              <a:t>high</a:t>
            </a:r>
            <a:r>
              <a:rPr lang="en-US" dirty="0"/>
              <a:t> + </a:t>
            </a:r>
            <a:r>
              <a:rPr lang="en-US" cap="small" dirty="0"/>
              <a:t>tall</a:t>
            </a:r>
            <a:r>
              <a:rPr lang="en-US" dirty="0"/>
              <a:t> + </a:t>
            </a:r>
            <a:r>
              <a:rPr lang="en-US" cap="small" dirty="0"/>
              <a:t>deep</a:t>
            </a:r>
            <a:r>
              <a:rPr lang="en-US" dirty="0"/>
              <a:t>?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Komi </a:t>
            </a:r>
            <a:r>
              <a:rPr lang="en-US" i="1" dirty="0" err="1"/>
              <a:t>džudžɨd</a:t>
            </a:r>
            <a:r>
              <a:rPr lang="en-US" i="1" dirty="0"/>
              <a:t>:</a:t>
            </a:r>
            <a:r>
              <a:rPr lang="en-US" dirty="0"/>
              <a:t> exactly the same pattern</a:t>
            </a:r>
          </a:p>
          <a:p>
            <a:pPr marL="0" indent="0">
              <a:buNone/>
            </a:pPr>
            <a:r>
              <a:rPr lang="en-US" i="1" dirty="0" err="1"/>
              <a:t>džudžɨd</a:t>
            </a:r>
            <a:r>
              <a:rPr lang="en-US" i="1" dirty="0"/>
              <a:t>	</a:t>
            </a:r>
            <a:r>
              <a:rPr lang="en-US" i="1" dirty="0" err="1"/>
              <a:t>lɨm</a:t>
            </a:r>
            <a:r>
              <a:rPr lang="en-US" i="1" dirty="0"/>
              <a:t>	/	</a:t>
            </a:r>
            <a:r>
              <a:rPr lang="en-US" i="1" dirty="0" err="1"/>
              <a:t>ju</a:t>
            </a:r>
            <a:r>
              <a:rPr lang="en-US" i="1" dirty="0"/>
              <a:t>	/	</a:t>
            </a:r>
            <a:r>
              <a:rPr lang="en-US" i="1" dirty="0" err="1"/>
              <a:t>jama</a:t>
            </a:r>
            <a:r>
              <a:rPr lang="en-US" i="1" dirty="0"/>
              <a:t>	/	</a:t>
            </a:r>
            <a:r>
              <a:rPr lang="en-US" i="1" dirty="0" err="1"/>
              <a:t>zabor</a:t>
            </a:r>
            <a:r>
              <a:rPr lang="en-US" i="1" dirty="0"/>
              <a:t>	 /	</a:t>
            </a:r>
            <a:r>
              <a:rPr lang="en-US" i="1" dirty="0" err="1"/>
              <a:t>pu</a:t>
            </a:r>
            <a:endParaRPr lang="en-US" i="1" dirty="0"/>
          </a:p>
          <a:p>
            <a:pPr marL="0" indent="0">
              <a:buNone/>
            </a:pPr>
            <a:r>
              <a:rPr lang="en-US" sz="2200" dirty="0" err="1"/>
              <a:t>deep_high</a:t>
            </a:r>
            <a:r>
              <a:rPr lang="en-US" sz="2200" dirty="0"/>
              <a:t>	snow		river		pit		fence		tree</a:t>
            </a:r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6AA7B-3230-4FC1-B865-8893A833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Typology of dimensions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3CC62-CDC8-4959-B23E-D1C596779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90" y="1884618"/>
            <a:ext cx="6125273" cy="4351338"/>
          </a:xfrm>
        </p:spPr>
        <p:txBody>
          <a:bodyPr/>
          <a:lstStyle/>
          <a:p>
            <a:r>
              <a:rPr lang="en-US" dirty="0"/>
              <a:t>Maria </a:t>
            </a:r>
            <a:r>
              <a:rPr lang="en-US" dirty="0" err="1"/>
              <a:t>Privizentseva</a:t>
            </a:r>
            <a:r>
              <a:rPr lang="en-US" dirty="0"/>
              <a:t> (Lomonosov MSU) and Alexey </a:t>
            </a:r>
            <a:r>
              <a:rPr lang="en-US" dirty="0" err="1"/>
              <a:t>Kozlov</a:t>
            </a:r>
            <a:endParaRPr lang="en-US" dirty="0"/>
          </a:p>
          <a:p>
            <a:r>
              <a:rPr lang="en-US" dirty="0"/>
              <a:t>Cross-linguistic variation of </a:t>
            </a:r>
            <a:r>
              <a:rPr lang="en-US" b="1" dirty="0"/>
              <a:t>dimensional</a:t>
            </a:r>
            <a:r>
              <a:rPr lang="en-US" dirty="0"/>
              <a:t> terms </a:t>
            </a:r>
          </a:p>
          <a:p>
            <a:pPr lvl="1"/>
            <a:r>
              <a:rPr lang="en-US" i="1" dirty="0"/>
              <a:t>high, tall, deep</a:t>
            </a:r>
            <a:r>
              <a:rPr lang="en-US" dirty="0"/>
              <a:t>, etc.</a:t>
            </a:r>
          </a:p>
          <a:p>
            <a:r>
              <a:rPr lang="en-US" dirty="0"/>
              <a:t>DA: adjectives that describe one of the dimensions of a certain physical objects</a:t>
            </a:r>
          </a:p>
          <a:p>
            <a:pPr lvl="1"/>
            <a:r>
              <a:rPr lang="en-US" dirty="0"/>
              <a:t>not </a:t>
            </a:r>
            <a:r>
              <a:rPr lang="en-US" i="1" dirty="0"/>
              <a:t>big</a:t>
            </a:r>
            <a:r>
              <a:rPr lang="en-US" dirty="0"/>
              <a:t> or </a:t>
            </a:r>
            <a:r>
              <a:rPr lang="en-US" i="1" dirty="0"/>
              <a:t>small</a:t>
            </a:r>
            <a:endParaRPr lang="ru-RU" i="1" dirty="0"/>
          </a:p>
          <a:p>
            <a:endParaRPr lang="en-US" dirty="0"/>
          </a:p>
        </p:txBody>
      </p:sp>
      <p:pic>
        <p:nvPicPr>
          <p:cNvPr id="1026" name="Picture 2" descr="https://pp.userapi.com/c405922/v405922645/b081/H0YwzusW-JI.jpg">
            <a:extLst>
              <a:ext uri="{FF2B5EF4-FFF2-40B4-BE49-F238E27FC236}">
                <a16:creationId xmlns:a16="http://schemas.microsoft.com/office/drawing/2014/main" id="{1B777300-773C-4E24-B77F-459EB52E9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09" y="2491730"/>
            <a:ext cx="5250873" cy="393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A423F-36BF-4AB1-8569-536D049B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</a:t>
            </a:r>
            <a:r>
              <a:rPr lang="en-US" dirty="0" err="1"/>
              <a:t>Bierwisch</a:t>
            </a:r>
            <a:r>
              <a:rPr lang="en-US" dirty="0"/>
              <a:t> &amp; Lang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CEED8-683C-45DA-8343-2535B89BE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Bierwisch</a:t>
            </a:r>
            <a:r>
              <a:rPr lang="en-US" dirty="0"/>
              <a:t>, Manfred, and Ewald Lang (1989). </a:t>
            </a:r>
            <a:r>
              <a:rPr lang="en-US" i="1" dirty="0"/>
              <a:t>Dimensional adjectives: grammatical structure and conceptual interpretation</a:t>
            </a:r>
            <a:r>
              <a:rPr lang="en-US" dirty="0"/>
              <a:t>. Berlin; Heidelberg: Springer-Verlag</a:t>
            </a:r>
            <a:endParaRPr lang="ru-RU" dirty="0"/>
          </a:p>
          <a:p>
            <a:r>
              <a:rPr lang="en-US" dirty="0"/>
              <a:t>Ways of dimensions’ conceptualization are language-specific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B66847-C388-4961-B3B0-1ADC9EA6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804" y="3794690"/>
            <a:ext cx="8056538" cy="30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9A7F3-58B3-44BD-B4BE-CEEB11922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project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87480-E67E-44C6-8CAB-36A5513CA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the </a:t>
            </a:r>
            <a:r>
              <a:rPr lang="en-US" dirty="0" err="1"/>
              <a:t>MLexT</a:t>
            </a:r>
            <a:r>
              <a:rPr lang="en-US" dirty="0"/>
              <a:t> enterprise</a:t>
            </a:r>
          </a:p>
          <a:p>
            <a:r>
              <a:rPr lang="en-US" dirty="0"/>
              <a:t>Focuses rather on the </a:t>
            </a:r>
            <a:r>
              <a:rPr lang="en-US" dirty="0" err="1"/>
              <a:t>colexification</a:t>
            </a:r>
            <a:r>
              <a:rPr lang="en-US" dirty="0"/>
              <a:t> patterns of dimensional languages (cf. Latin </a:t>
            </a:r>
            <a:r>
              <a:rPr lang="en-US" i="1" dirty="0" err="1"/>
              <a:t>altus</a:t>
            </a:r>
            <a:r>
              <a:rPr lang="en-US" i="1" dirty="0"/>
              <a:t>)</a:t>
            </a:r>
          </a:p>
          <a:p>
            <a:r>
              <a:rPr lang="en-US" dirty="0"/>
              <a:t>Glosses over the subtle differences like culture-specific patterns of conceptualization</a:t>
            </a:r>
          </a:p>
          <a:p>
            <a:r>
              <a:rPr lang="en-US" dirty="0"/>
              <a:t>Usual </a:t>
            </a:r>
            <a:r>
              <a:rPr lang="en-US" dirty="0" err="1"/>
              <a:t>MLexT</a:t>
            </a:r>
            <a:r>
              <a:rPr lang="en-US" dirty="0"/>
              <a:t> methodology: </a:t>
            </a:r>
            <a:r>
              <a:rPr lang="en-US" dirty="0" err="1"/>
              <a:t>questionnaries</a:t>
            </a:r>
            <a:r>
              <a:rPr lang="en-US" dirty="0"/>
              <a:t> (and corpora)</a:t>
            </a:r>
          </a:p>
          <a:p>
            <a:endParaRPr lang="en-US" i="1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8AF32F4-7914-44CF-B216-1E2413E7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206" y="193448"/>
            <a:ext cx="13684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75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5ED96-A211-4AE7-ACC8-B8F5C01A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6BA4A-052A-4A6E-88D7-84C285E37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 languages</a:t>
            </a:r>
          </a:p>
          <a:p>
            <a:pPr lvl="1"/>
            <a:r>
              <a:rPr lang="en-US" dirty="0"/>
              <a:t>convenience sample</a:t>
            </a:r>
          </a:p>
          <a:p>
            <a:pPr lvl="1"/>
            <a:r>
              <a:rPr lang="en-US" dirty="0"/>
              <a:t>too far a convenience sample…</a:t>
            </a:r>
          </a:p>
          <a:p>
            <a:pPr lvl="1"/>
            <a:r>
              <a:rPr lang="en-US" dirty="0"/>
              <a:t>mostly Northern Eurasia</a:t>
            </a:r>
          </a:p>
          <a:p>
            <a:r>
              <a:rPr lang="en-US" dirty="0"/>
              <a:t>Uralic languages: nearly all genera</a:t>
            </a:r>
          </a:p>
          <a:p>
            <a:pPr lvl="1"/>
            <a:r>
              <a:rPr lang="en-US" dirty="0"/>
              <a:t>Finnish, Moksha, Hill Mari, Meadow Mari, Udmurt, Komi-Zyrian, Western Khanty</a:t>
            </a:r>
          </a:p>
          <a:p>
            <a:pPr lvl="1"/>
            <a:r>
              <a:rPr lang="en-US" dirty="0"/>
              <a:t>Tundra Nenets, </a:t>
            </a:r>
            <a:r>
              <a:rPr lang="en-US" dirty="0" err="1"/>
              <a:t>Nganasan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3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5700</TotalTime>
  <Words>1778</Words>
  <Application>Microsoft Office PowerPoint</Application>
  <PresentationFormat>Широкоэкранный</PresentationFormat>
  <Paragraphs>388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Times New Roman</vt:lpstr>
      <vt:lpstr>Calibri</vt:lpstr>
      <vt:lpstr>Gentium Plus</vt:lpstr>
      <vt:lpstr>Cambria Math</vt:lpstr>
      <vt:lpstr>Calibri Light</vt:lpstr>
      <vt:lpstr>Arial</vt:lpstr>
      <vt:lpstr>Тема Office</vt:lpstr>
      <vt:lpstr>Typology of dimensions</vt:lpstr>
      <vt:lpstr>Презентация PowerPoint</vt:lpstr>
      <vt:lpstr>Vergil’s Aeneid</vt:lpstr>
      <vt:lpstr>Latin altus</vt:lpstr>
      <vt:lpstr>Latin altus</vt:lpstr>
      <vt:lpstr>Typology of dimensions</vt:lpstr>
      <vt:lpstr>Some history: Bierwisch &amp; Lang</vt:lpstr>
      <vt:lpstr>Our project</vt:lpstr>
      <vt:lpstr>Sample</vt:lpstr>
      <vt:lpstr>Dimensions</vt:lpstr>
      <vt:lpstr>Dimensions</vt:lpstr>
      <vt:lpstr>Topological classes</vt:lpstr>
      <vt:lpstr>Topological classes</vt:lpstr>
      <vt:lpstr>Topological classes</vt:lpstr>
      <vt:lpstr>Topological classes</vt:lpstr>
      <vt:lpstr>Topological classes</vt:lpstr>
      <vt:lpstr>Frames</vt:lpstr>
      <vt:lpstr>Semantic map</vt:lpstr>
      <vt:lpstr>Semantic map</vt:lpstr>
      <vt:lpstr>Презентация PowerPoint</vt:lpstr>
      <vt:lpstr>Symmetry</vt:lpstr>
      <vt:lpstr>“Paradigm levelling” in Old East Slavic</vt:lpstr>
      <vt:lpstr>“Paradigm levelling” in Old East Slavic</vt:lpstr>
      <vt:lpstr>Latus</vt:lpstr>
      <vt:lpstr>thick layers vs. thick pivots</vt:lpstr>
      <vt:lpstr>thick layers vs. thick pivots</vt:lpstr>
      <vt:lpstr>thick layers &amp; thick pivots</vt:lpstr>
      <vt:lpstr>thick layers &amp; thick pivots</vt:lpstr>
      <vt:lpstr>thick layers &amp; thick pivots</vt:lpstr>
      <vt:lpstr>Dominant Wide vs. dominant Thick</vt:lpstr>
      <vt:lpstr>Different wide’s</vt:lpstr>
      <vt:lpstr>wide surfaces</vt:lpstr>
      <vt:lpstr>Asymmetries within latus</vt:lpstr>
      <vt:lpstr>Assymetries within latus</vt:lpstr>
      <vt:lpstr>Asymmetries within latus</vt:lpstr>
      <vt:lpstr>Asymmetries within latus</vt:lpstr>
      <vt:lpstr>Assymetries within latus</vt:lpstr>
      <vt:lpstr>Assymetries within latus: how come?</vt:lpstr>
      <vt:lpstr>latus and altus: a boundary</vt:lpstr>
      <vt:lpstr>Next class (7.09)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Typology of dimensions</dc:title>
  <dc:creator>Алексей</dc:creator>
  <cp:lastModifiedBy>Алексей</cp:lastModifiedBy>
  <cp:revision>51</cp:revision>
  <dcterms:created xsi:type="dcterms:W3CDTF">2017-09-02T06:53:13Z</dcterms:created>
  <dcterms:modified xsi:type="dcterms:W3CDTF">2017-09-06T05:53:13Z</dcterms:modified>
</cp:coreProperties>
</file>