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5143500" cx="9144000"/>
  <p:notesSz cx="6858000" cy="9144000"/>
  <p:embeddedFontLst>
    <p:embeddedFont>
      <p:font typeface="Playfair Display"/>
      <p:regular r:id="rId28"/>
      <p:bold r:id="rId29"/>
      <p:italic r:id="rId30"/>
      <p:boldItalic r:id="rId31"/>
    </p:embeddedFont>
    <p:embeddedFont>
      <p:font typeface="Montserrat"/>
      <p:regular r:id="rId32"/>
      <p:bold r:id="rId33"/>
    </p:embeddedFont>
    <p:embeddedFont>
      <p:font typeface="Oswald"/>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PlayfairDisplay-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layfairDisplay-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layfairDisplay-boldItalic.fntdata"/><Relationship Id="rId30" Type="http://schemas.openxmlformats.org/officeDocument/2006/relationships/font" Target="fonts/PlayfairDisplay-italic.fntdata"/><Relationship Id="rId11" Type="http://schemas.openxmlformats.org/officeDocument/2006/relationships/slide" Target="slides/slide7.xml"/><Relationship Id="rId33" Type="http://schemas.openxmlformats.org/officeDocument/2006/relationships/font" Target="fonts/Montserrat-bold.fntdata"/><Relationship Id="rId10" Type="http://schemas.openxmlformats.org/officeDocument/2006/relationships/slide" Target="slides/slide6.xml"/><Relationship Id="rId32" Type="http://schemas.openxmlformats.org/officeDocument/2006/relationships/font" Target="fonts/Montserrat-regular.fntdata"/><Relationship Id="rId13" Type="http://schemas.openxmlformats.org/officeDocument/2006/relationships/slide" Target="slides/slide9.xml"/><Relationship Id="rId35" Type="http://schemas.openxmlformats.org/officeDocument/2006/relationships/font" Target="fonts/Oswald-bold.fntdata"/><Relationship Id="rId12" Type="http://schemas.openxmlformats.org/officeDocument/2006/relationships/slide" Target="slides/slide8.xml"/><Relationship Id="rId34" Type="http://schemas.openxmlformats.org/officeDocument/2006/relationships/font" Target="fonts/Oswald-regular.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 name="Shape 54"/>
        <p:cNvGrpSpPr/>
        <p:nvPr/>
      </p:nvGrpSpPr>
      <p:grpSpPr>
        <a:xfrm>
          <a:off x="0" y="0"/>
          <a:ext cx="0" cy="0"/>
          <a:chOff x="0" y="0"/>
          <a:chExt cx="0" cy="0"/>
        </a:xfrm>
      </p:grpSpPr>
      <p:sp>
        <p:nvSpPr>
          <p:cNvPr id="55" name="Shape 55"/>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6" name="Shape 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9" name="Shape 119"/>
        <p:cNvGrpSpPr/>
        <p:nvPr/>
      </p:nvGrpSpPr>
      <p:grpSpPr>
        <a:xfrm>
          <a:off x="0" y="0"/>
          <a:ext cx="0" cy="0"/>
          <a:chOff x="0" y="0"/>
          <a:chExt cx="0" cy="0"/>
        </a:xfrm>
      </p:grpSpPr>
      <p:sp>
        <p:nvSpPr>
          <p:cNvPr id="120" name="Shape 1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1" name="Shape 12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gn="just">
              <a:lnSpc>
                <a:spcPct val="115000"/>
              </a:lnSpc>
              <a:spcBef>
                <a:spcPts val="0"/>
              </a:spcBef>
              <a:buNone/>
            </a:pPr>
            <a:r>
              <a:rPr lang="ru">
                <a:solidFill>
                  <a:schemeClr val="dk2"/>
                </a:solidFill>
                <a:latin typeface="Times New Roman"/>
                <a:ea typeface="Times New Roman"/>
                <a:cs typeface="Times New Roman"/>
                <a:sym typeface="Times New Roman"/>
              </a:rPr>
              <a:t>When we describe a situation when one person/animal is following the other one, the specific classifier is used. When the order of pursuit is ontologically normal, one does not need to specify (by pointing) who is who. When the guard is pursuing the thief, the signer does not show that the thief runs before the guard. When it is v</a:t>
            </a:r>
            <a:r>
              <a:rPr lang="ru">
                <a:solidFill>
                  <a:srgbClr val="FF0000"/>
                </a:solidFill>
                <a:latin typeface="Times New Roman"/>
                <a:ea typeface="Times New Roman"/>
                <a:cs typeface="Times New Roman"/>
                <a:sym typeface="Times New Roman"/>
              </a:rPr>
              <a:t>is</a:t>
            </a:r>
            <a:r>
              <a:rPr lang="ru">
                <a:solidFill>
                  <a:schemeClr val="dk2"/>
                </a:solidFill>
                <a:latin typeface="Times New Roman"/>
                <a:ea typeface="Times New Roman"/>
                <a:cs typeface="Times New Roman"/>
                <a:sym typeface="Times New Roman"/>
              </a:rPr>
              <a:t>e-versa, the signer marks the classifiers for the guard and the thief by pointing.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7" name="Shape 1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3" name="Shape 1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7" name="Shape 137"/>
        <p:cNvGrpSpPr/>
        <p:nvPr/>
      </p:nvGrpSpPr>
      <p:grpSpPr>
        <a:xfrm>
          <a:off x="0" y="0"/>
          <a:ext cx="0" cy="0"/>
          <a:chOff x="0" y="0"/>
          <a:chExt cx="0" cy="0"/>
        </a:xfrm>
      </p:grpSpPr>
      <p:sp>
        <p:nvSpPr>
          <p:cNvPr id="138" name="Shape 1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9" name="Shape 13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5" name="Shape 1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1" name="Shape 15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6" name="Shape 1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0" name="Shape 160"/>
        <p:cNvGrpSpPr/>
        <p:nvPr/>
      </p:nvGrpSpPr>
      <p:grpSpPr>
        <a:xfrm>
          <a:off x="0" y="0"/>
          <a:ext cx="0" cy="0"/>
          <a:chOff x="0" y="0"/>
          <a:chExt cx="0" cy="0"/>
        </a:xfrm>
      </p:grpSpPr>
      <p:sp>
        <p:nvSpPr>
          <p:cNvPr id="161" name="Shape 1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2" name="Shape 1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6" name="Shape 166"/>
        <p:cNvGrpSpPr/>
        <p:nvPr/>
      </p:nvGrpSpPr>
      <p:grpSpPr>
        <a:xfrm>
          <a:off x="0" y="0"/>
          <a:ext cx="0" cy="0"/>
          <a:chOff x="0" y="0"/>
          <a:chExt cx="0" cy="0"/>
        </a:xfrm>
      </p:grpSpPr>
      <p:sp>
        <p:nvSpPr>
          <p:cNvPr id="167" name="Shape 1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8" name="Shape 16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 name="Shape 60"/>
        <p:cNvGrpSpPr/>
        <p:nvPr/>
      </p:nvGrpSpPr>
      <p:grpSpPr>
        <a:xfrm>
          <a:off x="0" y="0"/>
          <a:ext cx="0" cy="0"/>
          <a:chOff x="0" y="0"/>
          <a:chExt cx="0" cy="0"/>
        </a:xfrm>
      </p:grpSpPr>
      <p:sp>
        <p:nvSpPr>
          <p:cNvPr id="61" name="Shape 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 name="Shape 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0" name="Shape 1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2"/>
              </a:buClr>
              <a:buSzPct val="100000"/>
              <a:buFont typeface="Arial"/>
              <a:buNone/>
            </a:pPr>
            <a:r>
              <a:rPr lang="ru"/>
              <a:t>обычно в РЖЯ принято считать, что выражение лица передает образ действия, т.е. наречие. Мы нашли пример в корпусе, где с помощью выражения лица показывается Manner основного глагола</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7" name="Shape 1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ru"/>
              <a:t>в РЖЯ есть два разных жеста для глагола </a:t>
            </a:r>
            <a:r>
              <a:rPr i="1" lang="ru"/>
              <a:t>вести: </a:t>
            </a:r>
            <a:r>
              <a:rPr lang="ru"/>
              <a:t>вести взрослого и вести ребенка. жест для </a:t>
            </a:r>
            <a:r>
              <a:rPr i="1" lang="ru"/>
              <a:t>нести </a:t>
            </a:r>
            <a:r>
              <a:rPr lang="ru"/>
              <a:t>может показываться одной или двумя руками. </a:t>
            </a:r>
          </a:p>
          <a:p>
            <a:pPr lvl="0">
              <a:spcBef>
                <a:spcPts val="0"/>
              </a:spcBef>
              <a:buNone/>
            </a:pPr>
            <a:r>
              <a:rPr lang="ru"/>
              <a:t>классификатор каузи (одуш или неодуш) действует в любой ситуации, вне зависимости от одушевленности каузатора.</a:t>
            </a:r>
          </a:p>
          <a:p>
            <a:pPr lvl="0">
              <a:spcBef>
                <a:spcPts val="0"/>
              </a:spcBef>
              <a:buNone/>
            </a:pPr>
            <a:r>
              <a:rPr lang="ru"/>
              <a:t>Фон совершаемого действия (напр., ветер в (4)) выражается отдельно. как правило, в начале.</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4" name="Shape 1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9" name="Shape 199"/>
        <p:cNvGrpSpPr/>
        <p:nvPr/>
      </p:nvGrpSpPr>
      <p:grpSpPr>
        <a:xfrm>
          <a:off x="0" y="0"/>
          <a:ext cx="0" cy="0"/>
          <a:chOff x="0" y="0"/>
          <a:chExt cx="0" cy="0"/>
        </a:xfrm>
      </p:grpSpPr>
      <p:sp>
        <p:nvSpPr>
          <p:cNvPr id="200" name="Shape 2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1" name="Shape 2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 name="Shape 67"/>
        <p:cNvGrpSpPr/>
        <p:nvPr/>
      </p:nvGrpSpPr>
      <p:grpSpPr>
        <a:xfrm>
          <a:off x="0" y="0"/>
          <a:ext cx="0" cy="0"/>
          <a:chOff x="0" y="0"/>
          <a:chExt cx="0" cy="0"/>
        </a:xfrm>
      </p:grpSpPr>
      <p:sp>
        <p:nvSpPr>
          <p:cNvPr id="68" name="Shape 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 name="Shape 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ru"/>
              <a:t>если будем делать хэндаут, то в него можно полжить примеры</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 name="Shape 76"/>
        <p:cNvGrpSpPr/>
        <p:nvPr/>
      </p:nvGrpSpPr>
      <p:grpSpPr>
        <a:xfrm>
          <a:off x="0" y="0"/>
          <a:ext cx="0" cy="0"/>
          <a:chOff x="0" y="0"/>
          <a:chExt cx="0" cy="0"/>
        </a:xfrm>
      </p:grpSpPr>
      <p:sp>
        <p:nvSpPr>
          <p:cNvPr id="77" name="Shape 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8" name="Shape 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3" name="Shape 83"/>
        <p:cNvGrpSpPr/>
        <p:nvPr/>
      </p:nvGrpSpPr>
      <p:grpSpPr>
        <a:xfrm>
          <a:off x="0" y="0"/>
          <a:ext cx="0" cy="0"/>
          <a:chOff x="0" y="0"/>
          <a:chExt cx="0" cy="0"/>
        </a:xfrm>
      </p:grpSpPr>
      <p:sp>
        <p:nvSpPr>
          <p:cNvPr id="84" name="Shape 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5" name="Shape 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 name="Shape 90"/>
        <p:cNvGrpSpPr/>
        <p:nvPr/>
      </p:nvGrpSpPr>
      <p:grpSpPr>
        <a:xfrm>
          <a:off x="0" y="0"/>
          <a:ext cx="0" cy="0"/>
          <a:chOff x="0" y="0"/>
          <a:chExt cx="0" cy="0"/>
        </a:xfrm>
      </p:grpSpPr>
      <p:sp>
        <p:nvSpPr>
          <p:cNvPr id="91" name="Shape 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2" name="Shape 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6" name="Shape 96"/>
        <p:cNvGrpSpPr/>
        <p:nvPr/>
      </p:nvGrpSpPr>
      <p:grpSpPr>
        <a:xfrm>
          <a:off x="0" y="0"/>
          <a:ext cx="0" cy="0"/>
          <a:chOff x="0" y="0"/>
          <a:chExt cx="0" cy="0"/>
        </a:xfrm>
      </p:grpSpPr>
      <p:sp>
        <p:nvSpPr>
          <p:cNvPr id="97" name="Shape 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8" name="Shape 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 name="Shape 102"/>
        <p:cNvGrpSpPr/>
        <p:nvPr/>
      </p:nvGrpSpPr>
      <p:grpSpPr>
        <a:xfrm>
          <a:off x="0" y="0"/>
          <a:ext cx="0" cy="0"/>
          <a:chOff x="0" y="0"/>
          <a:chExt cx="0" cy="0"/>
        </a:xfrm>
      </p:grpSpPr>
      <p:sp>
        <p:nvSpPr>
          <p:cNvPr id="103" name="Shape 1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4" name="Shape 1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3" name="Shape 1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9" name="Shape 9"/>
        <p:cNvGrpSpPr/>
        <p:nvPr/>
      </p:nvGrpSpPr>
      <p:grpSpPr>
        <a:xfrm>
          <a:off x="0" y="0"/>
          <a:ext cx="0" cy="0"/>
          <a:chOff x="0" y="0"/>
          <a:chExt cx="0" cy="0"/>
        </a:xfrm>
      </p:grpSpPr>
      <p:sp>
        <p:nvSpPr>
          <p:cNvPr id="10" name="Shape 10"/>
          <p:cNvSpPr/>
          <p:nvPr/>
        </p:nvSpPr>
        <p:spPr>
          <a:xfrm>
            <a:off x="4286250" y="0"/>
            <a:ext cx="72300" cy="5143500"/>
          </a:xfrm>
          <a:prstGeom prst="rect">
            <a:avLst/>
          </a:pr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11" name="Shape 11"/>
          <p:cNvSpPr/>
          <p:nvPr/>
        </p:nvSpPr>
        <p:spPr>
          <a:xfrm>
            <a:off x="4358475" y="0"/>
            <a:ext cx="3853200" cy="5143500"/>
          </a:xfrm>
          <a:prstGeom prst="rect">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sp>
        <p:nvSpPr>
          <p:cNvPr id="12" name="Shape 12"/>
          <p:cNvSpPr txBox="1"/>
          <p:nvPr>
            <p:ph type="ctrTitle"/>
          </p:nvPr>
        </p:nvSpPr>
        <p:spPr>
          <a:xfrm>
            <a:off x="344250" y="1403850"/>
            <a:ext cx="8455500" cy="2146800"/>
          </a:xfrm>
          <a:prstGeom prst="rect">
            <a:avLst/>
          </a:prstGeom>
          <a:solidFill>
            <a:srgbClr val="FFFFFF"/>
          </a:solidFill>
        </p:spPr>
        <p:txBody>
          <a:bodyPr anchorCtr="0" anchor="ctr" bIns="91425" lIns="91425" rIns="91425" tIns="91425"/>
          <a:lstStyle>
            <a:lvl1pPr lvl="0" algn="ctr">
              <a:spcBef>
                <a:spcPts val="0"/>
              </a:spcBef>
              <a:buSzPct val="100000"/>
              <a:buFont typeface="Playfair Display"/>
              <a:defRPr b="1" sz="6800">
                <a:latin typeface="Playfair Display"/>
                <a:ea typeface="Playfair Display"/>
                <a:cs typeface="Playfair Display"/>
                <a:sym typeface="Playfair Display"/>
              </a:defRPr>
            </a:lvl1pPr>
            <a:lvl2pPr lvl="1" algn="ctr">
              <a:spcBef>
                <a:spcPts val="0"/>
              </a:spcBef>
              <a:buSzPct val="100000"/>
              <a:buFont typeface="Playfair Display"/>
              <a:defRPr b="1" sz="6800">
                <a:latin typeface="Playfair Display"/>
                <a:ea typeface="Playfair Display"/>
                <a:cs typeface="Playfair Display"/>
                <a:sym typeface="Playfair Display"/>
              </a:defRPr>
            </a:lvl2pPr>
            <a:lvl3pPr lvl="2" algn="ctr">
              <a:spcBef>
                <a:spcPts val="0"/>
              </a:spcBef>
              <a:buSzPct val="100000"/>
              <a:buFont typeface="Playfair Display"/>
              <a:defRPr b="1" sz="6800">
                <a:latin typeface="Playfair Display"/>
                <a:ea typeface="Playfair Display"/>
                <a:cs typeface="Playfair Display"/>
                <a:sym typeface="Playfair Display"/>
              </a:defRPr>
            </a:lvl3pPr>
            <a:lvl4pPr lvl="3" algn="ctr">
              <a:spcBef>
                <a:spcPts val="0"/>
              </a:spcBef>
              <a:buSzPct val="100000"/>
              <a:buFont typeface="Playfair Display"/>
              <a:defRPr b="1" sz="6800">
                <a:latin typeface="Playfair Display"/>
                <a:ea typeface="Playfair Display"/>
                <a:cs typeface="Playfair Display"/>
                <a:sym typeface="Playfair Display"/>
              </a:defRPr>
            </a:lvl4pPr>
            <a:lvl5pPr lvl="4" algn="ctr">
              <a:spcBef>
                <a:spcPts val="0"/>
              </a:spcBef>
              <a:buSzPct val="100000"/>
              <a:buFont typeface="Playfair Display"/>
              <a:defRPr b="1" sz="6800">
                <a:latin typeface="Playfair Display"/>
                <a:ea typeface="Playfair Display"/>
                <a:cs typeface="Playfair Display"/>
                <a:sym typeface="Playfair Display"/>
              </a:defRPr>
            </a:lvl5pPr>
            <a:lvl6pPr lvl="5" algn="ctr">
              <a:spcBef>
                <a:spcPts val="0"/>
              </a:spcBef>
              <a:buSzPct val="100000"/>
              <a:buFont typeface="Playfair Display"/>
              <a:defRPr b="1" sz="6800">
                <a:latin typeface="Playfair Display"/>
                <a:ea typeface="Playfair Display"/>
                <a:cs typeface="Playfair Display"/>
                <a:sym typeface="Playfair Display"/>
              </a:defRPr>
            </a:lvl6pPr>
            <a:lvl7pPr lvl="6" algn="ctr">
              <a:spcBef>
                <a:spcPts val="0"/>
              </a:spcBef>
              <a:buSzPct val="100000"/>
              <a:buFont typeface="Playfair Display"/>
              <a:defRPr b="1" sz="6800">
                <a:latin typeface="Playfair Display"/>
                <a:ea typeface="Playfair Display"/>
                <a:cs typeface="Playfair Display"/>
                <a:sym typeface="Playfair Display"/>
              </a:defRPr>
            </a:lvl7pPr>
            <a:lvl8pPr lvl="7" algn="ctr">
              <a:spcBef>
                <a:spcPts val="0"/>
              </a:spcBef>
              <a:buSzPct val="100000"/>
              <a:buFont typeface="Playfair Display"/>
              <a:defRPr b="1" sz="6800">
                <a:latin typeface="Playfair Display"/>
                <a:ea typeface="Playfair Display"/>
                <a:cs typeface="Playfair Display"/>
                <a:sym typeface="Playfair Display"/>
              </a:defRPr>
            </a:lvl8pPr>
            <a:lvl9pPr lvl="8" algn="ctr">
              <a:spcBef>
                <a:spcPts val="0"/>
              </a:spcBef>
              <a:buSzPct val="100000"/>
              <a:buFont typeface="Playfair Display"/>
              <a:defRPr b="1" sz="6800">
                <a:latin typeface="Playfair Display"/>
                <a:ea typeface="Playfair Display"/>
                <a:cs typeface="Playfair Display"/>
                <a:sym typeface="Playfair Display"/>
              </a:defRPr>
            </a:lvl9pPr>
          </a:lstStyle>
          <a:p/>
        </p:txBody>
      </p:sp>
      <p:sp>
        <p:nvSpPr>
          <p:cNvPr id="13" name="Shape 13"/>
          <p:cNvSpPr txBox="1"/>
          <p:nvPr>
            <p:ph idx="1" type="subTitle"/>
          </p:nvPr>
        </p:nvSpPr>
        <p:spPr>
          <a:xfrm>
            <a:off x="344250" y="3550650"/>
            <a:ext cx="4910100" cy="577800"/>
          </a:xfrm>
          <a:prstGeom prst="rect">
            <a:avLst/>
          </a:prstGeom>
          <a:solidFill>
            <a:schemeClr val="dk2"/>
          </a:solidFill>
        </p:spPr>
        <p:txBody>
          <a:bodyPr anchorCtr="0" anchor="ctr" bIns="91425" lIns="91425" rIns="91425" tIns="91425"/>
          <a:lstStyle>
            <a:lvl1pPr lvl="0">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9pPr>
          </a:lstStyle>
          <a:p/>
        </p:txBody>
      </p:sp>
      <p:sp>
        <p:nvSpPr>
          <p:cNvPr id="14" name="Shape 14"/>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8" name="Shape 48"/>
        <p:cNvGrpSpPr/>
        <p:nvPr/>
      </p:nvGrpSpPr>
      <p:grpSpPr>
        <a:xfrm>
          <a:off x="0" y="0"/>
          <a:ext cx="0" cy="0"/>
          <a:chOff x="0" y="0"/>
          <a:chExt cx="0" cy="0"/>
        </a:xfrm>
      </p:grpSpPr>
      <p:sp>
        <p:nvSpPr>
          <p:cNvPr id="49" name="Shape 49"/>
          <p:cNvSpPr txBox="1"/>
          <p:nvPr>
            <p:ph type="title"/>
          </p:nvPr>
        </p:nvSpPr>
        <p:spPr>
          <a:xfrm>
            <a:off x="311700" y="999925"/>
            <a:ext cx="8520600" cy="2146200"/>
          </a:xfrm>
          <a:prstGeom prst="rect">
            <a:avLst/>
          </a:prstGeom>
        </p:spPr>
        <p:txBody>
          <a:bodyPr anchorCtr="0" anchor="b" bIns="91425" lIns="91425" rIns="91425" tIns="91425"/>
          <a:lstStyle>
            <a:lvl1pPr lvl="0" algn="ctr">
              <a:spcBef>
                <a:spcPts val="0"/>
              </a:spcBef>
              <a:buSzPct val="100000"/>
              <a:buFont typeface="Montserrat"/>
              <a:defRPr sz="14000">
                <a:latin typeface="Montserrat"/>
                <a:ea typeface="Montserrat"/>
                <a:cs typeface="Montserrat"/>
                <a:sym typeface="Montserrat"/>
              </a:defRPr>
            </a:lvl1pPr>
            <a:lvl2pPr lvl="1" algn="ctr">
              <a:spcBef>
                <a:spcPts val="0"/>
              </a:spcBef>
              <a:buSzPct val="100000"/>
              <a:buFont typeface="Montserrat"/>
              <a:defRPr sz="14000">
                <a:latin typeface="Montserrat"/>
                <a:ea typeface="Montserrat"/>
                <a:cs typeface="Montserrat"/>
                <a:sym typeface="Montserrat"/>
              </a:defRPr>
            </a:lvl2pPr>
            <a:lvl3pPr lvl="2" algn="ctr">
              <a:spcBef>
                <a:spcPts val="0"/>
              </a:spcBef>
              <a:buSzPct val="100000"/>
              <a:buFont typeface="Montserrat"/>
              <a:defRPr sz="14000">
                <a:latin typeface="Montserrat"/>
                <a:ea typeface="Montserrat"/>
                <a:cs typeface="Montserrat"/>
                <a:sym typeface="Montserrat"/>
              </a:defRPr>
            </a:lvl3pPr>
            <a:lvl4pPr lvl="3" algn="ctr">
              <a:spcBef>
                <a:spcPts val="0"/>
              </a:spcBef>
              <a:buSzPct val="100000"/>
              <a:buFont typeface="Montserrat"/>
              <a:defRPr sz="14000">
                <a:latin typeface="Montserrat"/>
                <a:ea typeface="Montserrat"/>
                <a:cs typeface="Montserrat"/>
                <a:sym typeface="Montserrat"/>
              </a:defRPr>
            </a:lvl4pPr>
            <a:lvl5pPr lvl="4" algn="ctr">
              <a:spcBef>
                <a:spcPts val="0"/>
              </a:spcBef>
              <a:buSzPct val="100000"/>
              <a:buFont typeface="Montserrat"/>
              <a:defRPr sz="14000">
                <a:latin typeface="Montserrat"/>
                <a:ea typeface="Montserrat"/>
                <a:cs typeface="Montserrat"/>
                <a:sym typeface="Montserrat"/>
              </a:defRPr>
            </a:lvl5pPr>
            <a:lvl6pPr lvl="5" algn="ctr">
              <a:spcBef>
                <a:spcPts val="0"/>
              </a:spcBef>
              <a:buSzPct val="100000"/>
              <a:buFont typeface="Montserrat"/>
              <a:defRPr sz="14000">
                <a:latin typeface="Montserrat"/>
                <a:ea typeface="Montserrat"/>
                <a:cs typeface="Montserrat"/>
                <a:sym typeface="Montserrat"/>
              </a:defRPr>
            </a:lvl6pPr>
            <a:lvl7pPr lvl="6" algn="ctr">
              <a:spcBef>
                <a:spcPts val="0"/>
              </a:spcBef>
              <a:buSzPct val="100000"/>
              <a:buFont typeface="Montserrat"/>
              <a:defRPr sz="14000">
                <a:latin typeface="Montserrat"/>
                <a:ea typeface="Montserrat"/>
                <a:cs typeface="Montserrat"/>
                <a:sym typeface="Montserrat"/>
              </a:defRPr>
            </a:lvl7pPr>
            <a:lvl8pPr lvl="7" algn="ctr">
              <a:spcBef>
                <a:spcPts val="0"/>
              </a:spcBef>
              <a:buSzPct val="100000"/>
              <a:buFont typeface="Montserrat"/>
              <a:defRPr sz="14000">
                <a:latin typeface="Montserrat"/>
                <a:ea typeface="Montserrat"/>
                <a:cs typeface="Montserrat"/>
                <a:sym typeface="Montserrat"/>
              </a:defRPr>
            </a:lvl8pPr>
            <a:lvl9pPr lvl="8" algn="ctr">
              <a:spcBef>
                <a:spcPts val="0"/>
              </a:spcBef>
              <a:buSzPct val="100000"/>
              <a:buFont typeface="Montserrat"/>
              <a:defRPr sz="14000">
                <a:latin typeface="Montserrat"/>
                <a:ea typeface="Montserrat"/>
                <a:cs typeface="Montserrat"/>
                <a:sym typeface="Montserrat"/>
              </a:defRPr>
            </a:lvl9pPr>
          </a:lstStyle>
          <a:p/>
        </p:txBody>
      </p:sp>
      <p:sp>
        <p:nvSpPr>
          <p:cNvPr id="50" name="Shape 50"/>
          <p:cNvSpPr txBox="1"/>
          <p:nvPr>
            <p:ph idx="1" type="body"/>
          </p:nvPr>
        </p:nvSpPr>
        <p:spPr>
          <a:xfrm>
            <a:off x="311700" y="32284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1" name="Shape 51"/>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2" name="Shape 52"/>
        <p:cNvGrpSpPr/>
        <p:nvPr/>
      </p:nvGrpSpPr>
      <p:grpSpPr>
        <a:xfrm>
          <a:off x="0" y="0"/>
          <a:ext cx="0" cy="0"/>
          <a:chOff x="0" y="0"/>
          <a:chExt cx="0" cy="0"/>
        </a:xfrm>
      </p:grpSpPr>
      <p:sp>
        <p:nvSpPr>
          <p:cNvPr id="53" name="Shape 53"/>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accent5"/>
        </a:solidFill>
      </p:bgPr>
    </p:bg>
    <p:spTree>
      <p:nvGrpSpPr>
        <p:cNvPr id="15" name="Shape 15"/>
        <p:cNvGrpSpPr/>
        <p:nvPr/>
      </p:nvGrpSpPr>
      <p:grpSpPr>
        <a:xfrm>
          <a:off x="0" y="0"/>
          <a:ext cx="0" cy="0"/>
          <a:chOff x="0" y="0"/>
          <a:chExt cx="0" cy="0"/>
        </a:xfrm>
      </p:grpSpPr>
      <p:sp>
        <p:nvSpPr>
          <p:cNvPr id="16" name="Shape 16"/>
          <p:cNvSpPr/>
          <p:nvPr/>
        </p:nvSpPr>
        <p:spPr>
          <a:xfrm rot="5400000">
            <a:off x="4550700" y="-498600"/>
            <a:ext cx="42600" cy="8455800"/>
          </a:xfrm>
          <a:prstGeom prst="rect">
            <a:avLst/>
          </a:pr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17" name="Shape 17"/>
          <p:cNvSpPr txBox="1"/>
          <p:nvPr>
            <p:ph type="title"/>
          </p:nvPr>
        </p:nvSpPr>
        <p:spPr>
          <a:xfrm>
            <a:off x="344250" y="1403850"/>
            <a:ext cx="8455500" cy="2146800"/>
          </a:xfrm>
          <a:prstGeom prst="rect">
            <a:avLst/>
          </a:prstGeom>
          <a:solidFill>
            <a:srgbClr val="FFFFFF"/>
          </a:solidFill>
        </p:spPr>
        <p:txBody>
          <a:bodyPr anchorCtr="0" anchor="ctr" bIns="91425" lIns="91425" rIns="91425" tIns="91425"/>
          <a:lstStyle>
            <a:lvl1pPr lvl="0" algn="ctr">
              <a:spcBef>
                <a:spcPts val="0"/>
              </a:spcBef>
              <a:buSzPct val="100000"/>
              <a:buFont typeface="Playfair Display"/>
              <a:defRPr b="1" sz="4800">
                <a:latin typeface="Playfair Display"/>
                <a:ea typeface="Playfair Display"/>
                <a:cs typeface="Playfair Display"/>
                <a:sym typeface="Playfair Display"/>
              </a:defRPr>
            </a:lvl1pPr>
            <a:lvl2pPr lvl="1" algn="ctr">
              <a:spcBef>
                <a:spcPts val="0"/>
              </a:spcBef>
              <a:buSzPct val="100000"/>
              <a:buFont typeface="Playfair Display"/>
              <a:defRPr b="1" sz="4800">
                <a:latin typeface="Playfair Display"/>
                <a:ea typeface="Playfair Display"/>
                <a:cs typeface="Playfair Display"/>
                <a:sym typeface="Playfair Display"/>
              </a:defRPr>
            </a:lvl2pPr>
            <a:lvl3pPr lvl="2" algn="ctr">
              <a:spcBef>
                <a:spcPts val="0"/>
              </a:spcBef>
              <a:buSzPct val="100000"/>
              <a:buFont typeface="Playfair Display"/>
              <a:defRPr b="1" sz="4800">
                <a:latin typeface="Playfair Display"/>
                <a:ea typeface="Playfair Display"/>
                <a:cs typeface="Playfair Display"/>
                <a:sym typeface="Playfair Display"/>
              </a:defRPr>
            </a:lvl3pPr>
            <a:lvl4pPr lvl="3" algn="ctr">
              <a:spcBef>
                <a:spcPts val="0"/>
              </a:spcBef>
              <a:buSzPct val="100000"/>
              <a:buFont typeface="Playfair Display"/>
              <a:defRPr b="1" sz="4800">
                <a:latin typeface="Playfair Display"/>
                <a:ea typeface="Playfair Display"/>
                <a:cs typeface="Playfair Display"/>
                <a:sym typeface="Playfair Display"/>
              </a:defRPr>
            </a:lvl4pPr>
            <a:lvl5pPr lvl="4" algn="ctr">
              <a:spcBef>
                <a:spcPts val="0"/>
              </a:spcBef>
              <a:buSzPct val="100000"/>
              <a:buFont typeface="Playfair Display"/>
              <a:defRPr b="1" sz="4800">
                <a:latin typeface="Playfair Display"/>
                <a:ea typeface="Playfair Display"/>
                <a:cs typeface="Playfair Display"/>
                <a:sym typeface="Playfair Display"/>
              </a:defRPr>
            </a:lvl5pPr>
            <a:lvl6pPr lvl="5" algn="ctr">
              <a:spcBef>
                <a:spcPts val="0"/>
              </a:spcBef>
              <a:buSzPct val="100000"/>
              <a:buFont typeface="Playfair Display"/>
              <a:defRPr b="1" sz="4800">
                <a:latin typeface="Playfair Display"/>
                <a:ea typeface="Playfair Display"/>
                <a:cs typeface="Playfair Display"/>
                <a:sym typeface="Playfair Display"/>
              </a:defRPr>
            </a:lvl6pPr>
            <a:lvl7pPr lvl="6" algn="ctr">
              <a:spcBef>
                <a:spcPts val="0"/>
              </a:spcBef>
              <a:buSzPct val="100000"/>
              <a:buFont typeface="Playfair Display"/>
              <a:defRPr b="1" sz="4800">
                <a:latin typeface="Playfair Display"/>
                <a:ea typeface="Playfair Display"/>
                <a:cs typeface="Playfair Display"/>
                <a:sym typeface="Playfair Display"/>
              </a:defRPr>
            </a:lvl7pPr>
            <a:lvl8pPr lvl="7" algn="ctr">
              <a:spcBef>
                <a:spcPts val="0"/>
              </a:spcBef>
              <a:buSzPct val="100000"/>
              <a:buFont typeface="Playfair Display"/>
              <a:defRPr b="1" sz="4800">
                <a:latin typeface="Playfair Display"/>
                <a:ea typeface="Playfair Display"/>
                <a:cs typeface="Playfair Display"/>
                <a:sym typeface="Playfair Display"/>
              </a:defRPr>
            </a:lvl8pPr>
            <a:lvl9pPr lvl="8" algn="ctr">
              <a:spcBef>
                <a:spcPts val="0"/>
              </a:spcBef>
              <a:buSzPct val="100000"/>
              <a:buFont typeface="Playfair Display"/>
              <a:defRPr b="1" sz="4800">
                <a:latin typeface="Playfair Display"/>
                <a:ea typeface="Playfair Display"/>
                <a:cs typeface="Playfair Display"/>
                <a:sym typeface="Playfair Display"/>
              </a:defRPr>
            </a:lvl9pPr>
          </a:lstStyle>
          <a:p/>
        </p:txBody>
      </p:sp>
      <p:sp>
        <p:nvSpPr>
          <p:cNvPr id="18" name="Shape 18"/>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9" name="Shape 19"/>
        <p:cNvGrpSpPr/>
        <p:nvPr/>
      </p:nvGrpSpPr>
      <p:grpSpPr>
        <a:xfrm>
          <a:off x="0" y="0"/>
          <a:ext cx="0" cy="0"/>
          <a:chOff x="0" y="0"/>
          <a:chExt cx="0" cy="0"/>
        </a:xfrm>
      </p:grpSpPr>
      <p:sp>
        <p:nvSpPr>
          <p:cNvPr id="20" name="Shape 20"/>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1" name="Shape 21"/>
          <p:cNvSpPr txBox="1"/>
          <p:nvPr>
            <p:ph idx="1" type="body"/>
          </p:nvPr>
        </p:nvSpPr>
        <p:spPr>
          <a:xfrm>
            <a:off x="311700" y="1234075"/>
            <a:ext cx="8520600" cy="33348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3" name="Shape 23"/>
        <p:cNvGrpSpPr/>
        <p:nvPr/>
      </p:nvGrpSpPr>
      <p:grpSpPr>
        <a:xfrm>
          <a:off x="0" y="0"/>
          <a:ext cx="0" cy="0"/>
          <a:chOff x="0" y="0"/>
          <a:chExt cx="0" cy="0"/>
        </a:xfrm>
      </p:grpSpPr>
      <p:sp>
        <p:nvSpPr>
          <p:cNvPr id="24" name="Shape 24"/>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5" name="Shape 25"/>
          <p:cNvSpPr txBox="1"/>
          <p:nvPr>
            <p:ph idx="1" type="body"/>
          </p:nvPr>
        </p:nvSpPr>
        <p:spPr>
          <a:xfrm>
            <a:off x="311700" y="1234050"/>
            <a:ext cx="3999900" cy="33348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6" name="Shape 26"/>
          <p:cNvSpPr txBox="1"/>
          <p:nvPr>
            <p:ph idx="2" type="body"/>
          </p:nvPr>
        </p:nvSpPr>
        <p:spPr>
          <a:xfrm>
            <a:off x="4832400" y="1234050"/>
            <a:ext cx="3999900" cy="33348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7" name="Shape 27"/>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8" name="Shape 28"/>
        <p:cNvGrpSpPr/>
        <p:nvPr/>
      </p:nvGrpSpPr>
      <p:grpSpPr>
        <a:xfrm>
          <a:off x="0" y="0"/>
          <a:ext cx="0" cy="0"/>
          <a:chOff x="0" y="0"/>
          <a:chExt cx="0" cy="0"/>
        </a:xfrm>
      </p:grpSpPr>
      <p:sp>
        <p:nvSpPr>
          <p:cNvPr id="29" name="Shape 29"/>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0" name="Shape 30"/>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1" name="Shape 31"/>
        <p:cNvGrpSpPr/>
        <p:nvPr/>
      </p:nvGrpSpPr>
      <p:grpSpPr>
        <a:xfrm>
          <a:off x="0" y="0"/>
          <a:ext cx="0" cy="0"/>
          <a:chOff x="0" y="0"/>
          <a:chExt cx="0" cy="0"/>
        </a:xfrm>
      </p:grpSpPr>
      <p:sp>
        <p:nvSpPr>
          <p:cNvPr id="32" name="Shape 32"/>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3" name="Shape 33"/>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4" name="Shape 34"/>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3"/>
        </a:solidFill>
      </p:bgPr>
    </p:bg>
    <p:spTree>
      <p:nvGrpSpPr>
        <p:cNvPr id="35" name="Shape 35"/>
        <p:cNvGrpSpPr/>
        <p:nvPr/>
      </p:nvGrpSpPr>
      <p:grpSpPr>
        <a:xfrm>
          <a:off x="0" y="0"/>
          <a:ext cx="0" cy="0"/>
          <a:chOff x="0" y="0"/>
          <a:chExt cx="0" cy="0"/>
        </a:xfrm>
      </p:grpSpPr>
      <p:sp>
        <p:nvSpPr>
          <p:cNvPr id="36" name="Shape 36"/>
          <p:cNvSpPr txBox="1"/>
          <p:nvPr>
            <p:ph type="title"/>
          </p:nvPr>
        </p:nvSpPr>
        <p:spPr>
          <a:xfrm>
            <a:off x="490250" y="526350"/>
            <a:ext cx="5618700" cy="4090800"/>
          </a:xfrm>
          <a:prstGeom prst="rect">
            <a:avLst/>
          </a:prstGeom>
        </p:spPr>
        <p:txBody>
          <a:bodyPr anchorCtr="0" anchor="ctr" bIns="91425" lIns="91425" rIns="91425" tIns="91425"/>
          <a:lstStyle>
            <a:lvl1pPr lvl="0">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1pPr>
            <a:lvl2pPr lvl="1">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2pPr>
            <a:lvl3pPr lvl="2">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3pPr>
            <a:lvl4pPr lvl="3">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4pPr>
            <a:lvl5pPr lvl="4">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5pPr>
            <a:lvl6pPr lvl="5">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6pPr>
            <a:lvl7pPr lvl="6">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7pPr>
            <a:lvl8pPr lvl="7">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8pPr>
            <a:lvl9pPr lvl="8">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9pPr>
          </a:lstStyle>
          <a:p/>
        </p:txBody>
      </p:sp>
      <p:sp>
        <p:nvSpPr>
          <p:cNvPr id="37" name="Shape 37"/>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8" name="Shape 38"/>
        <p:cNvGrpSpPr/>
        <p:nvPr/>
      </p:nvGrpSpPr>
      <p:grpSpPr>
        <a:xfrm>
          <a:off x="0" y="0"/>
          <a:ext cx="0" cy="0"/>
          <a:chOff x="0" y="0"/>
          <a:chExt cx="0" cy="0"/>
        </a:xfrm>
      </p:grpSpPr>
      <p:sp>
        <p:nvSpPr>
          <p:cNvPr id="39" name="Shape 39"/>
          <p:cNvSpPr/>
          <p:nvPr/>
        </p:nvSpPr>
        <p:spPr>
          <a:xfrm>
            <a:off x="4572000" y="-7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40" name="Shape 40"/>
          <p:cNvCxnSpPr/>
          <p:nvPr/>
        </p:nvCxnSpPr>
        <p:spPr>
          <a:xfrm>
            <a:off x="5029675" y="4495500"/>
            <a:ext cx="468300" cy="0"/>
          </a:xfrm>
          <a:prstGeom prst="straightConnector1">
            <a:avLst/>
          </a:prstGeom>
          <a:noFill/>
          <a:ln cap="flat" cmpd="sng" w="19050">
            <a:solidFill>
              <a:schemeClr val="dk2"/>
            </a:solidFill>
            <a:prstDash val="solid"/>
            <a:round/>
            <a:headEnd len="med" w="med" type="none"/>
            <a:tailEnd len="med" w="med" type="none"/>
          </a:ln>
        </p:spPr>
      </p:cxnSp>
      <p:sp>
        <p:nvSpPr>
          <p:cNvPr id="41" name="Shape 41"/>
          <p:cNvSpPr txBox="1"/>
          <p:nvPr>
            <p:ph type="title"/>
          </p:nvPr>
        </p:nvSpPr>
        <p:spPr>
          <a:xfrm>
            <a:off x="265500" y="1081675"/>
            <a:ext cx="4045200" cy="17862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42" name="Shape 42"/>
          <p:cNvSpPr txBox="1"/>
          <p:nvPr>
            <p:ph idx="1" type="subTitle"/>
          </p:nvPr>
        </p:nvSpPr>
        <p:spPr>
          <a:xfrm>
            <a:off x="265500" y="2921400"/>
            <a:ext cx="4045200" cy="13455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43" name="Shape 43"/>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4" name="Shape 44"/>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5" name="Shape 45"/>
        <p:cNvGrpSpPr/>
        <p:nvPr/>
      </p:nvGrpSpPr>
      <p:grpSpPr>
        <a:xfrm>
          <a:off x="0" y="0"/>
          <a:ext cx="0" cy="0"/>
          <a:chOff x="0" y="0"/>
          <a:chExt cx="0" cy="0"/>
        </a:xfrm>
      </p:grpSpPr>
      <p:sp>
        <p:nvSpPr>
          <p:cNvPr id="46" name="Shape 46"/>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7" name="Shape 47"/>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2"/>
              </a:buClr>
              <a:buSzPct val="100000"/>
              <a:buFont typeface="Oswald"/>
              <a:buNone/>
              <a:defRPr sz="3000">
                <a:solidFill>
                  <a:schemeClr val="dk2"/>
                </a:solidFill>
                <a:latin typeface="Oswald"/>
                <a:ea typeface="Oswald"/>
                <a:cs typeface="Oswald"/>
                <a:sym typeface="Oswald"/>
              </a:defRPr>
            </a:lvl1pPr>
            <a:lvl2pPr lvl="1">
              <a:spcBef>
                <a:spcPts val="0"/>
              </a:spcBef>
              <a:buClr>
                <a:schemeClr val="dk2"/>
              </a:buClr>
              <a:buSzPct val="100000"/>
              <a:buFont typeface="Oswald"/>
              <a:buNone/>
              <a:defRPr sz="3000">
                <a:solidFill>
                  <a:schemeClr val="dk2"/>
                </a:solidFill>
                <a:latin typeface="Oswald"/>
                <a:ea typeface="Oswald"/>
                <a:cs typeface="Oswald"/>
                <a:sym typeface="Oswald"/>
              </a:defRPr>
            </a:lvl2pPr>
            <a:lvl3pPr lvl="2">
              <a:spcBef>
                <a:spcPts val="0"/>
              </a:spcBef>
              <a:buClr>
                <a:schemeClr val="dk2"/>
              </a:buClr>
              <a:buSzPct val="100000"/>
              <a:buFont typeface="Oswald"/>
              <a:buNone/>
              <a:defRPr sz="3000">
                <a:solidFill>
                  <a:schemeClr val="dk2"/>
                </a:solidFill>
                <a:latin typeface="Oswald"/>
                <a:ea typeface="Oswald"/>
                <a:cs typeface="Oswald"/>
                <a:sym typeface="Oswald"/>
              </a:defRPr>
            </a:lvl3pPr>
            <a:lvl4pPr lvl="3">
              <a:spcBef>
                <a:spcPts val="0"/>
              </a:spcBef>
              <a:buClr>
                <a:schemeClr val="dk2"/>
              </a:buClr>
              <a:buSzPct val="100000"/>
              <a:buFont typeface="Oswald"/>
              <a:buNone/>
              <a:defRPr sz="3000">
                <a:solidFill>
                  <a:schemeClr val="dk2"/>
                </a:solidFill>
                <a:latin typeface="Oswald"/>
                <a:ea typeface="Oswald"/>
                <a:cs typeface="Oswald"/>
                <a:sym typeface="Oswald"/>
              </a:defRPr>
            </a:lvl4pPr>
            <a:lvl5pPr lvl="4">
              <a:spcBef>
                <a:spcPts val="0"/>
              </a:spcBef>
              <a:buClr>
                <a:schemeClr val="dk2"/>
              </a:buClr>
              <a:buSzPct val="100000"/>
              <a:buFont typeface="Oswald"/>
              <a:buNone/>
              <a:defRPr sz="3000">
                <a:solidFill>
                  <a:schemeClr val="dk2"/>
                </a:solidFill>
                <a:latin typeface="Oswald"/>
                <a:ea typeface="Oswald"/>
                <a:cs typeface="Oswald"/>
                <a:sym typeface="Oswald"/>
              </a:defRPr>
            </a:lvl5pPr>
            <a:lvl6pPr lvl="5">
              <a:spcBef>
                <a:spcPts val="0"/>
              </a:spcBef>
              <a:buClr>
                <a:schemeClr val="dk2"/>
              </a:buClr>
              <a:buSzPct val="100000"/>
              <a:buFont typeface="Oswald"/>
              <a:buNone/>
              <a:defRPr sz="3000">
                <a:solidFill>
                  <a:schemeClr val="dk2"/>
                </a:solidFill>
                <a:latin typeface="Oswald"/>
                <a:ea typeface="Oswald"/>
                <a:cs typeface="Oswald"/>
                <a:sym typeface="Oswald"/>
              </a:defRPr>
            </a:lvl6pPr>
            <a:lvl7pPr lvl="6">
              <a:spcBef>
                <a:spcPts val="0"/>
              </a:spcBef>
              <a:buClr>
                <a:schemeClr val="dk2"/>
              </a:buClr>
              <a:buSzPct val="100000"/>
              <a:buFont typeface="Oswald"/>
              <a:buNone/>
              <a:defRPr sz="3000">
                <a:solidFill>
                  <a:schemeClr val="dk2"/>
                </a:solidFill>
                <a:latin typeface="Oswald"/>
                <a:ea typeface="Oswald"/>
                <a:cs typeface="Oswald"/>
                <a:sym typeface="Oswald"/>
              </a:defRPr>
            </a:lvl7pPr>
            <a:lvl8pPr lvl="7">
              <a:spcBef>
                <a:spcPts val="0"/>
              </a:spcBef>
              <a:buClr>
                <a:schemeClr val="dk2"/>
              </a:buClr>
              <a:buSzPct val="100000"/>
              <a:buFont typeface="Oswald"/>
              <a:buNone/>
              <a:defRPr sz="3000">
                <a:solidFill>
                  <a:schemeClr val="dk2"/>
                </a:solidFill>
                <a:latin typeface="Oswald"/>
                <a:ea typeface="Oswald"/>
                <a:cs typeface="Oswald"/>
                <a:sym typeface="Oswald"/>
              </a:defRPr>
            </a:lvl8pPr>
            <a:lvl9pPr lvl="8">
              <a:spcBef>
                <a:spcPts val="0"/>
              </a:spcBef>
              <a:buClr>
                <a:schemeClr val="dk2"/>
              </a:buClr>
              <a:buSzPct val="100000"/>
              <a:buFont typeface="Oswald"/>
              <a:buNone/>
              <a:defRPr sz="3000">
                <a:solidFill>
                  <a:schemeClr val="dk2"/>
                </a:solidFill>
                <a:latin typeface="Oswald"/>
                <a:ea typeface="Oswald"/>
                <a:cs typeface="Oswald"/>
                <a:sym typeface="Oswald"/>
              </a:defRPr>
            </a:lvl9pPr>
          </a:lstStyle>
          <a:p/>
        </p:txBody>
      </p:sp>
      <p:sp>
        <p:nvSpPr>
          <p:cNvPr id="7" name="Shape 7"/>
          <p:cNvSpPr txBox="1"/>
          <p:nvPr>
            <p:ph idx="1" type="body"/>
          </p:nvPr>
        </p:nvSpPr>
        <p:spPr>
          <a:xfrm>
            <a:off x="311700" y="1234075"/>
            <a:ext cx="8520600" cy="33348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Playfair Display"/>
              <a:defRPr sz="1800">
                <a:solidFill>
                  <a:schemeClr val="dk2"/>
                </a:solidFill>
                <a:latin typeface="Playfair Display"/>
                <a:ea typeface="Playfair Display"/>
                <a:cs typeface="Playfair Display"/>
                <a:sym typeface="Playfair Display"/>
              </a:defRPr>
            </a:lvl1pPr>
            <a:lvl2pPr lvl="1">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2pPr>
            <a:lvl3pPr lvl="2">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3pPr>
            <a:lvl4pPr lvl="3">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4pPr>
            <a:lvl5pPr lvl="4">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5pPr>
            <a:lvl6pPr lvl="5">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6pPr>
            <a:lvl7pPr lvl="6">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7pPr>
            <a:lvl8pPr lvl="7">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8pPr>
            <a:lvl9pPr lvl="8">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9pPr>
          </a:lstStyle>
          <a:p/>
        </p:txBody>
      </p:sp>
      <p:sp>
        <p:nvSpPr>
          <p:cNvPr id="8" name="Shape 8"/>
          <p:cNvSpPr txBox="1"/>
          <p:nvPr>
            <p:ph idx="12" type="sldNum"/>
          </p:nvPr>
        </p:nvSpPr>
        <p:spPr>
          <a:xfrm>
            <a:off x="8497999" y="4688758"/>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ru" sz="1000">
                <a:solidFill>
                  <a:schemeClr val="dk2"/>
                </a:solidFill>
                <a:latin typeface="Playfair Display"/>
                <a:ea typeface="Playfair Display"/>
                <a:cs typeface="Playfair Display"/>
                <a:sym typeface="Playfair Display"/>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0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0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08.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09.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03.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07.gif"/><Relationship Id="rId4" Type="http://schemas.openxmlformats.org/officeDocument/2006/relationships/image" Target="../media/image0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gif"/><Relationship Id="rId4"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 name="Shape 57"/>
        <p:cNvGrpSpPr/>
        <p:nvPr/>
      </p:nvGrpSpPr>
      <p:grpSpPr>
        <a:xfrm>
          <a:off x="0" y="0"/>
          <a:ext cx="0" cy="0"/>
          <a:chOff x="0" y="0"/>
          <a:chExt cx="0" cy="0"/>
        </a:xfrm>
      </p:grpSpPr>
      <p:sp>
        <p:nvSpPr>
          <p:cNvPr id="58" name="Shape 58"/>
          <p:cNvSpPr txBox="1"/>
          <p:nvPr>
            <p:ph type="ctrTitle"/>
          </p:nvPr>
        </p:nvSpPr>
        <p:spPr>
          <a:xfrm>
            <a:off x="344250" y="931001"/>
            <a:ext cx="8455500" cy="607200"/>
          </a:xfrm>
          <a:prstGeom prst="rect">
            <a:avLst/>
          </a:prstGeom>
        </p:spPr>
        <p:txBody>
          <a:bodyPr anchorCtr="0" anchor="ctr" bIns="91425" lIns="91425" rIns="91425" tIns="91425">
            <a:noAutofit/>
          </a:bodyPr>
          <a:lstStyle/>
          <a:p>
            <a:pPr lvl="0">
              <a:spcBef>
                <a:spcPts val="0"/>
              </a:spcBef>
              <a:buNone/>
            </a:pPr>
            <a:r>
              <a:rPr lang="ru" sz="3000"/>
              <a:t>Глаголы движения в РЖЯ</a:t>
            </a:r>
          </a:p>
        </p:txBody>
      </p:sp>
      <p:pic>
        <p:nvPicPr>
          <p:cNvPr descr="Dobry_den_-_Spreadthesign.gif" id="59" name="Shape 59"/>
          <p:cNvPicPr preferRelativeResize="0"/>
          <p:nvPr/>
        </p:nvPicPr>
        <p:blipFill>
          <a:blip r:embed="rId3">
            <a:alphaModFix/>
          </a:blip>
          <a:stretch>
            <a:fillRect/>
          </a:stretch>
        </p:blipFill>
        <p:spPr>
          <a:xfrm>
            <a:off x="2895600" y="1935500"/>
            <a:ext cx="3352800" cy="2743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2" name="Shape 122"/>
        <p:cNvGrpSpPr/>
        <p:nvPr/>
      </p:nvGrpSpPr>
      <p:grpSpPr>
        <a:xfrm>
          <a:off x="0" y="0"/>
          <a:ext cx="0" cy="0"/>
          <a:chOff x="0" y="0"/>
          <a:chExt cx="0" cy="0"/>
        </a:xfrm>
      </p:grpSpPr>
      <p:sp>
        <p:nvSpPr>
          <p:cNvPr id="123" name="Shape 123"/>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Кодирование Goal, Source, Path and Place </a:t>
            </a:r>
          </a:p>
        </p:txBody>
      </p:sp>
      <p:sp>
        <p:nvSpPr>
          <p:cNvPr id="124" name="Shape 124"/>
          <p:cNvSpPr txBox="1"/>
          <p:nvPr>
            <p:ph idx="1" type="body"/>
          </p:nvPr>
        </p:nvSpPr>
        <p:spPr>
          <a:xfrm>
            <a:off x="311700" y="1088025"/>
            <a:ext cx="8520600" cy="3334800"/>
          </a:xfrm>
          <a:prstGeom prst="rect">
            <a:avLst/>
          </a:prstGeom>
        </p:spPr>
        <p:txBody>
          <a:bodyPr anchorCtr="0" anchor="t" bIns="91425" lIns="91425" rIns="91425" tIns="91425">
            <a:noAutofit/>
          </a:bodyPr>
          <a:lstStyle/>
          <a:p>
            <a:pPr lvl="0">
              <a:spcBef>
                <a:spcPts val="0"/>
              </a:spcBef>
              <a:buNone/>
            </a:pPr>
            <a:r>
              <a:rPr lang="ru"/>
              <a:t>Place: ПЕТЯ ГУЛЯТЬ ЛЕС</a:t>
            </a:r>
          </a:p>
          <a:p>
            <a:pPr lvl="0">
              <a:spcBef>
                <a:spcPts val="0"/>
              </a:spcBef>
              <a:buNone/>
            </a:pPr>
            <a:r>
              <a:rPr lang="ru"/>
              <a:t>ЧЕЛОВЕК ИДТИ БУЛЬВАР - Path или Place?</a:t>
            </a:r>
          </a:p>
          <a:p>
            <a:pPr lvl="0">
              <a:spcBef>
                <a:spcPts val="0"/>
              </a:spcBef>
              <a:buNone/>
            </a:pPr>
            <a:r>
              <a:rPr lang="ru"/>
              <a:t>Path: ОХРАННИК ВОР CL:ЧЕЛОВЕК.CL:ЧЕЛОВЕК.ПРЕСЛЕДОВАТЬ ЧЕРЕЗ УЛИЦА ПРЕСЛЕДОВАТЬ</a:t>
            </a:r>
          </a:p>
          <a:p>
            <a:pPr lvl="0" algn="just">
              <a:spcBef>
                <a:spcPts val="0"/>
              </a:spcBef>
              <a:buNone/>
            </a:pPr>
            <a:r>
              <a:rPr lang="ru"/>
              <a:t>Goal and Source: </a:t>
            </a:r>
            <a:r>
              <a:rPr lang="ru" sz="1100">
                <a:latin typeface="Arial"/>
                <a:ea typeface="Arial"/>
                <a:cs typeface="Arial"/>
                <a:sym typeface="Arial"/>
              </a:rPr>
              <a:t>There are verbs that can by default express Goal or Source without the need of denoting them morphologically. The verb УЕЗЖАТЬ in RSL by itself refers to Goal, that is why when it is used with Source, the Source has to be marked somehow.</a:t>
            </a:r>
          </a:p>
          <a:p>
            <a:pPr indent="-298450" lvl="0" marL="457200">
              <a:spcBef>
                <a:spcPts val="0"/>
              </a:spcBef>
              <a:spcAft>
                <a:spcPts val="0"/>
              </a:spcAft>
              <a:buSzPct val="100000"/>
              <a:buFont typeface="Arial"/>
              <a:buAutoNum type="arabicParenBoth"/>
            </a:pPr>
            <a:r>
              <a:rPr lang="ru" sz="1100">
                <a:latin typeface="Arial"/>
                <a:ea typeface="Arial"/>
                <a:cs typeface="Arial"/>
                <a:sym typeface="Arial"/>
              </a:rPr>
              <a:t>Я ПЕТЕРБУРГ ВСЕ УЕЗЖАТЬ</a:t>
            </a:r>
          </a:p>
          <a:p>
            <a:pPr indent="387350" lvl="0">
              <a:spcBef>
                <a:spcPts val="0"/>
              </a:spcBef>
              <a:spcAft>
                <a:spcPts val="0"/>
              </a:spcAft>
              <a:buClr>
                <a:schemeClr val="dk2"/>
              </a:buClr>
              <a:buSzPct val="100000"/>
              <a:buFont typeface="Arial"/>
              <a:buNone/>
            </a:pPr>
            <a:r>
              <a:rPr lang="ru" sz="1100">
                <a:latin typeface="Arial"/>
                <a:ea typeface="Arial"/>
                <a:cs typeface="Arial"/>
                <a:sym typeface="Arial"/>
              </a:rPr>
              <a:t>‘Я уехал из Петербурга’</a:t>
            </a:r>
          </a:p>
          <a:p>
            <a:pPr indent="-298450" lvl="0" marL="457200">
              <a:spcBef>
                <a:spcPts val="0"/>
              </a:spcBef>
              <a:spcAft>
                <a:spcPts val="0"/>
              </a:spcAft>
              <a:buSzPct val="100000"/>
              <a:buFont typeface="Arial"/>
              <a:buAutoNum type="arabicParenBoth"/>
            </a:pPr>
            <a:r>
              <a:rPr lang="ru" sz="1100">
                <a:latin typeface="Arial"/>
                <a:ea typeface="Arial"/>
                <a:cs typeface="Arial"/>
                <a:sym typeface="Arial"/>
              </a:rPr>
              <a:t>Я ПЕТЕРБУРГ УЕЗЖАТЬ</a:t>
            </a:r>
          </a:p>
          <a:p>
            <a:pPr lvl="0" rtl="0">
              <a:spcBef>
                <a:spcPts val="0"/>
              </a:spcBef>
              <a:spcAft>
                <a:spcPts val="0"/>
              </a:spcAft>
              <a:buClr>
                <a:schemeClr val="dk2"/>
              </a:buClr>
              <a:buSzPct val="100000"/>
              <a:buFont typeface="Arial"/>
              <a:buNone/>
            </a:pPr>
            <a:r>
              <a:rPr lang="ru" sz="1100">
                <a:latin typeface="Arial"/>
                <a:ea typeface="Arial"/>
                <a:cs typeface="Arial"/>
                <a:sym typeface="Arial"/>
              </a:rPr>
              <a:t>	‘Я уехал в Петербург’</a:t>
            </a:r>
          </a:p>
          <a:p>
            <a:pPr indent="0" lvl="0" marL="0" rtl="0">
              <a:spcBef>
                <a:spcPts val="0"/>
              </a:spcBef>
              <a:spcAft>
                <a:spcPts val="0"/>
              </a:spcAft>
              <a:buNone/>
            </a:pPr>
            <a:r>
              <a:rPr lang="ru" sz="1100">
                <a:latin typeface="Arial"/>
                <a:ea typeface="Arial"/>
                <a:cs typeface="Arial"/>
                <a:sym typeface="Arial"/>
              </a:rPr>
              <a:t>  (3)      Я ИЗ ПЕТЕРБУРГ УЕЗЖАТЬ PST</a:t>
            </a:r>
          </a:p>
          <a:p>
            <a:pPr indent="387350" lvl="0">
              <a:spcBef>
                <a:spcPts val="0"/>
              </a:spcBef>
              <a:spcAft>
                <a:spcPts val="0"/>
              </a:spcAft>
              <a:buClr>
                <a:schemeClr val="dk2"/>
              </a:buClr>
              <a:buSzPct val="100000"/>
              <a:buFont typeface="Arial"/>
              <a:buNone/>
            </a:pPr>
            <a:r>
              <a:rPr lang="ru" sz="1100">
                <a:latin typeface="Arial"/>
                <a:ea typeface="Arial"/>
                <a:cs typeface="Arial"/>
                <a:sym typeface="Arial"/>
              </a:rPr>
              <a:t>‘Я уехал из Петербурга’</a:t>
            </a:r>
          </a:p>
          <a:p>
            <a:pPr lvl="0">
              <a:spcBef>
                <a:spcPts val="0"/>
              </a:spcBef>
              <a:buNone/>
            </a:pPr>
            <a:r>
              <a:t/>
            </a:r>
            <a:endParaRPr sz="1100">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 name="Shape 128"/>
        <p:cNvGrpSpPr/>
        <p:nvPr/>
      </p:nvGrpSpPr>
      <p:grpSpPr>
        <a:xfrm>
          <a:off x="0" y="0"/>
          <a:ext cx="0" cy="0"/>
          <a:chOff x="0" y="0"/>
          <a:chExt cx="0" cy="0"/>
        </a:xfrm>
      </p:grpSpPr>
      <p:sp>
        <p:nvSpPr>
          <p:cNvPr id="129" name="Shape 12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Вертикальное расположение Goal и Source</a:t>
            </a:r>
          </a:p>
        </p:txBody>
      </p:sp>
      <p:sp>
        <p:nvSpPr>
          <p:cNvPr id="130" name="Shape 130"/>
          <p:cNvSpPr txBox="1"/>
          <p:nvPr>
            <p:ph idx="1" type="body"/>
          </p:nvPr>
        </p:nvSpPr>
        <p:spPr>
          <a:xfrm>
            <a:off x="311700" y="1234075"/>
            <a:ext cx="8520600" cy="3334800"/>
          </a:xfrm>
          <a:prstGeom prst="rect">
            <a:avLst/>
          </a:prstGeom>
        </p:spPr>
        <p:txBody>
          <a:bodyPr anchorCtr="0" anchor="t" bIns="91425" lIns="91425" rIns="91425" tIns="91425">
            <a:noAutofit/>
          </a:bodyPr>
          <a:lstStyle/>
          <a:p>
            <a:pPr lvl="0" rtl="0" algn="just">
              <a:spcBef>
                <a:spcPts val="0"/>
              </a:spcBef>
              <a:spcAft>
                <a:spcPts val="0"/>
              </a:spcAft>
              <a:buNone/>
            </a:pPr>
            <a:r>
              <a:rPr b="1" lang="ru">
                <a:latin typeface="Times New Roman"/>
                <a:ea typeface="Times New Roman"/>
                <a:cs typeface="Times New Roman"/>
                <a:sym typeface="Times New Roman"/>
              </a:rPr>
              <a:t>Goal и Source как “система координат”:</a:t>
            </a:r>
          </a:p>
          <a:p>
            <a:pPr lvl="0" algn="just">
              <a:spcBef>
                <a:spcPts val="0"/>
              </a:spcBef>
              <a:spcAft>
                <a:spcPts val="0"/>
              </a:spcAft>
              <a:buClr>
                <a:schemeClr val="dk2"/>
              </a:buClr>
              <a:buSzPct val="61111"/>
              <a:buFont typeface="Arial"/>
              <a:buNone/>
            </a:pPr>
            <a:r>
              <a:t/>
            </a:r>
            <a:endParaRPr b="1">
              <a:latin typeface="Times New Roman"/>
              <a:ea typeface="Times New Roman"/>
              <a:cs typeface="Times New Roman"/>
              <a:sym typeface="Times New Roman"/>
            </a:endParaRPr>
          </a:p>
          <a:p>
            <a:pPr lvl="0" algn="just">
              <a:spcBef>
                <a:spcPts val="0"/>
              </a:spcBef>
              <a:spcAft>
                <a:spcPts val="0"/>
              </a:spcAft>
              <a:buClr>
                <a:schemeClr val="dk2"/>
              </a:buClr>
              <a:buSzPct val="61111"/>
              <a:buFont typeface="Arial"/>
              <a:buNone/>
            </a:pPr>
            <a:r>
              <a:rPr lang="ru">
                <a:latin typeface="Times New Roman"/>
                <a:ea typeface="Times New Roman"/>
                <a:cs typeface="Times New Roman"/>
                <a:sym typeface="Times New Roman"/>
              </a:rPr>
              <a:t>ДЕВОЧКА ОКНО УЛИЦА ОКНО ПРЫГАТЬ</a:t>
            </a:r>
          </a:p>
          <a:p>
            <a:pPr lvl="0" rtl="0" algn="just">
              <a:spcBef>
                <a:spcPts val="0"/>
              </a:spcBef>
              <a:spcAft>
                <a:spcPts val="0"/>
              </a:spcAft>
              <a:buNone/>
            </a:pPr>
            <a:r>
              <a:rPr lang="ru">
                <a:latin typeface="Times New Roman"/>
                <a:ea typeface="Times New Roman"/>
                <a:cs typeface="Times New Roman"/>
                <a:sym typeface="Times New Roman"/>
              </a:rPr>
              <a:t>‘Девочка выпрыгнула из окна на улицу’</a:t>
            </a:r>
          </a:p>
          <a:p>
            <a:pPr lvl="0" algn="just">
              <a:spcBef>
                <a:spcPts val="0"/>
              </a:spcBef>
              <a:spcAft>
                <a:spcPts val="0"/>
              </a:spcAft>
              <a:buClr>
                <a:schemeClr val="dk2"/>
              </a:buClr>
              <a:buSzPct val="61111"/>
              <a:buFont typeface="Arial"/>
              <a:buNone/>
            </a:pPr>
            <a:r>
              <a:t/>
            </a:r>
            <a:endParaRPr>
              <a:latin typeface="Times New Roman"/>
              <a:ea typeface="Times New Roman"/>
              <a:cs typeface="Times New Roman"/>
              <a:sym typeface="Times New Roman"/>
            </a:endParaRPr>
          </a:p>
          <a:p>
            <a:pPr lvl="0">
              <a:spcBef>
                <a:spcPts val="0"/>
              </a:spcBef>
              <a:buNone/>
            </a:pPr>
            <a:r>
              <a:rPr b="1" lang="ru">
                <a:latin typeface="Times New Roman"/>
                <a:ea typeface="Times New Roman"/>
                <a:cs typeface="Times New Roman"/>
                <a:sym typeface="Times New Roman"/>
              </a:rPr>
              <a:t>Goal можно опустить:</a:t>
            </a:r>
            <a:r>
              <a:rPr lang="ru">
                <a:latin typeface="Times New Roman"/>
                <a:ea typeface="Times New Roman"/>
                <a:cs typeface="Times New Roman"/>
                <a:sym typeface="Times New Roman"/>
              </a:rPr>
              <a:t> </a:t>
            </a:r>
          </a:p>
          <a:p>
            <a:pPr lvl="0">
              <a:spcBef>
                <a:spcPts val="0"/>
              </a:spcBef>
              <a:buClr>
                <a:schemeClr val="dk2"/>
              </a:buClr>
              <a:buSzPct val="61111"/>
              <a:buFont typeface="Arial"/>
              <a:buNone/>
            </a:pPr>
            <a:r>
              <a:rPr lang="ru">
                <a:latin typeface="Times New Roman"/>
                <a:ea typeface="Times New Roman"/>
                <a:cs typeface="Times New Roman"/>
                <a:sym typeface="Times New Roman"/>
              </a:rPr>
              <a:t>ОКНО ДЕВОЧКА ПРЫГАТЬ ‘Девочка выпрыгнула из окна на улицу’</a:t>
            </a:r>
          </a:p>
          <a:p>
            <a:pPr lvl="0">
              <a:spcBef>
                <a:spcPts val="0"/>
              </a:spcBef>
              <a:buNone/>
            </a:pPr>
            <a:r>
              <a:rPr b="1" lang="ru">
                <a:latin typeface="Times New Roman"/>
                <a:ea typeface="Times New Roman"/>
                <a:cs typeface="Times New Roman"/>
                <a:sym typeface="Times New Roman"/>
              </a:rPr>
              <a:t>“Неожиданный” Goal:</a:t>
            </a:r>
            <a:r>
              <a:rPr lang="ru">
                <a:latin typeface="Times New Roman"/>
                <a:ea typeface="Times New Roman"/>
                <a:cs typeface="Times New Roman"/>
                <a:sym typeface="Times New Roman"/>
              </a:rPr>
              <a:t> </a:t>
            </a:r>
          </a:p>
          <a:p>
            <a:pPr lvl="0">
              <a:spcBef>
                <a:spcPts val="0"/>
              </a:spcBef>
              <a:buClr>
                <a:schemeClr val="dk2"/>
              </a:buClr>
              <a:buSzPct val="61111"/>
              <a:buFont typeface="Arial"/>
              <a:buNone/>
            </a:pPr>
            <a:r>
              <a:rPr lang="ru">
                <a:latin typeface="Times New Roman"/>
                <a:ea typeface="Times New Roman"/>
                <a:cs typeface="Times New Roman"/>
                <a:sym typeface="Times New Roman"/>
              </a:rPr>
              <a:t>ДЕВОЧКА ОКНО ПРЫГАТЬ ТАМ МУСОРНЫЙ.БАК ‘‘Девочка выпрыгнула из окна в мусорный бак’</a:t>
            </a:r>
          </a:p>
          <a:p>
            <a:pPr lvl="0" rtl="0" algn="just">
              <a:spcBef>
                <a:spcPts val="0"/>
              </a:spcBef>
              <a:spcAft>
                <a:spcPts val="0"/>
              </a:spcAft>
              <a:buClr>
                <a:schemeClr val="dk2"/>
              </a:buClr>
              <a:buSzPct val="100000"/>
              <a:buFont typeface="Arial"/>
              <a:buNone/>
            </a:pPr>
            <a:r>
              <a:t/>
            </a:r>
            <a:endParaRPr sz="1100">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 name="Shape 134"/>
        <p:cNvGrpSpPr/>
        <p:nvPr/>
      </p:nvGrpSpPr>
      <p:grpSpPr>
        <a:xfrm>
          <a:off x="0" y="0"/>
          <a:ext cx="0" cy="0"/>
          <a:chOff x="0" y="0"/>
          <a:chExt cx="0" cy="0"/>
        </a:xfrm>
      </p:grpSpPr>
      <p:sp>
        <p:nvSpPr>
          <p:cNvPr id="135" name="Shape 13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Clr>
                <a:schemeClr val="dk2"/>
              </a:buClr>
              <a:buSzPct val="36666"/>
              <a:buFont typeface="Arial"/>
              <a:buNone/>
            </a:pPr>
            <a:r>
              <a:rPr lang="ru"/>
              <a:t>Горизонтальное расположение Goal и Source</a:t>
            </a:r>
          </a:p>
          <a:p>
            <a:pPr lvl="0">
              <a:spcBef>
                <a:spcPts val="0"/>
              </a:spcBef>
              <a:buNone/>
            </a:pPr>
            <a:r>
              <a:t/>
            </a:r>
            <a:endParaRPr/>
          </a:p>
        </p:txBody>
      </p:sp>
      <p:sp>
        <p:nvSpPr>
          <p:cNvPr id="136" name="Shape 136"/>
          <p:cNvSpPr txBox="1"/>
          <p:nvPr>
            <p:ph idx="1" type="body"/>
          </p:nvPr>
        </p:nvSpPr>
        <p:spPr>
          <a:xfrm>
            <a:off x="311700" y="1234075"/>
            <a:ext cx="8520600" cy="3334800"/>
          </a:xfrm>
          <a:prstGeom prst="rect">
            <a:avLst/>
          </a:prstGeom>
        </p:spPr>
        <p:txBody>
          <a:bodyPr anchorCtr="0" anchor="t" bIns="91425" lIns="91425" rIns="91425" tIns="91425">
            <a:noAutofit/>
          </a:bodyPr>
          <a:lstStyle/>
          <a:p>
            <a:pPr lvl="0" algn="just">
              <a:spcBef>
                <a:spcPts val="0"/>
              </a:spcBef>
              <a:spcAft>
                <a:spcPts val="0"/>
              </a:spcAft>
              <a:buClr>
                <a:schemeClr val="dk2"/>
              </a:buClr>
              <a:buSzPct val="78571"/>
              <a:buFont typeface="Arial"/>
              <a:buNone/>
            </a:pPr>
            <a:r>
              <a:rPr lang="ru" sz="1400">
                <a:latin typeface="Times New Roman"/>
                <a:ea typeface="Times New Roman"/>
                <a:cs typeface="Times New Roman"/>
                <a:sym typeface="Times New Roman"/>
              </a:rPr>
              <a:t>МАМА ТЕАТР ВСЕ GO-3 КАФЕ</a:t>
            </a:r>
          </a:p>
          <a:p>
            <a:pPr lvl="0" algn="just">
              <a:spcBef>
                <a:spcPts val="0"/>
              </a:spcBef>
              <a:spcAft>
                <a:spcPts val="0"/>
              </a:spcAft>
              <a:buClr>
                <a:schemeClr val="dk2"/>
              </a:buClr>
              <a:buSzPct val="78571"/>
              <a:buFont typeface="Arial"/>
              <a:buNone/>
            </a:pPr>
            <a:r>
              <a:rPr lang="ru" sz="1400">
                <a:latin typeface="Times New Roman"/>
                <a:ea typeface="Times New Roman"/>
                <a:cs typeface="Times New Roman"/>
                <a:sym typeface="Times New Roman"/>
              </a:rPr>
              <a:t>‘Мама пошла из театра в кафе’</a:t>
            </a:r>
          </a:p>
          <a:p>
            <a:pPr lvl="0" algn="just">
              <a:spcBef>
                <a:spcPts val="0"/>
              </a:spcBef>
              <a:spcAft>
                <a:spcPts val="0"/>
              </a:spcAft>
              <a:buClr>
                <a:schemeClr val="dk2"/>
              </a:buClr>
              <a:buSzPct val="78571"/>
              <a:buFont typeface="Arial"/>
              <a:buNone/>
            </a:pPr>
            <a:r>
              <a:t/>
            </a:r>
            <a:endParaRPr sz="1400">
              <a:latin typeface="Times New Roman"/>
              <a:ea typeface="Times New Roman"/>
              <a:cs typeface="Times New Roman"/>
              <a:sym typeface="Times New Roman"/>
            </a:endParaRPr>
          </a:p>
          <a:p>
            <a:pPr lvl="0" algn="just">
              <a:spcBef>
                <a:spcPts val="0"/>
              </a:spcBef>
              <a:spcAft>
                <a:spcPts val="0"/>
              </a:spcAft>
              <a:buClr>
                <a:schemeClr val="dk2"/>
              </a:buClr>
              <a:buSzPct val="78571"/>
              <a:buFont typeface="Arial"/>
              <a:buNone/>
            </a:pPr>
            <a:r>
              <a:rPr lang="ru" sz="1400">
                <a:latin typeface="Times New Roman"/>
                <a:ea typeface="Times New Roman"/>
                <a:cs typeface="Times New Roman"/>
                <a:sym typeface="Times New Roman"/>
              </a:rPr>
              <a:t>МАЛЬЧИК ЕХАТЬ.НА.ВЕЛОСИПЕДЕ СТОЛКНОВЕНИЕ СКАМЕЙКА CL:НОГИ.ПЕРЕЛЕТЕТЬ ТАМ ЛУЖА</a:t>
            </a:r>
          </a:p>
          <a:p>
            <a:pPr lvl="0" rtl="0" algn="just">
              <a:spcBef>
                <a:spcPts val="0"/>
              </a:spcBef>
              <a:spcAft>
                <a:spcPts val="0"/>
              </a:spcAft>
              <a:buNone/>
            </a:pPr>
            <a:r>
              <a:rPr lang="ru" sz="1400">
                <a:latin typeface="Times New Roman"/>
                <a:ea typeface="Times New Roman"/>
                <a:cs typeface="Times New Roman"/>
                <a:sym typeface="Times New Roman"/>
              </a:rPr>
              <a:t>‘Мальчик врезался на велосипеде в скамейку и перелетел через скамейку в реку.’</a:t>
            </a:r>
          </a:p>
          <a:p>
            <a:pPr lvl="0" algn="just">
              <a:spcBef>
                <a:spcPts val="0"/>
              </a:spcBef>
              <a:spcAft>
                <a:spcPts val="0"/>
              </a:spcAft>
              <a:buClr>
                <a:schemeClr val="dk2"/>
              </a:buClr>
              <a:buSzPct val="78571"/>
              <a:buFont typeface="Arial"/>
              <a:buNone/>
            </a:pPr>
            <a:r>
              <a:rPr lang="ru" sz="1400">
                <a:latin typeface="Times New Roman"/>
                <a:ea typeface="Times New Roman"/>
                <a:cs typeface="Times New Roman"/>
                <a:sym typeface="Times New Roman"/>
              </a:rPr>
              <a:t>В некоторых случаях вместо Source используется типичное действие, ассоциированное с ним:</a:t>
            </a:r>
          </a:p>
          <a:p>
            <a:pPr lvl="0" algn="just">
              <a:spcBef>
                <a:spcPts val="0"/>
              </a:spcBef>
              <a:spcAft>
                <a:spcPts val="0"/>
              </a:spcAft>
              <a:buClr>
                <a:schemeClr val="dk2"/>
              </a:buClr>
              <a:buSzPct val="78571"/>
              <a:buFont typeface="Arial"/>
              <a:buNone/>
            </a:pPr>
            <a:r>
              <a:rPr lang="ru" sz="1400">
                <a:latin typeface="Times New Roman"/>
                <a:ea typeface="Times New Roman"/>
                <a:cs typeface="Times New Roman"/>
                <a:sym typeface="Times New Roman"/>
              </a:rPr>
              <a:t>ПЕТЯ ПЛАВАТЬ ВСЕ GO-3 БЕРЕГ</a:t>
            </a:r>
          </a:p>
          <a:p>
            <a:pPr lvl="0" algn="just">
              <a:spcBef>
                <a:spcPts val="0"/>
              </a:spcBef>
              <a:spcAft>
                <a:spcPts val="0"/>
              </a:spcAft>
              <a:buClr>
                <a:schemeClr val="dk2"/>
              </a:buClr>
              <a:buSzPct val="78571"/>
              <a:buFont typeface="Arial"/>
              <a:buNone/>
            </a:pPr>
            <a:r>
              <a:rPr lang="ru" sz="1400">
                <a:latin typeface="Times New Roman"/>
                <a:ea typeface="Times New Roman"/>
                <a:cs typeface="Times New Roman"/>
                <a:sym typeface="Times New Roman"/>
              </a:rPr>
              <a:t>‘Петя выходит на берег из реки’</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0" name="Shape 140"/>
        <p:cNvGrpSpPr/>
        <p:nvPr/>
      </p:nvGrpSpPr>
      <p:grpSpPr>
        <a:xfrm>
          <a:off x="0" y="0"/>
          <a:ext cx="0" cy="0"/>
          <a:chOff x="0" y="0"/>
          <a:chExt cx="0" cy="0"/>
        </a:xfrm>
      </p:grpSpPr>
      <p:sp>
        <p:nvSpPr>
          <p:cNvPr id="141" name="Shape 141"/>
          <p:cNvSpPr txBox="1"/>
          <p:nvPr>
            <p:ph type="title"/>
          </p:nvPr>
        </p:nvSpPr>
        <p:spPr>
          <a:xfrm>
            <a:off x="311700" y="85075"/>
            <a:ext cx="8520600" cy="572700"/>
          </a:xfrm>
          <a:prstGeom prst="rect">
            <a:avLst/>
          </a:prstGeom>
        </p:spPr>
        <p:txBody>
          <a:bodyPr anchorCtr="0" anchor="t" bIns="91425" lIns="91425" rIns="91425" tIns="91425">
            <a:noAutofit/>
          </a:bodyPr>
          <a:lstStyle/>
          <a:p>
            <a:pPr lvl="0">
              <a:spcBef>
                <a:spcPts val="0"/>
              </a:spcBef>
              <a:buClr>
                <a:schemeClr val="dk2"/>
              </a:buClr>
              <a:buSzPct val="45833"/>
              <a:buFont typeface="Arial"/>
              <a:buNone/>
            </a:pPr>
            <a:r>
              <a:rPr lang="ru" sz="2400">
                <a:highlight>
                  <a:srgbClr val="FFFF00"/>
                </a:highlight>
                <a:latin typeface="Arial"/>
                <a:ea typeface="Arial"/>
                <a:cs typeface="Arial"/>
                <a:sym typeface="Arial"/>
              </a:rPr>
              <a:t>Дейктические глаголы в РЖЯ</a:t>
            </a:r>
          </a:p>
          <a:p>
            <a:pPr lvl="0" rtl="0">
              <a:spcBef>
                <a:spcPts val="0"/>
              </a:spcBef>
              <a:buNone/>
            </a:pPr>
            <a:r>
              <a:t/>
            </a:r>
            <a:endParaRPr>
              <a:latin typeface="Arial"/>
              <a:ea typeface="Arial"/>
              <a:cs typeface="Arial"/>
              <a:sym typeface="Arial"/>
            </a:endParaRPr>
          </a:p>
        </p:txBody>
      </p:sp>
      <p:sp>
        <p:nvSpPr>
          <p:cNvPr id="142" name="Shape 142"/>
          <p:cNvSpPr txBox="1"/>
          <p:nvPr>
            <p:ph idx="1" type="body"/>
          </p:nvPr>
        </p:nvSpPr>
        <p:spPr>
          <a:xfrm>
            <a:off x="0" y="657775"/>
            <a:ext cx="9144000" cy="4309800"/>
          </a:xfrm>
          <a:prstGeom prst="rect">
            <a:avLst/>
          </a:prstGeom>
        </p:spPr>
        <p:txBody>
          <a:bodyPr anchorCtr="0" anchor="t" bIns="91425" lIns="91425" rIns="91425" tIns="91425">
            <a:noAutofit/>
          </a:bodyPr>
          <a:lstStyle/>
          <a:p>
            <a:pPr lvl="0">
              <a:lnSpc>
                <a:spcPct val="95000"/>
              </a:lnSpc>
              <a:spcBef>
                <a:spcPts val="300"/>
              </a:spcBef>
              <a:spcAft>
                <a:spcPts val="300"/>
              </a:spcAft>
              <a:buClr>
                <a:schemeClr val="dk2"/>
              </a:buClr>
              <a:buSzPct val="45833"/>
              <a:buFont typeface="Arial"/>
              <a:buNone/>
            </a:pPr>
            <a:r>
              <a:rPr b="1" lang="ru" sz="2400">
                <a:latin typeface="Arial"/>
                <a:ea typeface="Arial"/>
                <a:cs typeface="Arial"/>
                <a:sym typeface="Arial"/>
              </a:rPr>
              <a:t>Background:</a:t>
            </a:r>
          </a:p>
          <a:p>
            <a:pPr lvl="0">
              <a:lnSpc>
                <a:spcPct val="95000"/>
              </a:lnSpc>
              <a:spcBef>
                <a:spcPts val="300"/>
              </a:spcBef>
              <a:spcAft>
                <a:spcPts val="300"/>
              </a:spcAft>
              <a:buClr>
                <a:schemeClr val="dk2"/>
              </a:buClr>
              <a:buSzPct val="45833"/>
              <a:buFont typeface="Arial"/>
              <a:buNone/>
            </a:pPr>
            <a:r>
              <a:rPr lang="ru" sz="2400">
                <a:latin typeface="Arial"/>
                <a:ea typeface="Arial"/>
                <a:cs typeface="Arial"/>
                <a:sym typeface="Arial"/>
              </a:rPr>
              <a:t>OSHIMA 2012 — кажется, универсальный подход к дейктическим глаголам движения</a:t>
            </a:r>
          </a:p>
          <a:p>
            <a:pPr lvl="0">
              <a:lnSpc>
                <a:spcPct val="95000"/>
              </a:lnSpc>
              <a:spcBef>
                <a:spcPts val="300"/>
              </a:spcBef>
              <a:spcAft>
                <a:spcPts val="300"/>
              </a:spcAft>
              <a:buClr>
                <a:schemeClr val="dk2"/>
              </a:buClr>
              <a:buSzPct val="45833"/>
              <a:buFont typeface="Arial"/>
              <a:buNone/>
            </a:pPr>
            <a:r>
              <a:rPr lang="ru" sz="2400">
                <a:latin typeface="Arial"/>
                <a:ea typeface="Arial"/>
                <a:cs typeface="Arial"/>
                <a:sym typeface="Arial"/>
              </a:rPr>
              <a:t>Reference points (RPs) — множество индивидов, чье (не)нахождение в Goal существенно для дейктических глаголов. Правила для выбора индивидов в RPs специфичны для каждого языка, но говорящий всегда входит в данное множество.</a:t>
            </a:r>
          </a:p>
          <a:p>
            <a:pPr lvl="0" rtl="0">
              <a:lnSpc>
                <a:spcPct val="95000"/>
              </a:lnSpc>
              <a:spcBef>
                <a:spcPts val="300"/>
              </a:spcBef>
              <a:spcAft>
                <a:spcPts val="300"/>
              </a:spcAft>
              <a:buNone/>
            </a:pPr>
            <a:r>
              <a:rPr b="1" lang="ru" sz="2400">
                <a:latin typeface="Arial"/>
                <a:ea typeface="Arial"/>
                <a:cs typeface="Arial"/>
                <a:sym typeface="Arial"/>
              </a:rPr>
              <a:t>The person hierarchy for RP inclusion:</a:t>
            </a:r>
          </a:p>
          <a:p>
            <a:pPr lvl="0">
              <a:lnSpc>
                <a:spcPct val="95000"/>
              </a:lnSpc>
              <a:spcBef>
                <a:spcPts val="300"/>
              </a:spcBef>
              <a:spcAft>
                <a:spcPts val="300"/>
              </a:spcAft>
              <a:buClr>
                <a:schemeClr val="dk2"/>
              </a:buClr>
              <a:buSzPct val="45833"/>
              <a:buFont typeface="Arial"/>
              <a:buNone/>
            </a:pPr>
            <a:r>
              <a:rPr lang="ru" sz="2400">
                <a:latin typeface="Arial"/>
                <a:ea typeface="Arial"/>
                <a:cs typeface="Arial"/>
                <a:sym typeface="Arial"/>
              </a:rPr>
              <a:t>1&lt;2&lt;3</a:t>
            </a:r>
          </a:p>
          <a:p>
            <a:pPr lvl="0" rtl="0">
              <a:spcBef>
                <a:spcPts val="0"/>
              </a:spcBef>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6" name="Shape 146"/>
        <p:cNvGrpSpPr/>
        <p:nvPr/>
      </p:nvGrpSpPr>
      <p:grpSpPr>
        <a:xfrm>
          <a:off x="0" y="0"/>
          <a:ext cx="0" cy="0"/>
          <a:chOff x="0" y="0"/>
          <a:chExt cx="0" cy="0"/>
        </a:xfrm>
      </p:grpSpPr>
      <p:sp>
        <p:nvSpPr>
          <p:cNvPr id="147" name="Shape 147"/>
          <p:cNvSpPr txBox="1"/>
          <p:nvPr>
            <p:ph type="title"/>
          </p:nvPr>
        </p:nvSpPr>
        <p:spPr>
          <a:xfrm>
            <a:off x="311700" y="85075"/>
            <a:ext cx="8520600" cy="572700"/>
          </a:xfrm>
          <a:prstGeom prst="rect">
            <a:avLst/>
          </a:prstGeom>
        </p:spPr>
        <p:txBody>
          <a:bodyPr anchorCtr="0" anchor="t" bIns="91425" lIns="91425" rIns="91425" tIns="91425">
            <a:noAutofit/>
          </a:bodyPr>
          <a:lstStyle/>
          <a:p>
            <a:pPr lvl="0">
              <a:spcBef>
                <a:spcPts val="0"/>
              </a:spcBef>
              <a:buClr>
                <a:schemeClr val="dk2"/>
              </a:buClr>
              <a:buSzPct val="45833"/>
              <a:buFont typeface="Arial"/>
              <a:buNone/>
            </a:pPr>
            <a:r>
              <a:rPr lang="ru" sz="2400">
                <a:highlight>
                  <a:srgbClr val="FFFF00"/>
                </a:highlight>
                <a:latin typeface="Arial"/>
                <a:ea typeface="Arial"/>
                <a:cs typeface="Arial"/>
                <a:sym typeface="Arial"/>
              </a:rPr>
              <a:t>Дейктические глаголы в РЖЯ</a:t>
            </a:r>
          </a:p>
          <a:p>
            <a:pPr lvl="0" rtl="0">
              <a:spcBef>
                <a:spcPts val="0"/>
              </a:spcBef>
              <a:buNone/>
            </a:pPr>
            <a:r>
              <a:t/>
            </a:r>
            <a:endParaRPr>
              <a:latin typeface="Arial"/>
              <a:ea typeface="Arial"/>
              <a:cs typeface="Arial"/>
              <a:sym typeface="Arial"/>
            </a:endParaRPr>
          </a:p>
        </p:txBody>
      </p:sp>
      <p:sp>
        <p:nvSpPr>
          <p:cNvPr id="148" name="Shape 148"/>
          <p:cNvSpPr txBox="1"/>
          <p:nvPr>
            <p:ph idx="1" type="body"/>
          </p:nvPr>
        </p:nvSpPr>
        <p:spPr>
          <a:xfrm>
            <a:off x="0" y="657775"/>
            <a:ext cx="9144000" cy="4309800"/>
          </a:xfrm>
          <a:prstGeom prst="rect">
            <a:avLst/>
          </a:prstGeom>
        </p:spPr>
        <p:txBody>
          <a:bodyPr anchorCtr="0" anchor="t" bIns="91425" lIns="91425" rIns="91425" tIns="91425">
            <a:noAutofit/>
          </a:bodyPr>
          <a:lstStyle/>
          <a:p>
            <a:pPr lvl="0" rtl="0">
              <a:lnSpc>
                <a:spcPct val="95000"/>
              </a:lnSpc>
              <a:spcBef>
                <a:spcPts val="300"/>
              </a:spcBef>
              <a:spcAft>
                <a:spcPts val="300"/>
              </a:spcAft>
              <a:buNone/>
            </a:pPr>
            <a:r>
              <a:rPr b="1" lang="ru" sz="2400">
                <a:latin typeface="Arial"/>
                <a:ea typeface="Arial"/>
                <a:cs typeface="Arial"/>
                <a:sym typeface="Arial"/>
              </a:rPr>
              <a:t>The relevance hierarchy for deictic predicates:</a:t>
            </a:r>
          </a:p>
          <a:p>
            <a:pPr lvl="0" rtl="0">
              <a:lnSpc>
                <a:spcPct val="95000"/>
              </a:lnSpc>
              <a:spcBef>
                <a:spcPts val="300"/>
              </a:spcBef>
              <a:spcAft>
                <a:spcPts val="300"/>
              </a:spcAft>
              <a:buNone/>
            </a:pPr>
            <a:r>
              <a:rPr lang="ru" sz="2400">
                <a:latin typeface="Arial"/>
                <a:ea typeface="Arial"/>
                <a:cs typeface="Arial"/>
                <a:sym typeface="Arial"/>
              </a:rPr>
              <a:t>an RP member’s location at the utterance time &lt; an RP member’s location at the event time &lt; an RP member’s “home base” (at the event time)</a:t>
            </a:r>
          </a:p>
          <a:p>
            <a:pPr lvl="0" rtl="0">
              <a:lnSpc>
                <a:spcPct val="95000"/>
              </a:lnSpc>
              <a:spcBef>
                <a:spcPts val="300"/>
              </a:spcBef>
              <a:spcAft>
                <a:spcPts val="300"/>
              </a:spcAft>
              <a:buNone/>
            </a:pPr>
            <a:r>
              <a:rPr b="1" lang="ru" sz="2400">
                <a:latin typeface="Arial"/>
                <a:ea typeface="Arial"/>
                <a:cs typeface="Arial"/>
                <a:sym typeface="Arial"/>
              </a:rPr>
              <a:t>Переформулированные правила для английского языка:</a:t>
            </a:r>
          </a:p>
          <a:p>
            <a:pPr lvl="0" rtl="0">
              <a:lnSpc>
                <a:spcPct val="95000"/>
              </a:lnSpc>
              <a:spcBef>
                <a:spcPts val="300"/>
              </a:spcBef>
              <a:spcAft>
                <a:spcPts val="300"/>
              </a:spcAft>
              <a:buNone/>
            </a:pPr>
            <a:r>
              <a:rPr i="1" lang="ru" sz="2400">
                <a:latin typeface="Arial"/>
                <a:ea typeface="Arial"/>
                <a:cs typeface="Arial"/>
                <a:sym typeface="Arial"/>
              </a:rPr>
              <a:t>Go</a:t>
            </a:r>
            <a:r>
              <a:rPr lang="ru" sz="2400">
                <a:latin typeface="Arial"/>
                <a:ea typeface="Arial"/>
                <a:cs typeface="Arial"/>
                <a:sym typeface="Arial"/>
              </a:rPr>
              <a:t> requires that no member of the RP be at the goal at the utterance time.</a:t>
            </a:r>
          </a:p>
          <a:p>
            <a:pPr lvl="0" rtl="0">
              <a:lnSpc>
                <a:spcPct val="95000"/>
              </a:lnSpc>
              <a:spcBef>
                <a:spcPts val="300"/>
              </a:spcBef>
              <a:spcAft>
                <a:spcPts val="300"/>
              </a:spcAft>
              <a:buNone/>
            </a:pPr>
            <a:r>
              <a:rPr i="1" lang="ru" sz="2400">
                <a:latin typeface="Arial"/>
                <a:ea typeface="Arial"/>
                <a:cs typeface="Arial"/>
                <a:sym typeface="Arial"/>
              </a:rPr>
              <a:t>Come</a:t>
            </a:r>
            <a:r>
              <a:rPr lang="ru" sz="2400">
                <a:latin typeface="Arial"/>
                <a:ea typeface="Arial"/>
                <a:cs typeface="Arial"/>
                <a:sym typeface="Arial"/>
              </a:rPr>
              <a:t> requires that (i) there be some member of the RP at the goal at the utterance time or at the event time, or (ii) the goal be the home base of a member of the RP (at the event time)</a:t>
            </a:r>
          </a:p>
          <a:p>
            <a:pPr lvl="0" rtl="0">
              <a:spcBef>
                <a:spcPts val="0"/>
              </a:spcBef>
              <a:buNone/>
            </a:pPr>
            <a:r>
              <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2" name="Shape 152"/>
        <p:cNvGrpSpPr/>
        <p:nvPr/>
      </p:nvGrpSpPr>
      <p:grpSpPr>
        <a:xfrm>
          <a:off x="0" y="0"/>
          <a:ext cx="0" cy="0"/>
          <a:chOff x="0" y="0"/>
          <a:chExt cx="0" cy="0"/>
        </a:xfrm>
      </p:grpSpPr>
      <p:pic>
        <p:nvPicPr>
          <p:cNvPr id="153" name="Shape 153"/>
          <p:cNvPicPr preferRelativeResize="0"/>
          <p:nvPr/>
        </p:nvPicPr>
        <p:blipFill>
          <a:blip r:embed="rId3">
            <a:alphaModFix/>
          </a:blip>
          <a:stretch>
            <a:fillRect/>
          </a:stretch>
        </p:blipFill>
        <p:spPr>
          <a:xfrm>
            <a:off x="6" y="0"/>
            <a:ext cx="8175986" cy="5143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7" name="Shape 157"/>
        <p:cNvGrpSpPr/>
        <p:nvPr/>
      </p:nvGrpSpPr>
      <p:grpSpPr>
        <a:xfrm>
          <a:off x="0" y="0"/>
          <a:ext cx="0" cy="0"/>
          <a:chOff x="0" y="0"/>
          <a:chExt cx="0" cy="0"/>
        </a:xfrm>
      </p:grpSpPr>
      <p:sp>
        <p:nvSpPr>
          <p:cNvPr id="158" name="Shape 158"/>
          <p:cNvSpPr txBox="1"/>
          <p:nvPr>
            <p:ph type="title"/>
          </p:nvPr>
        </p:nvSpPr>
        <p:spPr>
          <a:xfrm>
            <a:off x="311700" y="85075"/>
            <a:ext cx="8520600" cy="572700"/>
          </a:xfrm>
          <a:prstGeom prst="rect">
            <a:avLst/>
          </a:prstGeom>
        </p:spPr>
        <p:txBody>
          <a:bodyPr anchorCtr="0" anchor="t" bIns="91425" lIns="91425" rIns="91425" tIns="91425">
            <a:noAutofit/>
          </a:bodyPr>
          <a:lstStyle/>
          <a:p>
            <a:pPr lvl="0" rtl="0">
              <a:spcBef>
                <a:spcPts val="0"/>
              </a:spcBef>
              <a:buNone/>
            </a:pPr>
            <a:r>
              <a:rPr lang="ru" sz="4400">
                <a:highlight>
                  <a:srgbClr val="FFFF00"/>
                </a:highlight>
                <a:latin typeface="Arial"/>
                <a:ea typeface="Arial"/>
                <a:cs typeface="Arial"/>
                <a:sym typeface="Arial"/>
              </a:rPr>
              <a:t>Дейктические глаголы в РЖЯ</a:t>
            </a:r>
          </a:p>
        </p:txBody>
      </p:sp>
      <p:sp>
        <p:nvSpPr>
          <p:cNvPr id="159" name="Shape 159"/>
          <p:cNvSpPr txBox="1"/>
          <p:nvPr>
            <p:ph idx="1" type="body"/>
          </p:nvPr>
        </p:nvSpPr>
        <p:spPr>
          <a:xfrm>
            <a:off x="311700" y="1234075"/>
            <a:ext cx="8520600" cy="3334800"/>
          </a:xfrm>
          <a:prstGeom prst="rect">
            <a:avLst/>
          </a:prstGeom>
        </p:spPr>
        <p:txBody>
          <a:bodyPr anchorCtr="0" anchor="t" bIns="91425" lIns="91425" rIns="91425" tIns="91425">
            <a:noAutofit/>
          </a:bodyPr>
          <a:lstStyle/>
          <a:p>
            <a:pPr lvl="0">
              <a:lnSpc>
                <a:spcPct val="93000"/>
              </a:lnSpc>
              <a:spcBef>
                <a:spcPts val="0"/>
              </a:spcBef>
              <a:spcAft>
                <a:spcPts val="0"/>
              </a:spcAft>
              <a:buClr>
                <a:schemeClr val="dk2"/>
              </a:buClr>
              <a:buSzPct val="61111"/>
              <a:buFont typeface="Arial"/>
              <a:buNone/>
            </a:pPr>
            <a:r>
              <a:rPr b="1" lang="ru">
                <a:latin typeface="Arial"/>
                <a:ea typeface="Arial"/>
                <a:cs typeface="Arial"/>
                <a:sym typeface="Arial"/>
              </a:rPr>
              <a:t>Спойлер:</a:t>
            </a:r>
            <a:r>
              <a:rPr lang="ru">
                <a:latin typeface="Arial"/>
                <a:ea typeface="Arial"/>
                <a:cs typeface="Arial"/>
                <a:sym typeface="Arial"/>
              </a:rPr>
              <a:t> </a:t>
            </a:r>
            <a:r>
              <a:rPr i="1" lang="ru">
                <a:latin typeface="Arial"/>
                <a:ea typeface="Arial"/>
                <a:cs typeface="Arial"/>
                <a:sym typeface="Arial"/>
              </a:rPr>
              <a:t>их, кажется, нет</a:t>
            </a:r>
          </a:p>
          <a:p>
            <a:pPr lvl="0">
              <a:lnSpc>
                <a:spcPct val="93000"/>
              </a:lnSpc>
              <a:spcBef>
                <a:spcPts val="0"/>
              </a:spcBef>
              <a:spcAft>
                <a:spcPts val="0"/>
              </a:spcAft>
              <a:buClr>
                <a:schemeClr val="dk2"/>
              </a:buClr>
              <a:buSzPct val="61111"/>
              <a:buFont typeface="Arial"/>
              <a:buNone/>
            </a:pPr>
            <a:r>
              <a:rPr b="1" lang="ru">
                <a:latin typeface="Arial"/>
                <a:ea typeface="Arial"/>
                <a:cs typeface="Arial"/>
                <a:sym typeface="Arial"/>
              </a:rPr>
              <a:t>Рассматриваемые глаголы:</a:t>
            </a:r>
          </a:p>
          <a:p>
            <a:pPr lvl="0">
              <a:lnSpc>
                <a:spcPct val="93000"/>
              </a:lnSpc>
              <a:spcBef>
                <a:spcPts val="0"/>
              </a:spcBef>
              <a:spcAft>
                <a:spcPts val="0"/>
              </a:spcAft>
              <a:buClr>
                <a:schemeClr val="dk2"/>
              </a:buClr>
              <a:buSzPct val="61111"/>
              <a:buFont typeface="Arial"/>
              <a:buNone/>
            </a:pPr>
            <a:r>
              <a:rPr lang="ru">
                <a:latin typeface="Arial"/>
                <a:ea typeface="Arial"/>
                <a:cs typeface="Arial"/>
                <a:sym typeface="Arial"/>
              </a:rPr>
              <a:t>«Прийти» ~ GO: телический, употребляется только в контекстах, где в русском языке используется глагол совершенного вида (т.е. в настоящем времени не употребляется)</a:t>
            </a:r>
          </a:p>
          <a:p>
            <a:pPr lvl="0">
              <a:lnSpc>
                <a:spcPct val="93000"/>
              </a:lnSpc>
              <a:spcBef>
                <a:spcPts val="0"/>
              </a:spcBef>
              <a:spcAft>
                <a:spcPts val="0"/>
              </a:spcAft>
              <a:buClr>
                <a:schemeClr val="dk2"/>
              </a:buClr>
              <a:buSzPct val="61111"/>
              <a:buFont typeface="Arial"/>
              <a:buNone/>
            </a:pPr>
            <a:r>
              <a:rPr lang="ru">
                <a:latin typeface="Arial"/>
                <a:ea typeface="Arial"/>
                <a:cs typeface="Arial"/>
                <a:sym typeface="Arial"/>
              </a:rPr>
              <a:t>«Идти-2» ~ COME: употребляется исключительно в тех контекстах, когда говорящий видит того, кто идет</a:t>
            </a:r>
          </a:p>
          <a:p>
            <a:pPr lvl="0">
              <a:lnSpc>
                <a:spcPct val="93000"/>
              </a:lnSpc>
              <a:spcBef>
                <a:spcPts val="0"/>
              </a:spcBef>
              <a:spcAft>
                <a:spcPts val="0"/>
              </a:spcAft>
              <a:buClr>
                <a:schemeClr val="dk2"/>
              </a:buClr>
              <a:buSzPct val="61111"/>
              <a:buFont typeface="Arial"/>
              <a:buNone/>
            </a:pPr>
            <a:r>
              <a:rPr lang="ru">
                <a:latin typeface="Arial"/>
                <a:ea typeface="Arial"/>
                <a:cs typeface="Arial"/>
                <a:sym typeface="Arial"/>
              </a:rPr>
              <a:t>«Идти-3» ~ COME: употребляется как в контекстах, когда говорящий видит идущего, так и в тех, где он его не видит  </a:t>
            </a:r>
          </a:p>
          <a:p>
            <a:pPr lvl="0" rtl="0">
              <a:spcBef>
                <a:spcPts val="0"/>
              </a:spcBef>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3" name="Shape 163"/>
        <p:cNvGrpSpPr/>
        <p:nvPr/>
      </p:nvGrpSpPr>
      <p:grpSpPr>
        <a:xfrm>
          <a:off x="0" y="0"/>
          <a:ext cx="0" cy="0"/>
          <a:chOff x="0" y="0"/>
          <a:chExt cx="0" cy="0"/>
        </a:xfrm>
      </p:grpSpPr>
      <p:sp>
        <p:nvSpPr>
          <p:cNvPr id="164" name="Shape 164"/>
          <p:cNvSpPr txBox="1"/>
          <p:nvPr>
            <p:ph type="title"/>
          </p:nvPr>
        </p:nvSpPr>
        <p:spPr>
          <a:xfrm>
            <a:off x="239700" y="85075"/>
            <a:ext cx="8520600" cy="572700"/>
          </a:xfrm>
          <a:prstGeom prst="rect">
            <a:avLst/>
          </a:prstGeom>
        </p:spPr>
        <p:txBody>
          <a:bodyPr anchorCtr="0" anchor="t" bIns="91425" lIns="91425" rIns="91425" tIns="91425">
            <a:noAutofit/>
          </a:bodyPr>
          <a:lstStyle/>
          <a:p>
            <a:pPr lvl="0" rtl="0">
              <a:spcBef>
                <a:spcPts val="0"/>
              </a:spcBef>
              <a:buNone/>
            </a:pPr>
            <a:r>
              <a:rPr lang="ru" sz="2400">
                <a:highlight>
                  <a:srgbClr val="FFFF00"/>
                </a:highlight>
                <a:latin typeface="Arial"/>
                <a:ea typeface="Arial"/>
                <a:cs typeface="Arial"/>
                <a:sym typeface="Arial"/>
              </a:rPr>
              <a:t>Дейктические глаголы в РЖЯ</a:t>
            </a:r>
          </a:p>
        </p:txBody>
      </p:sp>
      <p:sp>
        <p:nvSpPr>
          <p:cNvPr id="165" name="Shape 165"/>
          <p:cNvSpPr txBox="1"/>
          <p:nvPr>
            <p:ph idx="1" type="body"/>
          </p:nvPr>
        </p:nvSpPr>
        <p:spPr>
          <a:xfrm>
            <a:off x="311700" y="657775"/>
            <a:ext cx="8520600" cy="3334800"/>
          </a:xfrm>
          <a:prstGeom prst="rect">
            <a:avLst/>
          </a:prstGeom>
        </p:spPr>
        <p:txBody>
          <a:bodyPr anchorCtr="0" anchor="t" bIns="91425" lIns="91425" rIns="91425" tIns="91425">
            <a:noAutofit/>
          </a:bodyPr>
          <a:lstStyle/>
          <a:p>
            <a:pPr lvl="0">
              <a:lnSpc>
                <a:spcPct val="93000"/>
              </a:lnSpc>
              <a:spcBef>
                <a:spcPts val="0"/>
              </a:spcBef>
              <a:spcAft>
                <a:spcPts val="0"/>
              </a:spcAft>
              <a:buClr>
                <a:schemeClr val="dk2"/>
              </a:buClr>
              <a:buSzPct val="61111"/>
              <a:buFont typeface="Arial"/>
              <a:buNone/>
            </a:pPr>
            <a:r>
              <a:rPr b="1" lang="ru">
                <a:latin typeface="Arial"/>
                <a:ea typeface="Arial"/>
                <a:cs typeface="Arial"/>
                <a:sym typeface="Arial"/>
              </a:rPr>
              <a:t>Почему «прийти» в РЖЯ не дейктический:</a:t>
            </a:r>
          </a:p>
          <a:p>
            <a:pPr lvl="0">
              <a:lnSpc>
                <a:spcPct val="93000"/>
              </a:lnSpc>
              <a:spcBef>
                <a:spcPts val="0"/>
              </a:spcBef>
              <a:spcAft>
                <a:spcPts val="0"/>
              </a:spcAft>
              <a:buClr>
                <a:schemeClr val="dk2"/>
              </a:buClr>
              <a:buSzPct val="61111"/>
              <a:buFont typeface="Arial"/>
              <a:buNone/>
            </a:pPr>
            <a:r>
              <a:rPr lang="ru">
                <a:latin typeface="Arial"/>
                <a:ea typeface="Arial"/>
                <a:cs typeface="Arial"/>
                <a:sym typeface="Arial"/>
              </a:rPr>
              <a:t>(1) Ты зачем ко мне пришел? (The speaker is in Goal at both utterance time and event time)</a:t>
            </a:r>
          </a:p>
          <a:p>
            <a:pPr lvl="0">
              <a:lnSpc>
                <a:spcPct val="93000"/>
              </a:lnSpc>
              <a:spcBef>
                <a:spcPts val="0"/>
              </a:spcBef>
              <a:spcAft>
                <a:spcPts val="0"/>
              </a:spcAft>
              <a:buClr>
                <a:schemeClr val="dk2"/>
              </a:buClr>
              <a:buSzPct val="61111"/>
              <a:buFont typeface="Arial"/>
              <a:buNone/>
            </a:pPr>
            <a:r>
              <a:rPr lang="ru">
                <a:latin typeface="Arial"/>
                <a:ea typeface="Arial"/>
                <a:cs typeface="Arial"/>
                <a:sym typeface="Arial"/>
              </a:rPr>
              <a:t>(2) {Разговор на улице:}</a:t>
            </a:r>
          </a:p>
          <a:p>
            <a:pPr lvl="0">
              <a:lnSpc>
                <a:spcPct val="93000"/>
              </a:lnSpc>
              <a:spcBef>
                <a:spcPts val="0"/>
              </a:spcBef>
              <a:spcAft>
                <a:spcPts val="0"/>
              </a:spcAft>
              <a:buClr>
                <a:schemeClr val="dk2"/>
              </a:buClr>
              <a:buSzPct val="61111"/>
              <a:buFont typeface="Arial"/>
              <a:buNone/>
            </a:pPr>
            <a:r>
              <a:rPr lang="ru">
                <a:latin typeface="Arial"/>
                <a:ea typeface="Arial"/>
                <a:cs typeface="Arial"/>
                <a:sym typeface="Arial"/>
              </a:rPr>
              <a:t>Ты придешь завтра ко мне на вечеринку? (The speaker is in Goal at the event time)</a:t>
            </a:r>
          </a:p>
          <a:p>
            <a:pPr lvl="0">
              <a:lnSpc>
                <a:spcPct val="93000"/>
              </a:lnSpc>
              <a:spcBef>
                <a:spcPts val="0"/>
              </a:spcBef>
              <a:spcAft>
                <a:spcPts val="0"/>
              </a:spcAft>
              <a:buClr>
                <a:schemeClr val="dk2"/>
              </a:buClr>
              <a:buSzPct val="61111"/>
              <a:buFont typeface="Arial"/>
              <a:buNone/>
            </a:pPr>
            <a:r>
              <a:rPr lang="ru">
                <a:latin typeface="Arial"/>
                <a:ea typeface="Arial"/>
                <a:cs typeface="Arial"/>
                <a:sym typeface="Arial"/>
              </a:rPr>
              <a:t>(3) {Адресат завтра вечером будет дома}</a:t>
            </a:r>
          </a:p>
          <a:p>
            <a:pPr lvl="0">
              <a:lnSpc>
                <a:spcPct val="93000"/>
              </a:lnSpc>
              <a:spcBef>
                <a:spcPts val="0"/>
              </a:spcBef>
              <a:spcAft>
                <a:spcPts val="0"/>
              </a:spcAft>
              <a:buClr>
                <a:schemeClr val="dk2"/>
              </a:buClr>
              <a:buSzPct val="61111"/>
              <a:buFont typeface="Arial"/>
              <a:buNone/>
            </a:pPr>
            <a:r>
              <a:rPr lang="ru">
                <a:latin typeface="Arial"/>
                <a:ea typeface="Arial"/>
                <a:cs typeface="Arial"/>
                <a:sym typeface="Arial"/>
              </a:rPr>
              <a:t>Петя придет к тебе завтра вечером. (The addressee is in Goal at the event time)</a:t>
            </a:r>
          </a:p>
          <a:p>
            <a:pPr lvl="0">
              <a:lnSpc>
                <a:spcPct val="93000"/>
              </a:lnSpc>
              <a:spcBef>
                <a:spcPts val="0"/>
              </a:spcBef>
              <a:spcAft>
                <a:spcPts val="0"/>
              </a:spcAft>
              <a:buClr>
                <a:schemeClr val="dk2"/>
              </a:buClr>
              <a:buSzPct val="61111"/>
              <a:buFont typeface="Arial"/>
              <a:buNone/>
            </a:pPr>
            <a:r>
              <a:rPr lang="ru">
                <a:latin typeface="Arial"/>
                <a:ea typeface="Arial"/>
                <a:cs typeface="Arial"/>
                <a:sym typeface="Arial"/>
              </a:rPr>
              <a:t>(4) Я пришел вчера в кафе, а тебя там не было. (No RP members in the Goal)</a:t>
            </a:r>
          </a:p>
          <a:p>
            <a:pPr lvl="0">
              <a:lnSpc>
                <a:spcPct val="93000"/>
              </a:lnSpc>
              <a:spcBef>
                <a:spcPts val="0"/>
              </a:spcBef>
              <a:spcAft>
                <a:spcPts val="0"/>
              </a:spcAft>
              <a:buClr>
                <a:schemeClr val="dk2"/>
              </a:buClr>
              <a:buSzPct val="61111"/>
              <a:buFont typeface="Arial"/>
              <a:buNone/>
            </a:pPr>
            <a:r>
              <a:rPr lang="ru">
                <a:latin typeface="Arial"/>
                <a:ea typeface="Arial"/>
                <a:cs typeface="Arial"/>
                <a:sym typeface="Arial"/>
              </a:rPr>
              <a:t>(5) Завтра на Красной площади будет фестиваль. Ты пойдешь туда? А я пойти не смогу. (No RP members in the Goal)</a:t>
            </a:r>
          </a:p>
          <a:p>
            <a:pPr lvl="0">
              <a:lnSpc>
                <a:spcPct val="93000"/>
              </a:lnSpc>
              <a:spcBef>
                <a:spcPts val="0"/>
              </a:spcBef>
              <a:spcAft>
                <a:spcPts val="0"/>
              </a:spcAft>
              <a:buClr>
                <a:schemeClr val="dk2"/>
              </a:buClr>
              <a:buSzPct val="61111"/>
              <a:buFont typeface="Arial"/>
              <a:buNone/>
            </a:pPr>
            <a:r>
              <a:rPr lang="ru">
                <a:latin typeface="Arial"/>
                <a:ea typeface="Arial"/>
                <a:cs typeface="Arial"/>
                <a:sym typeface="Arial"/>
              </a:rPr>
              <a:t>В примерах 1-5 в РЖЯ употребляется глагол «прийти». При этом согласно Ошиме, если в 1-3 употребление дейктического COME ожидаемо, то в 4-5 оно невозможно.</a:t>
            </a:r>
          </a:p>
          <a:p>
            <a:pPr lvl="0" rtl="0">
              <a:spcBef>
                <a:spcPts val="0"/>
              </a:spcBef>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9" name="Shape 169"/>
        <p:cNvGrpSpPr/>
        <p:nvPr/>
      </p:nvGrpSpPr>
      <p:grpSpPr>
        <a:xfrm>
          <a:off x="0" y="0"/>
          <a:ext cx="0" cy="0"/>
          <a:chOff x="0" y="0"/>
          <a:chExt cx="0" cy="0"/>
        </a:xfrm>
      </p:grpSpPr>
      <p:sp>
        <p:nvSpPr>
          <p:cNvPr id="170" name="Shape 170"/>
          <p:cNvSpPr txBox="1"/>
          <p:nvPr>
            <p:ph type="title"/>
          </p:nvPr>
        </p:nvSpPr>
        <p:spPr>
          <a:xfrm>
            <a:off x="311700" y="93075"/>
            <a:ext cx="8520600" cy="572700"/>
          </a:xfrm>
          <a:prstGeom prst="rect">
            <a:avLst/>
          </a:prstGeom>
        </p:spPr>
        <p:txBody>
          <a:bodyPr anchorCtr="0" anchor="t" bIns="91425" lIns="91425" rIns="91425" tIns="91425">
            <a:noAutofit/>
          </a:bodyPr>
          <a:lstStyle/>
          <a:p>
            <a:pPr lvl="0" rtl="0">
              <a:spcBef>
                <a:spcPts val="0"/>
              </a:spcBef>
              <a:buNone/>
            </a:pPr>
            <a:r>
              <a:rPr lang="ru" sz="2400">
                <a:highlight>
                  <a:srgbClr val="FFFF00"/>
                </a:highlight>
                <a:latin typeface="Arial"/>
                <a:ea typeface="Arial"/>
                <a:cs typeface="Arial"/>
                <a:sym typeface="Arial"/>
              </a:rPr>
              <a:t>Употребление «идти-2» и «идти-3»</a:t>
            </a:r>
          </a:p>
        </p:txBody>
      </p:sp>
      <p:sp>
        <p:nvSpPr>
          <p:cNvPr id="171" name="Shape 171"/>
          <p:cNvSpPr txBox="1"/>
          <p:nvPr>
            <p:ph idx="1" type="body"/>
          </p:nvPr>
        </p:nvSpPr>
        <p:spPr>
          <a:xfrm>
            <a:off x="311700" y="1234075"/>
            <a:ext cx="8520600" cy="3334800"/>
          </a:xfrm>
          <a:prstGeom prst="rect">
            <a:avLst/>
          </a:prstGeom>
        </p:spPr>
        <p:txBody>
          <a:bodyPr anchorCtr="0" anchor="t" bIns="91425" lIns="91425" rIns="91425" tIns="91425">
            <a:noAutofit/>
          </a:bodyPr>
          <a:lstStyle/>
          <a:p>
            <a:pPr lvl="0">
              <a:lnSpc>
                <a:spcPct val="93000"/>
              </a:lnSpc>
              <a:spcBef>
                <a:spcPts val="0"/>
              </a:spcBef>
              <a:spcAft>
                <a:spcPts val="0"/>
              </a:spcAft>
              <a:buClr>
                <a:schemeClr val="dk2"/>
              </a:buClr>
              <a:buSzPct val="61111"/>
              <a:buFont typeface="Arial"/>
              <a:buNone/>
            </a:pPr>
            <a:r>
              <a:rPr lang="ru">
                <a:latin typeface="Arial"/>
                <a:ea typeface="Arial"/>
                <a:cs typeface="Arial"/>
                <a:sym typeface="Arial"/>
              </a:rPr>
              <a:t>(1) {Мы видим Петю}</a:t>
            </a:r>
          </a:p>
          <a:p>
            <a:pPr lvl="0">
              <a:lnSpc>
                <a:spcPct val="93000"/>
              </a:lnSpc>
              <a:spcBef>
                <a:spcPts val="0"/>
              </a:spcBef>
              <a:spcAft>
                <a:spcPts val="0"/>
              </a:spcAft>
              <a:buClr>
                <a:schemeClr val="dk2"/>
              </a:buClr>
              <a:buSzPct val="61111"/>
              <a:buFont typeface="Arial"/>
              <a:buNone/>
            </a:pPr>
            <a:r>
              <a:rPr lang="ru">
                <a:latin typeface="Arial"/>
                <a:ea typeface="Arial"/>
                <a:cs typeface="Arial"/>
                <a:sym typeface="Arial"/>
              </a:rPr>
              <a:t>Петя идет по улице.</a:t>
            </a:r>
          </a:p>
          <a:p>
            <a:pPr lvl="0">
              <a:lnSpc>
                <a:spcPct val="93000"/>
              </a:lnSpc>
              <a:spcBef>
                <a:spcPts val="0"/>
              </a:spcBef>
              <a:spcAft>
                <a:spcPts val="0"/>
              </a:spcAft>
              <a:buClr>
                <a:schemeClr val="dk2"/>
              </a:buClr>
              <a:buSzPct val="61111"/>
              <a:buFont typeface="Arial"/>
              <a:buNone/>
            </a:pPr>
            <a:r>
              <a:rPr lang="ru">
                <a:latin typeface="Arial"/>
                <a:ea typeface="Arial"/>
                <a:cs typeface="Arial"/>
                <a:sym typeface="Arial"/>
              </a:rPr>
              <a:t>(2) {Петя прислал СМС, но мы его не видим}</a:t>
            </a:r>
          </a:p>
          <a:p>
            <a:pPr lvl="0">
              <a:lnSpc>
                <a:spcPct val="93000"/>
              </a:lnSpc>
              <a:spcBef>
                <a:spcPts val="0"/>
              </a:spcBef>
              <a:spcAft>
                <a:spcPts val="0"/>
              </a:spcAft>
              <a:buClr>
                <a:schemeClr val="dk2"/>
              </a:buClr>
              <a:buSzPct val="61111"/>
              <a:buFont typeface="Arial"/>
              <a:buNone/>
            </a:pPr>
            <a:r>
              <a:rPr lang="ru">
                <a:latin typeface="Arial"/>
                <a:ea typeface="Arial"/>
                <a:cs typeface="Arial"/>
                <a:sym typeface="Arial"/>
              </a:rPr>
              <a:t>Петя идет к нам.</a:t>
            </a:r>
          </a:p>
          <a:p>
            <a:pPr lvl="0">
              <a:lnSpc>
                <a:spcPct val="93000"/>
              </a:lnSpc>
              <a:spcBef>
                <a:spcPts val="0"/>
              </a:spcBef>
              <a:spcAft>
                <a:spcPts val="0"/>
              </a:spcAft>
              <a:buClr>
                <a:schemeClr val="dk2"/>
              </a:buClr>
              <a:buSzPct val="61111"/>
              <a:buFont typeface="Arial"/>
              <a:buNone/>
            </a:pPr>
            <a:r>
              <a:rPr lang="ru">
                <a:latin typeface="Arial"/>
                <a:ea typeface="Arial"/>
                <a:cs typeface="Arial"/>
                <a:sym typeface="Arial"/>
              </a:rPr>
              <a:t>В (1) может употребляться как «идти-2», так и «идти-3». В (2) же возможно только «идти-3». При этом для «идти-2» не обязательно, чтобы момент речи совпадал с моментом наблюдения. Так, в (3) «идти-2» возможен.</a:t>
            </a:r>
          </a:p>
          <a:p>
            <a:pPr lvl="0">
              <a:lnSpc>
                <a:spcPct val="93000"/>
              </a:lnSpc>
              <a:spcBef>
                <a:spcPts val="0"/>
              </a:spcBef>
              <a:spcAft>
                <a:spcPts val="0"/>
              </a:spcAft>
              <a:buClr>
                <a:schemeClr val="dk2"/>
              </a:buClr>
              <a:buSzPct val="61111"/>
              <a:buFont typeface="Arial"/>
              <a:buNone/>
            </a:pPr>
            <a:r>
              <a:rPr lang="ru">
                <a:latin typeface="Arial"/>
                <a:ea typeface="Arial"/>
                <a:cs typeface="Arial"/>
                <a:sym typeface="Arial"/>
              </a:rPr>
              <a:t>(3) {Преступники грабят банк. Двое пытаются вскрыть сейф. К ним прибегает тот, что стоял на стрёме, и говорит}</a:t>
            </a:r>
          </a:p>
          <a:p>
            <a:pPr lvl="0">
              <a:lnSpc>
                <a:spcPct val="93000"/>
              </a:lnSpc>
              <a:spcBef>
                <a:spcPts val="0"/>
              </a:spcBef>
              <a:spcAft>
                <a:spcPts val="0"/>
              </a:spcAft>
              <a:buClr>
                <a:schemeClr val="dk2"/>
              </a:buClr>
              <a:buSzPct val="61111"/>
              <a:buFont typeface="Arial"/>
              <a:buNone/>
            </a:pPr>
            <a:r>
              <a:rPr lang="ru">
                <a:latin typeface="Arial"/>
                <a:ea typeface="Arial"/>
                <a:cs typeface="Arial"/>
                <a:sym typeface="Arial"/>
              </a:rPr>
              <a:t>Охранник идет сюда</a:t>
            </a:r>
          </a:p>
          <a:p>
            <a:pPr lvl="0">
              <a:lnSpc>
                <a:spcPct val="93000"/>
              </a:lnSpc>
              <a:spcBef>
                <a:spcPts val="0"/>
              </a:spcBef>
              <a:spcAft>
                <a:spcPts val="0"/>
              </a:spcAft>
              <a:buClr>
                <a:schemeClr val="dk2"/>
              </a:buClr>
              <a:buSzPct val="61111"/>
              <a:buFont typeface="Arial"/>
              <a:buNone/>
            </a:pPr>
            <a:r>
              <a:rPr lang="ru">
                <a:latin typeface="Arial"/>
                <a:ea typeface="Arial"/>
                <a:cs typeface="Arial"/>
                <a:sym typeface="Arial"/>
              </a:rPr>
              <a:t>При употреблении «идти-3» не ясно, видит ли говорящий того, кто идет.</a:t>
            </a:r>
          </a:p>
          <a:p>
            <a:pPr lvl="0" rtl="0">
              <a:spcBef>
                <a:spcPts val="0"/>
              </a:spcBef>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5" name="Shape 175"/>
        <p:cNvGrpSpPr/>
        <p:nvPr/>
      </p:nvGrpSpPr>
      <p:grpSpPr>
        <a:xfrm>
          <a:off x="0" y="0"/>
          <a:ext cx="0" cy="0"/>
          <a:chOff x="0" y="0"/>
          <a:chExt cx="0" cy="0"/>
        </a:xfrm>
      </p:grpSpPr>
      <p:sp>
        <p:nvSpPr>
          <p:cNvPr id="176" name="Shape 176"/>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Эвиденциальность?</a:t>
            </a:r>
          </a:p>
        </p:txBody>
      </p:sp>
      <p:sp>
        <p:nvSpPr>
          <p:cNvPr id="177" name="Shape 177"/>
          <p:cNvSpPr txBox="1"/>
          <p:nvPr>
            <p:ph idx="1" type="body"/>
          </p:nvPr>
        </p:nvSpPr>
        <p:spPr>
          <a:xfrm>
            <a:off x="311700" y="1076850"/>
            <a:ext cx="8520600" cy="3903600"/>
          </a:xfrm>
          <a:prstGeom prst="rect">
            <a:avLst/>
          </a:prstGeom>
        </p:spPr>
        <p:txBody>
          <a:bodyPr anchorCtr="0" anchor="t" bIns="91425" lIns="91425" rIns="91425" tIns="91425">
            <a:noAutofit/>
          </a:bodyPr>
          <a:lstStyle/>
          <a:p>
            <a:pPr lvl="0" rtl="0" algn="just">
              <a:lnSpc>
                <a:spcPct val="115000"/>
              </a:lnSpc>
              <a:spcBef>
                <a:spcPts val="0"/>
              </a:spcBef>
              <a:spcAft>
                <a:spcPts val="0"/>
              </a:spcAft>
              <a:buNone/>
            </a:pPr>
            <a:r>
              <a:rPr lang="ru" sz="1200">
                <a:latin typeface="Times New Roman"/>
                <a:ea typeface="Times New Roman"/>
                <a:cs typeface="Times New Roman"/>
                <a:sym typeface="Times New Roman"/>
              </a:rPr>
              <a:t>(1) {Ситуация: Мы видим Петю.}</a:t>
            </a:r>
          </a:p>
          <a:p>
            <a:pPr lvl="0" rtl="0" algn="just">
              <a:lnSpc>
                <a:spcPct val="115000"/>
              </a:lnSpc>
              <a:spcBef>
                <a:spcPts val="0"/>
              </a:spcBef>
              <a:spcAft>
                <a:spcPts val="0"/>
              </a:spcAft>
              <a:buNone/>
            </a:pPr>
            <a:r>
              <a:rPr lang="ru" sz="1200">
                <a:latin typeface="Times New Roman"/>
                <a:ea typeface="Times New Roman"/>
                <a:cs typeface="Times New Roman"/>
                <a:sym typeface="Times New Roman"/>
              </a:rPr>
              <a:t>Петя идет по улице.</a:t>
            </a:r>
          </a:p>
          <a:p>
            <a:pPr lvl="0" rtl="0" algn="just">
              <a:lnSpc>
                <a:spcPct val="115000"/>
              </a:lnSpc>
              <a:spcBef>
                <a:spcPts val="0"/>
              </a:spcBef>
              <a:spcAft>
                <a:spcPts val="0"/>
              </a:spcAft>
              <a:buNone/>
            </a:pPr>
            <a:r>
              <a:rPr b="1" lang="ru" sz="1200">
                <a:latin typeface="Arial"/>
                <a:ea typeface="Arial"/>
                <a:cs typeface="Arial"/>
                <a:sym typeface="Arial"/>
              </a:rPr>
              <a:t>go-2</a:t>
            </a:r>
          </a:p>
          <a:p>
            <a:pPr lvl="0" rtl="0" algn="just">
              <a:lnSpc>
                <a:spcPct val="115000"/>
              </a:lnSpc>
              <a:spcBef>
                <a:spcPts val="0"/>
              </a:spcBef>
              <a:spcAft>
                <a:spcPts val="0"/>
              </a:spcAft>
              <a:buNone/>
            </a:pPr>
            <a:r>
              <a:rPr lang="ru" sz="1200">
                <a:latin typeface="Times New Roman"/>
                <a:ea typeface="Times New Roman"/>
                <a:cs typeface="Times New Roman"/>
                <a:sym typeface="Times New Roman"/>
              </a:rPr>
              <a:t>(2) {Ситуация: Петя отправил нам смс, что он идет к нам, но мы его не видим</a:t>
            </a:r>
            <a:r>
              <a:rPr lang="ru" sz="1200">
                <a:latin typeface="Times New Roman"/>
                <a:ea typeface="Times New Roman"/>
                <a:cs typeface="Times New Roman"/>
                <a:sym typeface="Times New Roman"/>
              </a:rPr>
              <a:t>} </a:t>
            </a:r>
          </a:p>
          <a:p>
            <a:pPr lvl="0" rtl="0" algn="just">
              <a:lnSpc>
                <a:spcPct val="115000"/>
              </a:lnSpc>
              <a:spcBef>
                <a:spcPts val="0"/>
              </a:spcBef>
              <a:spcAft>
                <a:spcPts val="0"/>
              </a:spcAft>
              <a:buNone/>
            </a:pPr>
            <a:r>
              <a:rPr lang="ru" sz="1200">
                <a:latin typeface="Times New Roman"/>
                <a:ea typeface="Times New Roman"/>
                <a:cs typeface="Times New Roman"/>
                <a:sym typeface="Times New Roman"/>
              </a:rPr>
              <a:t>Петя идет к нам. </a:t>
            </a:r>
          </a:p>
          <a:p>
            <a:pPr lvl="0" rtl="0" algn="just">
              <a:lnSpc>
                <a:spcPct val="115000"/>
              </a:lnSpc>
              <a:spcBef>
                <a:spcPts val="0"/>
              </a:spcBef>
              <a:spcAft>
                <a:spcPts val="0"/>
              </a:spcAft>
              <a:buNone/>
            </a:pPr>
            <a:r>
              <a:rPr b="1" lang="ru" sz="1200">
                <a:latin typeface="Times New Roman"/>
                <a:ea typeface="Times New Roman"/>
                <a:cs typeface="Times New Roman"/>
                <a:sym typeface="Times New Roman"/>
              </a:rPr>
              <a:t>*</a:t>
            </a:r>
            <a:r>
              <a:rPr b="1" lang="ru" sz="1200">
                <a:latin typeface="Arial"/>
                <a:ea typeface="Arial"/>
                <a:cs typeface="Arial"/>
                <a:sym typeface="Arial"/>
              </a:rPr>
              <a:t>go-2</a:t>
            </a:r>
          </a:p>
          <a:p>
            <a:pPr lvl="0" rtl="0" algn="just">
              <a:lnSpc>
                <a:spcPct val="115000"/>
              </a:lnSpc>
              <a:spcBef>
                <a:spcPts val="0"/>
              </a:spcBef>
              <a:spcAft>
                <a:spcPts val="0"/>
              </a:spcAft>
              <a:buNone/>
            </a:pPr>
            <a:r>
              <a:rPr lang="ru" sz="1200">
                <a:latin typeface="Times New Roman"/>
                <a:ea typeface="Times New Roman"/>
                <a:cs typeface="Times New Roman"/>
                <a:sym typeface="Times New Roman"/>
              </a:rPr>
              <a:t>(3) {Ситуация: Два человека грабят банк. Они пытаются открыть сейф. Вдруг, прибегает третий и сообщает, что идет охраник</a:t>
            </a:r>
            <a:r>
              <a:rPr lang="ru" sz="1200">
                <a:latin typeface="Times New Roman"/>
                <a:ea typeface="Times New Roman"/>
                <a:cs typeface="Times New Roman"/>
                <a:sym typeface="Times New Roman"/>
              </a:rPr>
              <a:t>}</a:t>
            </a:r>
          </a:p>
          <a:p>
            <a:pPr lvl="0" rtl="0" algn="just">
              <a:lnSpc>
                <a:spcPct val="115000"/>
              </a:lnSpc>
              <a:spcBef>
                <a:spcPts val="0"/>
              </a:spcBef>
              <a:spcAft>
                <a:spcPts val="0"/>
              </a:spcAft>
              <a:buNone/>
            </a:pPr>
            <a:r>
              <a:rPr lang="ru" sz="1200">
                <a:latin typeface="Times New Roman"/>
                <a:ea typeface="Times New Roman"/>
                <a:cs typeface="Times New Roman"/>
                <a:sym typeface="Times New Roman"/>
              </a:rPr>
              <a:t>Охранник идет сюда.</a:t>
            </a:r>
          </a:p>
          <a:p>
            <a:pPr lvl="0" algn="just">
              <a:lnSpc>
                <a:spcPct val="115000"/>
              </a:lnSpc>
              <a:spcBef>
                <a:spcPts val="0"/>
              </a:spcBef>
              <a:spcAft>
                <a:spcPts val="0"/>
              </a:spcAft>
              <a:buClr>
                <a:schemeClr val="dk2"/>
              </a:buClr>
              <a:buSzPct val="91666"/>
              <a:buFont typeface="Arial"/>
              <a:buNone/>
            </a:pPr>
            <a:r>
              <a:rPr b="1" lang="ru" sz="1200">
                <a:latin typeface="Arial"/>
                <a:ea typeface="Arial"/>
                <a:cs typeface="Arial"/>
                <a:sym typeface="Arial"/>
              </a:rPr>
              <a:t>go-2</a:t>
            </a:r>
          </a:p>
          <a:p>
            <a:pPr lvl="0" algn="just">
              <a:lnSpc>
                <a:spcPct val="115000"/>
              </a:lnSpc>
              <a:spcBef>
                <a:spcPts val="0"/>
              </a:spcBef>
              <a:spcAft>
                <a:spcPts val="0"/>
              </a:spcAft>
              <a:buClr>
                <a:schemeClr val="dk2"/>
              </a:buClr>
              <a:buSzPct val="91666"/>
              <a:buFont typeface="Arial"/>
              <a:buNone/>
            </a:pPr>
            <a:r>
              <a:rPr lang="ru" sz="1200">
                <a:latin typeface="Times New Roman"/>
                <a:ea typeface="Times New Roman"/>
                <a:cs typeface="Times New Roman"/>
                <a:sym typeface="Times New Roman"/>
              </a:rPr>
              <a:t>(4) </a:t>
            </a:r>
            <a:r>
              <a:rPr i="1" lang="ru" sz="1200">
                <a:latin typeface="Times New Roman"/>
                <a:ea typeface="Times New Roman"/>
                <a:cs typeface="Times New Roman"/>
                <a:sym typeface="Times New Roman"/>
              </a:rPr>
              <a:t>Инферентив </a:t>
            </a:r>
            <a:r>
              <a:rPr lang="ru" sz="1200">
                <a:latin typeface="Times New Roman"/>
                <a:ea typeface="Times New Roman"/>
                <a:cs typeface="Times New Roman"/>
                <a:sym typeface="Times New Roman"/>
              </a:rPr>
              <a:t>{Ситуация: Мы стоим на улице и видим окна дома напротив. Мы знаем, что за крайним правым окном расположен пост охранника, а за крайним левым окном - сейф. Вдруг мы видим, что по очереди начинают зажигаться окна.}</a:t>
            </a:r>
          </a:p>
          <a:p>
            <a:pPr lvl="0" rtl="0" algn="just">
              <a:lnSpc>
                <a:spcPct val="115000"/>
              </a:lnSpc>
              <a:spcBef>
                <a:spcPts val="0"/>
              </a:spcBef>
              <a:spcAft>
                <a:spcPts val="0"/>
              </a:spcAft>
              <a:buNone/>
            </a:pPr>
            <a:r>
              <a:rPr lang="ru" sz="1200">
                <a:latin typeface="Times New Roman"/>
                <a:ea typeface="Times New Roman"/>
                <a:cs typeface="Times New Roman"/>
                <a:sym typeface="Times New Roman"/>
              </a:rPr>
              <a:t>О, охранник идет к сейфу!</a:t>
            </a:r>
          </a:p>
          <a:p>
            <a:pPr lvl="0" rtl="0" algn="just">
              <a:lnSpc>
                <a:spcPct val="115000"/>
              </a:lnSpc>
              <a:spcBef>
                <a:spcPts val="0"/>
              </a:spcBef>
              <a:spcAft>
                <a:spcPts val="0"/>
              </a:spcAft>
              <a:buNone/>
            </a:pPr>
            <a:r>
              <a:rPr b="1" lang="ru" sz="1200">
                <a:latin typeface="Times New Roman"/>
                <a:ea typeface="Times New Roman"/>
                <a:cs typeface="Times New Roman"/>
                <a:sym typeface="Times New Roman"/>
              </a:rPr>
              <a:t>*</a:t>
            </a:r>
            <a:r>
              <a:rPr b="1" lang="ru" sz="1200">
                <a:latin typeface="Arial"/>
                <a:ea typeface="Arial"/>
                <a:cs typeface="Arial"/>
                <a:sym typeface="Arial"/>
              </a:rPr>
              <a:t>go-2</a:t>
            </a:r>
          </a:p>
          <a:p>
            <a:pPr lvl="0" rtl="0" algn="just">
              <a:lnSpc>
                <a:spcPct val="115000"/>
              </a:lnSpc>
              <a:spcBef>
                <a:spcPts val="0"/>
              </a:spcBef>
              <a:spcAft>
                <a:spcPts val="0"/>
              </a:spcAft>
              <a:buNone/>
            </a:pPr>
            <a:r>
              <a:rPr lang="ru" sz="1200">
                <a:latin typeface="Times New Roman"/>
                <a:ea typeface="Times New Roman"/>
                <a:cs typeface="Times New Roman"/>
                <a:sym typeface="Times New Roman"/>
              </a:rPr>
              <a:t>(5) </a:t>
            </a:r>
            <a:r>
              <a:rPr i="1" lang="ru" sz="1200">
                <a:latin typeface="Times New Roman"/>
                <a:ea typeface="Times New Roman"/>
                <a:cs typeface="Times New Roman"/>
                <a:sym typeface="Times New Roman"/>
              </a:rPr>
              <a:t>Косвенная речь </a:t>
            </a:r>
            <a:r>
              <a:rPr lang="ru" sz="1200">
                <a:latin typeface="Times New Roman"/>
                <a:ea typeface="Times New Roman"/>
                <a:cs typeface="Times New Roman"/>
                <a:sym typeface="Times New Roman"/>
              </a:rPr>
              <a:t>{Ситуация: Два друга стоят на улице и видят окна дома напротив. У одного из них зрение лучше, чем у другого. Он заметил, что в окне идет охранник и сообщил об этом своему другу, а потом ушел. Подошел третий. Второй говорит:}</a:t>
            </a:r>
          </a:p>
          <a:p>
            <a:pPr lvl="0" algn="just">
              <a:lnSpc>
                <a:spcPct val="115000"/>
              </a:lnSpc>
              <a:spcBef>
                <a:spcPts val="0"/>
              </a:spcBef>
              <a:spcAft>
                <a:spcPts val="0"/>
              </a:spcAft>
              <a:buClr>
                <a:schemeClr val="dk2"/>
              </a:buClr>
              <a:buSzPct val="91666"/>
              <a:buFont typeface="Arial"/>
              <a:buNone/>
            </a:pPr>
            <a:r>
              <a:rPr lang="ru" sz="1200">
                <a:latin typeface="Times New Roman"/>
                <a:ea typeface="Times New Roman"/>
                <a:cs typeface="Times New Roman"/>
                <a:sym typeface="Times New Roman"/>
              </a:rPr>
              <a:t>Там охранник идет.</a:t>
            </a:r>
          </a:p>
          <a:p>
            <a:pPr lvl="0" algn="just">
              <a:lnSpc>
                <a:spcPct val="115000"/>
              </a:lnSpc>
              <a:spcBef>
                <a:spcPts val="0"/>
              </a:spcBef>
              <a:spcAft>
                <a:spcPts val="0"/>
              </a:spcAft>
              <a:buClr>
                <a:schemeClr val="dk2"/>
              </a:buClr>
              <a:buSzPct val="91666"/>
              <a:buFont typeface="Arial"/>
              <a:buNone/>
            </a:pPr>
            <a:r>
              <a:rPr b="1" lang="ru" sz="1200">
                <a:latin typeface="Times New Roman"/>
                <a:ea typeface="Times New Roman"/>
                <a:cs typeface="Times New Roman"/>
                <a:sym typeface="Times New Roman"/>
              </a:rPr>
              <a:t>*</a:t>
            </a:r>
            <a:r>
              <a:rPr b="1" lang="ru" sz="1200">
                <a:latin typeface="Arial"/>
                <a:ea typeface="Arial"/>
                <a:cs typeface="Arial"/>
                <a:sym typeface="Arial"/>
              </a:rPr>
              <a:t>go-2</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 name="Shape 63"/>
        <p:cNvGrpSpPr/>
        <p:nvPr/>
      </p:nvGrpSpPr>
      <p:grpSpPr>
        <a:xfrm>
          <a:off x="0" y="0"/>
          <a:ext cx="0" cy="0"/>
          <a:chOff x="0" y="0"/>
          <a:chExt cx="0" cy="0"/>
        </a:xfrm>
      </p:grpSpPr>
      <p:sp>
        <p:nvSpPr>
          <p:cNvPr id="64" name="Shape 6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План доклада:</a:t>
            </a:r>
          </a:p>
        </p:txBody>
      </p:sp>
      <p:sp>
        <p:nvSpPr>
          <p:cNvPr id="65" name="Shape 65"/>
          <p:cNvSpPr txBox="1"/>
          <p:nvPr>
            <p:ph idx="1" type="body"/>
          </p:nvPr>
        </p:nvSpPr>
        <p:spPr>
          <a:xfrm>
            <a:off x="311700" y="1234075"/>
            <a:ext cx="8520600" cy="3334800"/>
          </a:xfrm>
          <a:prstGeom prst="rect">
            <a:avLst/>
          </a:prstGeom>
        </p:spPr>
        <p:txBody>
          <a:bodyPr anchorCtr="0" anchor="t" bIns="91425" lIns="91425" rIns="91425" tIns="91425">
            <a:noAutofit/>
          </a:bodyPr>
          <a:lstStyle/>
          <a:p>
            <a:pPr indent="-368300" lvl="0" marL="457200" rtl="0">
              <a:spcBef>
                <a:spcPts val="0"/>
              </a:spcBef>
              <a:buSzPct val="100000"/>
              <a:buFont typeface="Times New Roman"/>
            </a:pPr>
            <a:r>
              <a:rPr lang="ru" sz="2200">
                <a:latin typeface="Times New Roman"/>
                <a:ea typeface="Times New Roman"/>
                <a:cs typeface="Times New Roman"/>
                <a:sym typeface="Times New Roman"/>
              </a:rPr>
              <a:t>типы языков по Талми</a:t>
            </a:r>
          </a:p>
          <a:p>
            <a:pPr indent="-368300" lvl="0" marL="457200" rtl="0">
              <a:spcBef>
                <a:spcPts val="0"/>
              </a:spcBef>
              <a:buSzPct val="100000"/>
              <a:buFont typeface="Times New Roman"/>
            </a:pPr>
            <a:r>
              <a:rPr lang="ru" sz="2200">
                <a:latin typeface="Times New Roman"/>
                <a:ea typeface="Times New Roman"/>
                <a:cs typeface="Times New Roman"/>
                <a:sym typeface="Times New Roman"/>
              </a:rPr>
              <a:t>к какому типу относится РЖЯ</a:t>
            </a:r>
          </a:p>
          <a:p>
            <a:pPr indent="-368300" lvl="0" marL="457200" rtl="0">
              <a:spcBef>
                <a:spcPts val="0"/>
              </a:spcBef>
              <a:buSzPct val="100000"/>
              <a:buFont typeface="Times New Roman"/>
            </a:pPr>
            <a:r>
              <a:rPr lang="ru" sz="2200">
                <a:latin typeface="Times New Roman"/>
                <a:ea typeface="Times New Roman"/>
                <a:cs typeface="Times New Roman"/>
                <a:sym typeface="Times New Roman"/>
              </a:rPr>
              <a:t>кодирование Goal, Source, Path и Place</a:t>
            </a:r>
          </a:p>
          <a:p>
            <a:pPr indent="-368300" lvl="0" marL="457200" rtl="0">
              <a:spcBef>
                <a:spcPts val="0"/>
              </a:spcBef>
              <a:buSzPct val="100000"/>
              <a:buFont typeface="Times New Roman"/>
            </a:pPr>
            <a:r>
              <a:rPr lang="ru" sz="2200">
                <a:latin typeface="Times New Roman"/>
                <a:ea typeface="Times New Roman"/>
                <a:cs typeface="Times New Roman"/>
                <a:sym typeface="Times New Roman"/>
              </a:rPr>
              <a:t>дейктические глаголы</a:t>
            </a:r>
          </a:p>
          <a:p>
            <a:pPr indent="-368300" lvl="0" marL="457200" rtl="0">
              <a:spcBef>
                <a:spcPts val="0"/>
              </a:spcBef>
              <a:buSzPct val="100000"/>
              <a:buFont typeface="Times New Roman"/>
            </a:pPr>
            <a:r>
              <a:rPr lang="ru" sz="2200">
                <a:latin typeface="Times New Roman"/>
                <a:ea typeface="Times New Roman"/>
                <a:cs typeface="Times New Roman"/>
                <a:sym typeface="Times New Roman"/>
              </a:rPr>
              <a:t>значение немануальных компонентов</a:t>
            </a:r>
          </a:p>
          <a:p>
            <a:pPr indent="-368300" lvl="0" marL="457200" rtl="0">
              <a:spcBef>
                <a:spcPts val="0"/>
              </a:spcBef>
              <a:buSzPct val="100000"/>
              <a:buFont typeface="Times New Roman"/>
            </a:pPr>
            <a:r>
              <a:rPr lang="ru" sz="2200">
                <a:latin typeface="Times New Roman"/>
                <a:ea typeface="Times New Roman"/>
                <a:cs typeface="Times New Roman"/>
                <a:sym typeface="Times New Roman"/>
              </a:rPr>
              <a:t>каузированное движение</a:t>
            </a:r>
          </a:p>
        </p:txBody>
      </p:sp>
      <p:pic>
        <p:nvPicPr>
          <p:cNvPr id="66" name="Shape 66"/>
          <p:cNvPicPr preferRelativeResize="0"/>
          <p:nvPr/>
        </p:nvPicPr>
        <p:blipFill rotWithShape="1">
          <a:blip r:embed="rId3">
            <a:alphaModFix/>
          </a:blip>
          <a:srcRect b="0" l="0" r="0" t="0"/>
          <a:stretch/>
        </p:blipFill>
        <p:spPr>
          <a:xfrm>
            <a:off x="5583700" y="1225050"/>
            <a:ext cx="3560300" cy="2023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1" name="Shape 181"/>
        <p:cNvGrpSpPr/>
        <p:nvPr/>
      </p:nvGrpSpPr>
      <p:grpSpPr>
        <a:xfrm>
          <a:off x="0" y="0"/>
          <a:ext cx="0" cy="0"/>
          <a:chOff x="0" y="0"/>
          <a:chExt cx="0" cy="0"/>
        </a:xfrm>
      </p:grpSpPr>
      <p:sp>
        <p:nvSpPr>
          <p:cNvPr id="182" name="Shape 18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Немануальные компоненты (выражение лица)</a:t>
            </a:r>
          </a:p>
        </p:txBody>
      </p:sp>
      <p:sp>
        <p:nvSpPr>
          <p:cNvPr id="183" name="Shape 183"/>
          <p:cNvSpPr txBox="1"/>
          <p:nvPr>
            <p:ph idx="1" type="body"/>
          </p:nvPr>
        </p:nvSpPr>
        <p:spPr>
          <a:xfrm>
            <a:off x="311700" y="1234075"/>
            <a:ext cx="8520600" cy="3655800"/>
          </a:xfrm>
          <a:prstGeom prst="rect">
            <a:avLst/>
          </a:prstGeom>
        </p:spPr>
        <p:txBody>
          <a:bodyPr anchorCtr="0" anchor="t" bIns="91425" lIns="91425" rIns="91425" tIns="91425">
            <a:noAutofit/>
          </a:bodyPr>
          <a:lstStyle/>
          <a:p>
            <a:pPr lvl="0" algn="just">
              <a:spcBef>
                <a:spcPts val="0"/>
              </a:spcBef>
              <a:spcAft>
                <a:spcPts val="0"/>
              </a:spcAft>
              <a:buClr>
                <a:schemeClr val="dk2"/>
              </a:buClr>
              <a:buSzPct val="61111"/>
              <a:buFont typeface="Arial"/>
              <a:buNone/>
            </a:pPr>
            <a:r>
              <a:rPr lang="ru">
                <a:latin typeface="Arial"/>
                <a:ea typeface="Arial"/>
                <a:cs typeface="Arial"/>
                <a:sym typeface="Arial"/>
              </a:rPr>
              <a:t>	 	____________ХИТРО</a:t>
            </a:r>
          </a:p>
          <a:p>
            <a:pPr indent="-228600" lvl="0" marL="457200" algn="just">
              <a:lnSpc>
                <a:spcPct val="115000"/>
              </a:lnSpc>
              <a:spcBef>
                <a:spcPts val="0"/>
              </a:spcBef>
              <a:spcAft>
                <a:spcPts val="0"/>
              </a:spcAft>
              <a:buFont typeface="Times New Roman"/>
              <a:buAutoNum type="arabicParenBoth"/>
            </a:pPr>
            <a:r>
              <a:rPr lang="ru">
                <a:latin typeface="Times New Roman"/>
                <a:ea typeface="Times New Roman"/>
                <a:cs typeface="Times New Roman"/>
                <a:sym typeface="Times New Roman"/>
              </a:rPr>
              <a:t>КОТ CL:НОГИ.СПУСТИТЬСЯ</a:t>
            </a:r>
          </a:p>
          <a:p>
            <a:pPr lvl="0" algn="just">
              <a:lnSpc>
                <a:spcPct val="115000"/>
              </a:lnSpc>
              <a:spcBef>
                <a:spcPts val="0"/>
              </a:spcBef>
              <a:spcAft>
                <a:spcPts val="0"/>
              </a:spcAft>
              <a:buClr>
                <a:schemeClr val="dk2"/>
              </a:buClr>
              <a:buSzPct val="61111"/>
              <a:buFont typeface="Arial"/>
              <a:buNone/>
            </a:pPr>
            <a:r>
              <a:rPr lang="ru">
                <a:latin typeface="Times New Roman"/>
                <a:ea typeface="Times New Roman"/>
                <a:cs typeface="Times New Roman"/>
                <a:sym typeface="Times New Roman"/>
              </a:rPr>
              <a:t>‘Кот спустился по лестнице’</a:t>
            </a:r>
          </a:p>
        </p:txBody>
      </p:sp>
      <p:pic>
        <p:nvPicPr>
          <p:cNvPr descr="Снимок экрана 2016-10-23 в 22.49.36.png" id="184" name="Shape 184"/>
          <p:cNvPicPr preferRelativeResize="0"/>
          <p:nvPr/>
        </p:nvPicPr>
        <p:blipFill>
          <a:blip r:embed="rId3">
            <a:alphaModFix/>
          </a:blip>
          <a:stretch>
            <a:fillRect/>
          </a:stretch>
        </p:blipFill>
        <p:spPr>
          <a:xfrm>
            <a:off x="4397300" y="1956400"/>
            <a:ext cx="3619500" cy="2638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8" name="Shape 188"/>
        <p:cNvGrpSpPr/>
        <p:nvPr/>
      </p:nvGrpSpPr>
      <p:grpSpPr>
        <a:xfrm>
          <a:off x="0" y="0"/>
          <a:ext cx="0" cy="0"/>
          <a:chOff x="0" y="0"/>
          <a:chExt cx="0" cy="0"/>
        </a:xfrm>
      </p:grpSpPr>
      <p:sp>
        <p:nvSpPr>
          <p:cNvPr id="189" name="Shape 18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Каузированное движение</a:t>
            </a:r>
          </a:p>
        </p:txBody>
      </p:sp>
      <p:sp>
        <p:nvSpPr>
          <p:cNvPr id="190" name="Shape 190"/>
          <p:cNvSpPr txBox="1"/>
          <p:nvPr>
            <p:ph idx="1" type="body"/>
          </p:nvPr>
        </p:nvSpPr>
        <p:spPr>
          <a:xfrm>
            <a:off x="311700" y="1234050"/>
            <a:ext cx="3999900" cy="3334800"/>
          </a:xfrm>
          <a:prstGeom prst="rect">
            <a:avLst/>
          </a:prstGeom>
        </p:spPr>
        <p:txBody>
          <a:bodyPr anchorCtr="0" anchor="t" bIns="91425" lIns="91425" rIns="91425" tIns="91425">
            <a:noAutofit/>
          </a:bodyPr>
          <a:lstStyle/>
          <a:p>
            <a:pPr lvl="0" rtl="0">
              <a:spcBef>
                <a:spcPts val="0"/>
              </a:spcBef>
              <a:buNone/>
            </a:pPr>
            <a:r>
              <a:rPr lang="ru"/>
              <a:t>1) </a:t>
            </a:r>
            <a:r>
              <a:rPr lang="ru"/>
              <a:t>одушевленный каузатор + неодушевленный каузи</a:t>
            </a:r>
          </a:p>
          <a:p>
            <a:pPr lvl="0" rtl="0" algn="just">
              <a:lnSpc>
                <a:spcPct val="115000"/>
              </a:lnSpc>
              <a:spcBef>
                <a:spcPts val="0"/>
              </a:spcBef>
              <a:spcAft>
                <a:spcPts val="0"/>
              </a:spcAft>
              <a:buNone/>
            </a:pPr>
            <a:r>
              <a:rPr lang="ru" sz="1000">
                <a:latin typeface="Times New Roman"/>
                <a:ea typeface="Times New Roman"/>
                <a:cs typeface="Times New Roman"/>
                <a:sym typeface="Times New Roman"/>
              </a:rPr>
              <a:t>Я CL:НОГИ.ИДТИ.ВНИЗ ПОДВАЛ ВИНО CL:БУТЫЛКА СТАВИТЬ.НА.СТОЛ</a:t>
            </a:r>
          </a:p>
          <a:p>
            <a:pPr lvl="0" rtl="0" algn="just">
              <a:lnSpc>
                <a:spcPct val="115000"/>
              </a:lnSpc>
              <a:spcBef>
                <a:spcPts val="0"/>
              </a:spcBef>
              <a:spcAft>
                <a:spcPts val="0"/>
              </a:spcAft>
              <a:buNone/>
            </a:pPr>
            <a:r>
              <a:rPr lang="ru" sz="1100">
                <a:latin typeface="Times New Roman"/>
                <a:ea typeface="Times New Roman"/>
                <a:cs typeface="Times New Roman"/>
                <a:sym typeface="Times New Roman"/>
              </a:rPr>
              <a:t>‘Я принесу немного вина из подвала’</a:t>
            </a:r>
          </a:p>
          <a:p>
            <a:pPr lvl="0" rtl="0" algn="just">
              <a:lnSpc>
                <a:spcPct val="115000"/>
              </a:lnSpc>
              <a:spcBef>
                <a:spcPts val="0"/>
              </a:spcBef>
              <a:spcAft>
                <a:spcPts val="0"/>
              </a:spcAft>
              <a:buNone/>
            </a:pPr>
            <a:r>
              <a:t/>
            </a:r>
            <a:endParaRPr sz="1100">
              <a:latin typeface="Times New Roman"/>
              <a:ea typeface="Times New Roman"/>
              <a:cs typeface="Times New Roman"/>
              <a:sym typeface="Times New Roman"/>
            </a:endParaRPr>
          </a:p>
          <a:p>
            <a:pPr lvl="0" rtl="0" algn="just">
              <a:lnSpc>
                <a:spcPct val="115000"/>
              </a:lnSpc>
              <a:spcBef>
                <a:spcPts val="0"/>
              </a:spcBef>
              <a:spcAft>
                <a:spcPts val="0"/>
              </a:spcAft>
              <a:buNone/>
            </a:pPr>
            <a:r>
              <a:rPr lang="ru" sz="1100">
                <a:latin typeface="Times New Roman"/>
                <a:ea typeface="Times New Roman"/>
                <a:cs typeface="Times New Roman"/>
                <a:sym typeface="Times New Roman"/>
              </a:rPr>
              <a:t>2) </a:t>
            </a:r>
            <a:r>
              <a:rPr lang="ru"/>
              <a:t>одушевленный каузатор + одушевленный каузи</a:t>
            </a:r>
          </a:p>
          <a:p>
            <a:pPr lvl="0" rtl="0" algn="just">
              <a:lnSpc>
                <a:spcPct val="115000"/>
              </a:lnSpc>
              <a:spcBef>
                <a:spcPts val="0"/>
              </a:spcBef>
              <a:spcAft>
                <a:spcPts val="0"/>
              </a:spcAft>
              <a:buNone/>
            </a:pPr>
            <a:r>
              <a:t/>
            </a:r>
            <a:endParaRPr/>
          </a:p>
          <a:p>
            <a:pPr lvl="0" rtl="0">
              <a:spcBef>
                <a:spcPts val="0"/>
              </a:spcBef>
              <a:spcAft>
                <a:spcPts val="0"/>
              </a:spcAft>
              <a:buClr>
                <a:schemeClr val="dk2"/>
              </a:buClr>
              <a:buSzPct val="100000"/>
              <a:buFont typeface="Arial"/>
              <a:buNone/>
            </a:pPr>
            <a:r>
              <a:rPr lang="ru" sz="1100">
                <a:latin typeface="Times New Roman"/>
                <a:ea typeface="Times New Roman"/>
                <a:cs typeface="Times New Roman"/>
                <a:sym typeface="Times New Roman"/>
              </a:rPr>
              <a:t>МАМА РЕБЕНОК ПРИВОДИТЬ.РЕБЕНКА ДЕТСКИЙ САД ТУДА</a:t>
            </a:r>
          </a:p>
          <a:p>
            <a:pPr lvl="0" algn="just">
              <a:lnSpc>
                <a:spcPct val="115000"/>
              </a:lnSpc>
              <a:spcBef>
                <a:spcPts val="0"/>
              </a:spcBef>
              <a:spcAft>
                <a:spcPts val="0"/>
              </a:spcAft>
              <a:buClr>
                <a:schemeClr val="dk2"/>
              </a:buClr>
              <a:buSzPct val="100000"/>
              <a:buFont typeface="Arial"/>
              <a:buNone/>
            </a:pPr>
            <a:r>
              <a:rPr lang="ru" sz="1100">
                <a:latin typeface="Times New Roman"/>
                <a:ea typeface="Times New Roman"/>
                <a:cs typeface="Times New Roman"/>
                <a:sym typeface="Times New Roman"/>
              </a:rPr>
              <a:t>‘Мама привела ребенка в детский сад’</a:t>
            </a:r>
          </a:p>
        </p:txBody>
      </p:sp>
      <p:sp>
        <p:nvSpPr>
          <p:cNvPr id="191" name="Shape 191"/>
          <p:cNvSpPr txBox="1"/>
          <p:nvPr>
            <p:ph idx="2" type="body"/>
          </p:nvPr>
        </p:nvSpPr>
        <p:spPr>
          <a:xfrm>
            <a:off x="4832400" y="1234050"/>
            <a:ext cx="3999900" cy="3334800"/>
          </a:xfrm>
          <a:prstGeom prst="rect">
            <a:avLst/>
          </a:prstGeom>
        </p:spPr>
        <p:txBody>
          <a:bodyPr anchorCtr="0" anchor="t" bIns="91425" lIns="91425" rIns="91425" tIns="91425">
            <a:noAutofit/>
          </a:bodyPr>
          <a:lstStyle/>
          <a:p>
            <a:pPr lvl="0">
              <a:spcBef>
                <a:spcPts val="0"/>
              </a:spcBef>
              <a:buNone/>
            </a:pPr>
            <a:r>
              <a:rPr lang="ru"/>
              <a:t>3) неодушевленный каузатор + неодушевленный каузи</a:t>
            </a:r>
          </a:p>
          <a:p>
            <a:pPr lvl="0" algn="just">
              <a:spcBef>
                <a:spcPts val="0"/>
              </a:spcBef>
              <a:spcAft>
                <a:spcPts val="0"/>
              </a:spcAft>
              <a:buClr>
                <a:schemeClr val="dk2"/>
              </a:buClr>
              <a:buSzPct val="100000"/>
              <a:buFont typeface="Arial"/>
              <a:buNone/>
            </a:pPr>
            <a:r>
              <a:rPr lang="ru" sz="1100">
                <a:latin typeface="Times New Roman"/>
                <a:ea typeface="Times New Roman"/>
                <a:cs typeface="Times New Roman"/>
                <a:sym typeface="Times New Roman"/>
              </a:rPr>
              <a:t>ПРАВАЯ РУКА: ВЕТЕР КОРАБЛЬ CL:ВЕТЕР-ДУТЬ</a:t>
            </a:r>
          </a:p>
          <a:p>
            <a:pPr lvl="0" algn="just">
              <a:spcBef>
                <a:spcPts val="0"/>
              </a:spcBef>
              <a:spcAft>
                <a:spcPts val="0"/>
              </a:spcAft>
              <a:buClr>
                <a:schemeClr val="dk2"/>
              </a:buClr>
              <a:buSzPct val="100000"/>
              <a:buFont typeface="Arial"/>
              <a:buNone/>
            </a:pPr>
            <a:r>
              <a:rPr lang="ru" sz="1100">
                <a:latin typeface="Times New Roman"/>
                <a:ea typeface="Times New Roman"/>
                <a:cs typeface="Times New Roman"/>
                <a:sym typeface="Times New Roman"/>
              </a:rPr>
              <a:t>ЛЕВАЯ РУКА: ВЕТЕР  КОРАБЛЬ CL:КОРАБЛЬ-ПЛЫТЬ</a:t>
            </a:r>
          </a:p>
          <a:p>
            <a:pPr lvl="0" rtl="0" algn="just">
              <a:lnSpc>
                <a:spcPct val="115000"/>
              </a:lnSpc>
              <a:spcBef>
                <a:spcPts val="0"/>
              </a:spcBef>
              <a:spcAft>
                <a:spcPts val="0"/>
              </a:spcAft>
              <a:buNone/>
            </a:pPr>
            <a:r>
              <a:rPr lang="ru" sz="1100">
                <a:latin typeface="Times New Roman"/>
                <a:ea typeface="Times New Roman"/>
                <a:cs typeface="Times New Roman"/>
                <a:sym typeface="Times New Roman"/>
              </a:rPr>
              <a:t>‘Ветер привел корабль в гавань’.</a:t>
            </a:r>
          </a:p>
          <a:p>
            <a:pPr lvl="0" rtl="0" algn="just">
              <a:lnSpc>
                <a:spcPct val="115000"/>
              </a:lnSpc>
              <a:spcBef>
                <a:spcPts val="0"/>
              </a:spcBef>
              <a:spcAft>
                <a:spcPts val="0"/>
              </a:spcAft>
              <a:buNone/>
            </a:pPr>
            <a:r>
              <a:t/>
            </a:r>
            <a:endParaRPr sz="1100">
              <a:latin typeface="Times New Roman"/>
              <a:ea typeface="Times New Roman"/>
              <a:cs typeface="Times New Roman"/>
              <a:sym typeface="Times New Roman"/>
            </a:endParaRPr>
          </a:p>
          <a:p>
            <a:pPr lvl="0" rtl="0" algn="just">
              <a:lnSpc>
                <a:spcPct val="115000"/>
              </a:lnSpc>
              <a:spcBef>
                <a:spcPts val="0"/>
              </a:spcBef>
              <a:spcAft>
                <a:spcPts val="0"/>
              </a:spcAft>
              <a:buNone/>
            </a:pPr>
            <a:r>
              <a:rPr lang="ru" sz="1100">
                <a:latin typeface="Times New Roman"/>
                <a:ea typeface="Times New Roman"/>
                <a:cs typeface="Times New Roman"/>
                <a:sym typeface="Times New Roman"/>
              </a:rPr>
              <a:t>4) </a:t>
            </a:r>
            <a:r>
              <a:rPr lang="ru"/>
              <a:t>неодушевленный каузатор + неодушевленный каузи</a:t>
            </a:r>
          </a:p>
          <a:p>
            <a:pPr lvl="0" rtl="0" algn="just">
              <a:lnSpc>
                <a:spcPct val="115000"/>
              </a:lnSpc>
              <a:spcBef>
                <a:spcPts val="0"/>
              </a:spcBef>
              <a:spcAft>
                <a:spcPts val="0"/>
              </a:spcAft>
              <a:buNone/>
            </a:pPr>
            <a:r>
              <a:t/>
            </a:r>
            <a:endParaRPr/>
          </a:p>
          <a:p>
            <a:pPr lvl="0" rtl="0" algn="just">
              <a:spcBef>
                <a:spcPts val="0"/>
              </a:spcBef>
              <a:spcAft>
                <a:spcPts val="0"/>
              </a:spcAft>
              <a:buNone/>
            </a:pPr>
            <a:r>
              <a:rPr lang="ru" sz="1100">
                <a:latin typeface="Times New Roman"/>
                <a:ea typeface="Times New Roman"/>
                <a:cs typeface="Times New Roman"/>
                <a:sym typeface="Times New Roman"/>
              </a:rPr>
              <a:t>ВЕТЕР.ДУЕТ. ДЕВУШКА ХУДАЯ CL:ХУДОЙ.УНОСИТСЯ</a:t>
            </a:r>
          </a:p>
          <a:p>
            <a:pPr lvl="0" algn="just">
              <a:lnSpc>
                <a:spcPct val="115000"/>
              </a:lnSpc>
              <a:spcBef>
                <a:spcPts val="0"/>
              </a:spcBef>
              <a:spcAft>
                <a:spcPts val="0"/>
              </a:spcAft>
              <a:buClr>
                <a:schemeClr val="dk2"/>
              </a:buClr>
              <a:buSzPct val="100000"/>
              <a:buFont typeface="Arial"/>
              <a:buNone/>
            </a:pPr>
            <a:r>
              <a:rPr lang="ru" sz="1100">
                <a:latin typeface="Times New Roman"/>
                <a:ea typeface="Times New Roman"/>
                <a:cs typeface="Times New Roman"/>
                <a:sym typeface="Times New Roman"/>
              </a:rPr>
              <a:t>‘Ветер уносит худую девушку’ </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5" name="Shape 195"/>
        <p:cNvGrpSpPr/>
        <p:nvPr/>
      </p:nvGrpSpPr>
      <p:grpSpPr>
        <a:xfrm>
          <a:off x="0" y="0"/>
          <a:ext cx="0" cy="0"/>
          <a:chOff x="0" y="0"/>
          <a:chExt cx="0" cy="0"/>
        </a:xfrm>
      </p:grpSpPr>
      <p:sp>
        <p:nvSpPr>
          <p:cNvPr id="196" name="Shape 196"/>
          <p:cNvSpPr txBox="1"/>
          <p:nvPr>
            <p:ph type="title"/>
          </p:nvPr>
        </p:nvSpPr>
        <p:spPr>
          <a:xfrm>
            <a:off x="311700" y="152900"/>
            <a:ext cx="8520600" cy="572700"/>
          </a:xfrm>
          <a:prstGeom prst="rect">
            <a:avLst/>
          </a:prstGeom>
        </p:spPr>
        <p:txBody>
          <a:bodyPr anchorCtr="0" anchor="t" bIns="91425" lIns="91425" rIns="91425" tIns="91425">
            <a:noAutofit/>
          </a:bodyPr>
          <a:lstStyle/>
          <a:p>
            <a:pPr lvl="0">
              <a:spcBef>
                <a:spcPts val="0"/>
              </a:spcBef>
              <a:buNone/>
            </a:pPr>
            <a:r>
              <a:rPr lang="ru"/>
              <a:t>Литература</a:t>
            </a:r>
          </a:p>
        </p:txBody>
      </p:sp>
      <p:sp>
        <p:nvSpPr>
          <p:cNvPr id="197" name="Shape 197"/>
          <p:cNvSpPr txBox="1"/>
          <p:nvPr>
            <p:ph idx="1" type="body"/>
          </p:nvPr>
        </p:nvSpPr>
        <p:spPr>
          <a:xfrm>
            <a:off x="311700" y="678150"/>
            <a:ext cx="8231400" cy="3452400"/>
          </a:xfrm>
          <a:prstGeom prst="rect">
            <a:avLst/>
          </a:prstGeom>
        </p:spPr>
        <p:txBody>
          <a:bodyPr anchorCtr="0" anchor="t" bIns="91425" lIns="91425" rIns="91425" tIns="91425">
            <a:noAutofit/>
          </a:bodyPr>
          <a:lstStyle/>
          <a:p>
            <a:pPr indent="-228600" lvl="0" marL="457200" rtl="0">
              <a:spcBef>
                <a:spcPts val="0"/>
              </a:spcBef>
            </a:pPr>
            <a:r>
              <a:rPr lang="ru"/>
              <a:t>Talmy, Leonard (1985). Lexicalization patterns: semantic structure in lexical forms. In Timothy Shopen (Ed.), Language typology and syntactic description, vol. III: Grammatical categories and the lexicon (57–149). Cambridge: Cambridge University Press</a:t>
            </a:r>
          </a:p>
          <a:p>
            <a:pPr indent="-228600" lvl="0" marL="457200" rtl="0">
              <a:spcBef>
                <a:spcPts val="0"/>
              </a:spcBef>
            </a:pPr>
            <a:r>
              <a:rPr lang="ru"/>
              <a:t>Slobin, Dan. I. 2004. The many ways to search for a frog: linguistic typology and the expression of motion events. Relating Events in Narrative, Vol. 2: Typological and Contextual Perspectives, ed. by Sven Strömqvist &amp; Ludo Verhoeven, 219-257. Mahwah: Lawrence Erlbaum Associates. </a:t>
            </a:r>
          </a:p>
          <a:p>
            <a:pPr indent="-228600" lvl="0" marL="457200">
              <a:spcBef>
                <a:spcPts val="0"/>
              </a:spcBef>
            </a:pPr>
            <a:r>
              <a:rPr lang="ru"/>
              <a:t>Encoding Motion Events in Taiwan Sign Language and Mandarin Chinese: Some Typological Implications. James H-Y. Tai and Shiou-fen Su National Chung Cheng University </a:t>
            </a:r>
          </a:p>
        </p:txBody>
      </p:sp>
      <p:pic>
        <p:nvPicPr>
          <p:cNvPr descr="tumblr_inline_o5cdocPV7Z1stp4m3_500.gif" id="198" name="Shape 198"/>
          <p:cNvPicPr preferRelativeResize="0"/>
          <p:nvPr/>
        </p:nvPicPr>
        <p:blipFill>
          <a:blip r:embed="rId3">
            <a:alphaModFix/>
          </a:blip>
          <a:stretch>
            <a:fillRect/>
          </a:stretch>
        </p:blipFill>
        <p:spPr>
          <a:xfrm>
            <a:off x="2190750" y="2816925"/>
            <a:ext cx="4762500" cy="22108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2" name="Shape 202"/>
        <p:cNvGrpSpPr/>
        <p:nvPr/>
      </p:nvGrpSpPr>
      <p:grpSpPr>
        <a:xfrm>
          <a:off x="0" y="0"/>
          <a:ext cx="0" cy="0"/>
          <a:chOff x="0" y="0"/>
          <a:chExt cx="0" cy="0"/>
        </a:xfrm>
      </p:grpSpPr>
      <p:sp>
        <p:nvSpPr>
          <p:cNvPr id="203" name="Shape 203"/>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 </a:t>
            </a:r>
          </a:p>
        </p:txBody>
      </p:sp>
      <p:sp>
        <p:nvSpPr>
          <p:cNvPr id="204" name="Shape 204"/>
          <p:cNvSpPr txBox="1"/>
          <p:nvPr>
            <p:ph idx="1" type="body"/>
          </p:nvPr>
        </p:nvSpPr>
        <p:spPr>
          <a:xfrm>
            <a:off x="311700" y="1234050"/>
            <a:ext cx="3999900" cy="3334800"/>
          </a:xfrm>
          <a:prstGeom prst="rect">
            <a:avLst/>
          </a:prstGeom>
        </p:spPr>
        <p:txBody>
          <a:bodyPr anchorCtr="0" anchor="t" bIns="91425" lIns="91425" rIns="91425" tIns="91425">
            <a:noAutofit/>
          </a:bodyPr>
          <a:lstStyle/>
          <a:p>
            <a:pPr lvl="0">
              <a:spcBef>
                <a:spcPts val="0"/>
              </a:spcBef>
              <a:buNone/>
            </a:pPr>
            <a:r>
              <a:rPr lang="ru"/>
              <a:t> </a:t>
            </a:r>
          </a:p>
        </p:txBody>
      </p:sp>
      <p:sp>
        <p:nvSpPr>
          <p:cNvPr id="205" name="Shape 205"/>
          <p:cNvSpPr txBox="1"/>
          <p:nvPr>
            <p:ph idx="2" type="body"/>
          </p:nvPr>
        </p:nvSpPr>
        <p:spPr>
          <a:xfrm>
            <a:off x="4832400" y="1234050"/>
            <a:ext cx="3999900" cy="3334800"/>
          </a:xfrm>
          <a:prstGeom prst="rect">
            <a:avLst/>
          </a:prstGeom>
        </p:spPr>
        <p:txBody>
          <a:bodyPr anchorCtr="0" anchor="t" bIns="91425" lIns="91425" rIns="91425" tIns="91425">
            <a:noAutofit/>
          </a:bodyPr>
          <a:lstStyle/>
          <a:p>
            <a:pPr lvl="0">
              <a:spcBef>
                <a:spcPts val="0"/>
              </a:spcBef>
              <a:buNone/>
            </a:pPr>
            <a:r>
              <a:rPr lang="ru"/>
              <a:t> </a:t>
            </a:r>
          </a:p>
        </p:txBody>
      </p:sp>
      <p:pic>
        <p:nvPicPr>
          <p:cNvPr descr="tumblr_inline_n541bfZhjd1qgt12i.gif" id="206" name="Shape 206"/>
          <p:cNvPicPr preferRelativeResize="0"/>
          <p:nvPr/>
        </p:nvPicPr>
        <p:blipFill>
          <a:blip r:embed="rId3">
            <a:alphaModFix/>
          </a:blip>
          <a:stretch>
            <a:fillRect/>
          </a:stretch>
        </p:blipFill>
        <p:spPr>
          <a:xfrm>
            <a:off x="1345875" y="333849"/>
            <a:ext cx="6270250" cy="45279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 name="Shape 70"/>
        <p:cNvGrpSpPr/>
        <p:nvPr/>
      </p:nvGrpSpPr>
      <p:grpSpPr>
        <a:xfrm>
          <a:off x="0" y="0"/>
          <a:ext cx="0" cy="0"/>
          <a:chOff x="0" y="0"/>
          <a:chExt cx="0" cy="0"/>
        </a:xfrm>
      </p:grpSpPr>
      <p:sp>
        <p:nvSpPr>
          <p:cNvPr id="71" name="Shape 71"/>
          <p:cNvSpPr txBox="1"/>
          <p:nvPr>
            <p:ph type="title"/>
          </p:nvPr>
        </p:nvSpPr>
        <p:spPr>
          <a:xfrm>
            <a:off x="311700" y="199175"/>
            <a:ext cx="8520600" cy="969300"/>
          </a:xfrm>
          <a:prstGeom prst="rect">
            <a:avLst/>
          </a:prstGeom>
        </p:spPr>
        <p:txBody>
          <a:bodyPr anchorCtr="0" anchor="t" bIns="91425" lIns="91425" rIns="91425" tIns="91425">
            <a:noAutofit/>
          </a:bodyPr>
          <a:lstStyle/>
          <a:p>
            <a:pPr lvl="0" rtl="0">
              <a:spcBef>
                <a:spcPts val="0"/>
              </a:spcBef>
              <a:buNone/>
            </a:pPr>
            <a:r>
              <a:rPr lang="ru" sz="3600"/>
              <a:t>Анализ событий движения по Талми:</a:t>
            </a:r>
          </a:p>
          <a:p>
            <a:pPr lvl="0" rtl="0">
              <a:spcBef>
                <a:spcPts val="0"/>
              </a:spcBef>
              <a:buNone/>
            </a:pPr>
            <a:r>
              <a:rPr lang="ru" sz="1800">
                <a:latin typeface="Times New Roman"/>
                <a:ea typeface="Times New Roman"/>
                <a:cs typeface="Times New Roman"/>
                <a:sym typeface="Times New Roman"/>
              </a:rPr>
              <a:t>Фигура (Figure), Фон (Ground), Маршрут (Path), Движение (Motion), Способ (Manner), Причина (Cause)</a:t>
            </a:r>
          </a:p>
        </p:txBody>
      </p:sp>
      <p:sp>
        <p:nvSpPr>
          <p:cNvPr id="72" name="Shape 72"/>
          <p:cNvSpPr txBox="1"/>
          <p:nvPr>
            <p:ph idx="1" type="body"/>
          </p:nvPr>
        </p:nvSpPr>
        <p:spPr>
          <a:xfrm>
            <a:off x="311700" y="1436250"/>
            <a:ext cx="3999900" cy="1350600"/>
          </a:xfrm>
          <a:prstGeom prst="rect">
            <a:avLst/>
          </a:prstGeom>
        </p:spPr>
        <p:txBody>
          <a:bodyPr anchorCtr="0" anchor="t" bIns="91425" lIns="91425" rIns="91425" tIns="91425">
            <a:noAutofit/>
          </a:bodyPr>
          <a:lstStyle/>
          <a:p>
            <a:pPr lvl="0" algn="ctr">
              <a:spcBef>
                <a:spcPts val="0"/>
              </a:spcBef>
              <a:buNone/>
            </a:pPr>
            <a:r>
              <a:rPr b="1" lang="ru">
                <a:latin typeface="Times New Roman"/>
                <a:ea typeface="Times New Roman"/>
                <a:cs typeface="Times New Roman"/>
                <a:sym typeface="Times New Roman"/>
              </a:rPr>
              <a:t>Verb-framed</a:t>
            </a:r>
          </a:p>
          <a:p>
            <a:pPr lvl="0">
              <a:spcBef>
                <a:spcPts val="0"/>
              </a:spcBef>
              <a:buNone/>
            </a:pPr>
            <a:r>
              <a:rPr lang="ru">
                <a:latin typeface="Times New Roman"/>
                <a:ea typeface="Times New Roman"/>
                <a:cs typeface="Times New Roman"/>
                <a:sym typeface="Times New Roman"/>
              </a:rPr>
              <a:t>французский, испанский</a:t>
            </a:r>
          </a:p>
          <a:p>
            <a:pPr lvl="0">
              <a:spcBef>
                <a:spcPts val="0"/>
              </a:spcBef>
              <a:buNone/>
            </a:pPr>
            <a:r>
              <a:rPr lang="ru">
                <a:latin typeface="Times New Roman"/>
                <a:ea typeface="Times New Roman"/>
                <a:cs typeface="Times New Roman"/>
                <a:sym typeface="Times New Roman"/>
              </a:rPr>
              <a:t>Motion + Path</a:t>
            </a:r>
          </a:p>
        </p:txBody>
      </p:sp>
      <p:sp>
        <p:nvSpPr>
          <p:cNvPr id="73" name="Shape 73"/>
          <p:cNvSpPr txBox="1"/>
          <p:nvPr>
            <p:ph idx="2" type="body"/>
          </p:nvPr>
        </p:nvSpPr>
        <p:spPr>
          <a:xfrm>
            <a:off x="4832400" y="1436250"/>
            <a:ext cx="3999900" cy="1350600"/>
          </a:xfrm>
          <a:prstGeom prst="rect">
            <a:avLst/>
          </a:prstGeom>
        </p:spPr>
        <p:txBody>
          <a:bodyPr anchorCtr="0" anchor="t" bIns="91425" lIns="91425" rIns="91425" tIns="91425">
            <a:noAutofit/>
          </a:bodyPr>
          <a:lstStyle/>
          <a:p>
            <a:pPr lvl="0" algn="ctr">
              <a:spcBef>
                <a:spcPts val="0"/>
              </a:spcBef>
              <a:buNone/>
            </a:pPr>
            <a:r>
              <a:rPr b="1" lang="ru">
                <a:latin typeface="Times New Roman"/>
                <a:ea typeface="Times New Roman"/>
                <a:cs typeface="Times New Roman"/>
                <a:sym typeface="Times New Roman"/>
              </a:rPr>
              <a:t>Satellite-framed</a:t>
            </a:r>
          </a:p>
          <a:p>
            <a:pPr lvl="0">
              <a:spcBef>
                <a:spcPts val="0"/>
              </a:spcBef>
              <a:buNone/>
            </a:pPr>
            <a:r>
              <a:rPr lang="ru">
                <a:latin typeface="Times New Roman"/>
                <a:ea typeface="Times New Roman"/>
                <a:cs typeface="Times New Roman"/>
                <a:sym typeface="Times New Roman"/>
              </a:rPr>
              <a:t>английский, немецкий</a:t>
            </a:r>
          </a:p>
          <a:p>
            <a:pPr lvl="0">
              <a:spcBef>
                <a:spcPts val="0"/>
              </a:spcBef>
              <a:buNone/>
            </a:pPr>
            <a:r>
              <a:rPr lang="ru">
                <a:latin typeface="Times New Roman"/>
                <a:ea typeface="Times New Roman"/>
                <a:cs typeface="Times New Roman"/>
                <a:sym typeface="Times New Roman"/>
              </a:rPr>
              <a:t>Motion + Manner</a:t>
            </a:r>
          </a:p>
        </p:txBody>
      </p:sp>
      <p:sp>
        <p:nvSpPr>
          <p:cNvPr id="74" name="Shape 74"/>
          <p:cNvSpPr txBox="1"/>
          <p:nvPr>
            <p:ph type="title"/>
          </p:nvPr>
        </p:nvSpPr>
        <p:spPr>
          <a:xfrm>
            <a:off x="311700" y="3239900"/>
            <a:ext cx="8520600" cy="1104900"/>
          </a:xfrm>
          <a:prstGeom prst="rect">
            <a:avLst/>
          </a:prstGeom>
        </p:spPr>
        <p:txBody>
          <a:bodyPr anchorCtr="0" anchor="t" bIns="91425" lIns="91425" rIns="91425" tIns="91425">
            <a:noAutofit/>
          </a:bodyPr>
          <a:lstStyle/>
          <a:p>
            <a:pPr lvl="0">
              <a:spcBef>
                <a:spcPts val="0"/>
              </a:spcBef>
              <a:buNone/>
            </a:pPr>
            <a:r>
              <a:rPr lang="ru" sz="3600">
                <a:latin typeface="Times New Roman"/>
                <a:ea typeface="Times New Roman"/>
                <a:cs typeface="Times New Roman"/>
                <a:sym typeface="Times New Roman"/>
              </a:rPr>
              <a:t>Слобин:</a:t>
            </a:r>
          </a:p>
          <a:p>
            <a:pPr indent="-228600" lvl="0" marL="457200" rtl="0">
              <a:spcBef>
                <a:spcPts val="0"/>
              </a:spcBef>
              <a:buFont typeface="Times New Roman"/>
              <a:buChar char="+"/>
            </a:pPr>
            <a:r>
              <a:rPr lang="ru">
                <a:latin typeface="Times New Roman"/>
                <a:ea typeface="Times New Roman"/>
                <a:cs typeface="Times New Roman"/>
                <a:sym typeface="Times New Roman"/>
              </a:rPr>
              <a:t>compex verb-framed</a:t>
            </a:r>
          </a:p>
        </p:txBody>
      </p:sp>
      <p:pic>
        <p:nvPicPr>
          <p:cNvPr descr="p19cc0r31d3ig1gb1c5unv8v0i.gif" id="75" name="Shape 75"/>
          <p:cNvPicPr preferRelativeResize="0"/>
          <p:nvPr/>
        </p:nvPicPr>
        <p:blipFill>
          <a:blip r:embed="rId3">
            <a:alphaModFix/>
          </a:blip>
          <a:stretch>
            <a:fillRect/>
          </a:stretch>
        </p:blipFill>
        <p:spPr>
          <a:xfrm>
            <a:off x="5764912" y="3033800"/>
            <a:ext cx="2619375" cy="2000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 name="Shape 79"/>
        <p:cNvGrpSpPr/>
        <p:nvPr/>
      </p:nvGrpSpPr>
      <p:grpSpPr>
        <a:xfrm>
          <a:off x="0" y="0"/>
          <a:ext cx="0" cy="0"/>
          <a:chOff x="0" y="0"/>
          <a:chExt cx="0" cy="0"/>
        </a:xfrm>
      </p:grpSpPr>
      <p:sp>
        <p:nvSpPr>
          <p:cNvPr id="80" name="Shape 80"/>
          <p:cNvSpPr txBox="1"/>
          <p:nvPr>
            <p:ph type="title"/>
          </p:nvPr>
        </p:nvSpPr>
        <p:spPr>
          <a:xfrm>
            <a:off x="311700" y="11625"/>
            <a:ext cx="8520600" cy="1271700"/>
          </a:xfrm>
          <a:prstGeom prst="rect">
            <a:avLst/>
          </a:prstGeom>
        </p:spPr>
        <p:txBody>
          <a:bodyPr anchorCtr="0" anchor="t" bIns="91425" lIns="91425" rIns="91425" tIns="91425">
            <a:noAutofit/>
          </a:bodyPr>
          <a:lstStyle/>
          <a:p>
            <a:pPr lvl="0" algn="ctr">
              <a:spcBef>
                <a:spcPts val="0"/>
              </a:spcBef>
              <a:buNone/>
            </a:pPr>
            <a:r>
              <a:rPr lang="ru" sz="4000">
                <a:solidFill>
                  <a:srgbClr val="3B3B3B"/>
                </a:solidFill>
                <a:latin typeface="Trebuchet MS"/>
                <a:ea typeface="Trebuchet MS"/>
                <a:cs typeface="Trebuchet MS"/>
                <a:sym typeface="Trebuchet MS"/>
              </a:rPr>
              <a:t>Verb-framed/Satellite-framed</a:t>
            </a:r>
          </a:p>
        </p:txBody>
      </p:sp>
      <p:sp>
        <p:nvSpPr>
          <p:cNvPr id="81" name="Shape 81"/>
          <p:cNvSpPr txBox="1"/>
          <p:nvPr>
            <p:ph idx="1" type="body"/>
          </p:nvPr>
        </p:nvSpPr>
        <p:spPr>
          <a:xfrm>
            <a:off x="311700" y="894750"/>
            <a:ext cx="8520600" cy="3354000"/>
          </a:xfrm>
          <a:prstGeom prst="rect">
            <a:avLst/>
          </a:prstGeom>
        </p:spPr>
        <p:txBody>
          <a:bodyPr anchorCtr="0" anchor="t" bIns="91425" lIns="91425" rIns="91425" tIns="91425">
            <a:noAutofit/>
          </a:bodyPr>
          <a:lstStyle/>
          <a:p>
            <a:pPr lvl="0">
              <a:spcBef>
                <a:spcPts val="0"/>
              </a:spcBef>
              <a:buNone/>
            </a:pPr>
            <a:r>
              <a:t/>
            </a:r>
            <a:endParaRPr/>
          </a:p>
        </p:txBody>
      </p:sp>
      <p:pic>
        <p:nvPicPr>
          <p:cNvPr id="82" name="Shape 82"/>
          <p:cNvPicPr preferRelativeResize="0"/>
          <p:nvPr/>
        </p:nvPicPr>
        <p:blipFill>
          <a:blip r:embed="rId3">
            <a:alphaModFix/>
          </a:blip>
          <a:stretch>
            <a:fillRect/>
          </a:stretch>
        </p:blipFill>
        <p:spPr>
          <a:xfrm>
            <a:off x="1106049" y="1196287"/>
            <a:ext cx="7230775" cy="27509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 name="Shape 86"/>
        <p:cNvGrpSpPr/>
        <p:nvPr/>
      </p:nvGrpSpPr>
      <p:grpSpPr>
        <a:xfrm>
          <a:off x="0" y="0"/>
          <a:ext cx="0" cy="0"/>
          <a:chOff x="0" y="0"/>
          <a:chExt cx="0" cy="0"/>
        </a:xfrm>
      </p:grpSpPr>
      <p:sp>
        <p:nvSpPr>
          <p:cNvPr id="87" name="Shape 87"/>
          <p:cNvSpPr txBox="1"/>
          <p:nvPr>
            <p:ph type="title"/>
          </p:nvPr>
        </p:nvSpPr>
        <p:spPr>
          <a:xfrm>
            <a:off x="311700" y="445025"/>
            <a:ext cx="8520600" cy="572700"/>
          </a:xfrm>
          <a:prstGeom prst="rect">
            <a:avLst/>
          </a:prstGeom>
        </p:spPr>
        <p:txBody>
          <a:bodyPr anchorCtr="0" anchor="t" bIns="91425" lIns="91425" rIns="91425" tIns="91425">
            <a:noAutofit/>
          </a:bodyPr>
          <a:lstStyle/>
          <a:p>
            <a:pPr lvl="0" algn="ctr">
              <a:spcBef>
                <a:spcPts val="0"/>
              </a:spcBef>
              <a:buNone/>
            </a:pPr>
            <a:r>
              <a:rPr lang="ru"/>
              <a:t>Verb-framed/satellite-framed languages</a:t>
            </a:r>
          </a:p>
        </p:txBody>
      </p:sp>
      <p:sp>
        <p:nvSpPr>
          <p:cNvPr id="88" name="Shape 88"/>
          <p:cNvSpPr txBox="1"/>
          <p:nvPr>
            <p:ph idx="1" type="body"/>
          </p:nvPr>
        </p:nvSpPr>
        <p:spPr>
          <a:xfrm>
            <a:off x="311700" y="1234075"/>
            <a:ext cx="8520600" cy="3334800"/>
          </a:xfrm>
          <a:prstGeom prst="rect">
            <a:avLst/>
          </a:prstGeom>
        </p:spPr>
        <p:txBody>
          <a:bodyPr anchorCtr="0" anchor="t" bIns="91425" lIns="91425" rIns="91425" tIns="91425">
            <a:noAutofit/>
          </a:bodyPr>
          <a:lstStyle/>
          <a:p>
            <a:pPr indent="-228600" lvl="0" marL="457200" rtl="0">
              <a:spcBef>
                <a:spcPts val="300"/>
              </a:spcBef>
              <a:spcAft>
                <a:spcPts val="0"/>
              </a:spcAft>
              <a:buFont typeface="Georgia"/>
              <a:buChar char="●"/>
            </a:pPr>
            <a:r>
              <a:rPr lang="ru">
                <a:latin typeface="Georgia"/>
                <a:ea typeface="Georgia"/>
                <a:cs typeface="Georgia"/>
                <a:sym typeface="Georgia"/>
              </a:rPr>
              <a:t>языки Satellite-framed кодируют Path вне основного глагола (out  в примере с английским), а Manner- в основном глаголе (т.е. во</a:t>
            </a:r>
            <a:r>
              <a:rPr i="1" lang="ru">
                <a:latin typeface="Georgia"/>
                <a:ea typeface="Georgia"/>
                <a:cs typeface="Georgia"/>
                <a:sym typeface="Georgia"/>
              </a:rPr>
              <a:t> </a:t>
            </a:r>
            <a:r>
              <a:rPr lang="ru">
                <a:latin typeface="Georgia"/>
                <a:ea typeface="Georgia"/>
                <a:cs typeface="Georgia"/>
                <a:sym typeface="Georgia"/>
              </a:rPr>
              <a:t>'floated‘).</a:t>
            </a:r>
          </a:p>
          <a:p>
            <a:pPr indent="-228600" lvl="0" marL="457200" rtl="0">
              <a:spcBef>
                <a:spcPts val="300"/>
              </a:spcBef>
              <a:spcAft>
                <a:spcPts val="0"/>
              </a:spcAft>
              <a:buFont typeface="Georgia"/>
              <a:buChar char="●"/>
            </a:pPr>
            <a:r>
              <a:rPr lang="ru">
                <a:latin typeface="Georgia"/>
                <a:ea typeface="Georgia"/>
                <a:cs typeface="Georgia"/>
                <a:sym typeface="Georgia"/>
              </a:rPr>
              <a:t>языки Verb-framed кодируют Path в главном смысловом глаголе, а Manner - в деепричастии </a:t>
            </a:r>
            <a:r>
              <a:rPr i="1" lang="ru">
                <a:latin typeface="Georgia"/>
                <a:ea typeface="Georgia"/>
                <a:cs typeface="Georgia"/>
                <a:sym typeface="Georgia"/>
              </a:rPr>
              <a:t>(flotando </a:t>
            </a:r>
            <a:r>
              <a:rPr lang="ru">
                <a:latin typeface="Georgia"/>
                <a:ea typeface="Georgia"/>
                <a:cs typeface="Georgia"/>
                <a:sym typeface="Georgia"/>
              </a:rPr>
              <a:t>в примере на испанском</a:t>
            </a:r>
            <a:r>
              <a:rPr i="1" lang="ru">
                <a:latin typeface="Georgia"/>
                <a:ea typeface="Georgia"/>
                <a:cs typeface="Georgia"/>
                <a:sym typeface="Georgia"/>
              </a:rPr>
              <a:t>).</a:t>
            </a:r>
          </a:p>
        </p:txBody>
      </p:sp>
      <p:pic>
        <p:nvPicPr>
          <p:cNvPr id="89" name="Shape 89"/>
          <p:cNvPicPr preferRelativeResize="0"/>
          <p:nvPr/>
        </p:nvPicPr>
        <p:blipFill>
          <a:blip r:embed="rId3">
            <a:alphaModFix/>
          </a:blip>
          <a:stretch>
            <a:fillRect/>
          </a:stretch>
        </p:blipFill>
        <p:spPr>
          <a:xfrm>
            <a:off x="1143000" y="3095625"/>
            <a:ext cx="6858000" cy="1847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 name="Shape 93"/>
        <p:cNvGrpSpPr/>
        <p:nvPr/>
      </p:nvGrpSpPr>
      <p:grpSpPr>
        <a:xfrm>
          <a:off x="0" y="0"/>
          <a:ext cx="0" cy="0"/>
          <a:chOff x="0" y="0"/>
          <a:chExt cx="0" cy="0"/>
        </a:xfrm>
      </p:grpSpPr>
      <p:sp>
        <p:nvSpPr>
          <p:cNvPr id="94" name="Shape 94"/>
          <p:cNvSpPr txBox="1"/>
          <p:nvPr>
            <p:ph type="title"/>
          </p:nvPr>
        </p:nvSpPr>
        <p:spPr>
          <a:xfrm>
            <a:off x="311700" y="445025"/>
            <a:ext cx="8520600" cy="572700"/>
          </a:xfrm>
          <a:prstGeom prst="rect">
            <a:avLst/>
          </a:prstGeom>
        </p:spPr>
        <p:txBody>
          <a:bodyPr anchorCtr="0" anchor="t" bIns="91425" lIns="91425" rIns="91425" tIns="91425">
            <a:noAutofit/>
          </a:bodyPr>
          <a:lstStyle/>
          <a:p>
            <a:pPr lvl="0" algn="ctr">
              <a:spcBef>
                <a:spcPts val="0"/>
              </a:spcBef>
              <a:buNone/>
            </a:pPr>
            <a:r>
              <a:rPr lang="ru"/>
              <a:t>РЖЯ -- verb-framed или satellite-framed?</a:t>
            </a:r>
          </a:p>
        </p:txBody>
      </p:sp>
      <p:sp>
        <p:nvSpPr>
          <p:cNvPr id="95" name="Shape 95"/>
          <p:cNvSpPr txBox="1"/>
          <p:nvPr>
            <p:ph idx="1" type="body"/>
          </p:nvPr>
        </p:nvSpPr>
        <p:spPr>
          <a:xfrm>
            <a:off x="165250" y="1234075"/>
            <a:ext cx="8667000" cy="3723600"/>
          </a:xfrm>
          <a:prstGeom prst="rect">
            <a:avLst/>
          </a:prstGeom>
        </p:spPr>
        <p:txBody>
          <a:bodyPr anchorCtr="0" anchor="t" bIns="91425" lIns="91425" rIns="91425" tIns="91425">
            <a:noAutofit/>
          </a:bodyPr>
          <a:lstStyle/>
          <a:p>
            <a:pPr lvl="0">
              <a:spcBef>
                <a:spcPts val="0"/>
              </a:spcBef>
              <a:buNone/>
            </a:pPr>
            <a:r>
              <a:rPr lang="ru"/>
              <a:t>Complex verb-framed языки (Slobin &amp; Hoiting) - ведет себя либо как типичный satellite-framed, либо выражает Manner и Path в одном жесте.</a:t>
            </a:r>
          </a:p>
          <a:p>
            <a:pPr lvl="0">
              <a:spcBef>
                <a:spcPts val="0"/>
              </a:spcBef>
              <a:buClr>
                <a:schemeClr val="dk2"/>
              </a:buClr>
              <a:buSzPct val="61111"/>
              <a:buFont typeface="Arial"/>
              <a:buNone/>
            </a:pPr>
            <a:r>
              <a:rPr b="1" lang="ru"/>
              <a:t>Complex verb-framed</a:t>
            </a:r>
          </a:p>
          <a:p>
            <a:pPr indent="-228600" lvl="0" marL="457200" algn="just">
              <a:spcBef>
                <a:spcPts val="0"/>
              </a:spcBef>
              <a:spcAft>
                <a:spcPts val="0"/>
              </a:spcAft>
              <a:buFont typeface="Times New Roman"/>
              <a:buAutoNum type="arabicParenR"/>
            </a:pPr>
            <a:r>
              <a:rPr lang="ru">
                <a:latin typeface="Times New Roman"/>
                <a:ea typeface="Times New Roman"/>
                <a:cs typeface="Times New Roman"/>
                <a:sym typeface="Times New Roman"/>
              </a:rPr>
              <a:t>Я СТОЯТЬ МОСТ ВИДЕТЬ.1SG ПОВЕРХНОСТЬ.ВОДЫ ВОДА БУТЫЛКА CL:БУТЫЛКА.ВЫПЛЫТЬ</a:t>
            </a:r>
            <a:br>
              <a:rPr lang="ru">
                <a:latin typeface="Times New Roman"/>
                <a:ea typeface="Times New Roman"/>
                <a:cs typeface="Times New Roman"/>
                <a:sym typeface="Times New Roman"/>
              </a:rPr>
            </a:br>
            <a:r>
              <a:rPr lang="ru">
                <a:latin typeface="Times New Roman"/>
                <a:ea typeface="Times New Roman"/>
                <a:cs typeface="Times New Roman"/>
                <a:sym typeface="Times New Roman"/>
              </a:rPr>
              <a:t>‘Бутылка выплыла из-под моста.’ </a:t>
            </a:r>
          </a:p>
          <a:p>
            <a:pPr indent="387350" lvl="0" algn="just">
              <a:spcBef>
                <a:spcPts val="0"/>
              </a:spcBef>
              <a:spcAft>
                <a:spcPts val="0"/>
              </a:spcAft>
              <a:buClr>
                <a:schemeClr val="dk2"/>
              </a:buClr>
              <a:buSzPct val="61111"/>
              <a:buFont typeface="Arial"/>
              <a:buNone/>
            </a:pPr>
            <a:r>
              <a:rPr lang="ru">
                <a:latin typeface="Times New Roman"/>
                <a:ea typeface="Times New Roman"/>
                <a:cs typeface="Times New Roman"/>
                <a:sym typeface="Times New Roman"/>
              </a:rPr>
              <a:t>Manner и Path </a:t>
            </a:r>
            <a:r>
              <a:rPr lang="ru">
                <a:latin typeface="Times New Roman"/>
                <a:ea typeface="Times New Roman"/>
                <a:cs typeface="Times New Roman"/>
                <a:sym typeface="Times New Roman"/>
              </a:rPr>
              <a:t>закодированы в </a:t>
            </a:r>
            <a:r>
              <a:rPr lang="ru">
                <a:latin typeface="Times New Roman"/>
                <a:ea typeface="Times New Roman"/>
                <a:cs typeface="Times New Roman"/>
                <a:sym typeface="Times New Roman"/>
              </a:rPr>
              <a:t>одном классификаторе  ВЫПЛЫТЬ (форма рук изображает бутылку)</a:t>
            </a:r>
          </a:p>
          <a:p>
            <a:pPr indent="-228600" lvl="0" marL="457200" algn="just">
              <a:spcBef>
                <a:spcPts val="0"/>
              </a:spcBef>
              <a:spcAft>
                <a:spcPts val="0"/>
              </a:spcAft>
              <a:buFont typeface="Times New Roman"/>
              <a:buAutoNum type="arabicParenR"/>
            </a:pPr>
            <a:r>
              <a:rPr lang="ru">
                <a:latin typeface="Times New Roman"/>
                <a:ea typeface="Times New Roman"/>
                <a:cs typeface="Times New Roman"/>
                <a:sym typeface="Times New Roman"/>
              </a:rPr>
              <a:t> ХОЛМ CL:НОГИ.СЛОНА.ПОДНИМАТЬСЯ</a:t>
            </a:r>
          </a:p>
          <a:p>
            <a:pPr indent="387350" lvl="0" algn="just">
              <a:spcBef>
                <a:spcPts val="0"/>
              </a:spcBef>
              <a:spcAft>
                <a:spcPts val="0"/>
              </a:spcAft>
              <a:buClr>
                <a:schemeClr val="dk2"/>
              </a:buClr>
              <a:buSzPct val="61111"/>
              <a:buFont typeface="Arial"/>
              <a:buNone/>
            </a:pPr>
            <a:r>
              <a:rPr lang="ru">
                <a:latin typeface="Times New Roman"/>
                <a:ea typeface="Times New Roman"/>
                <a:cs typeface="Times New Roman"/>
                <a:sym typeface="Times New Roman"/>
              </a:rPr>
              <a:t>‘Слон поднимается по холму (тяжело шагая)’</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9" name="Shape 99"/>
        <p:cNvGrpSpPr/>
        <p:nvPr/>
      </p:nvGrpSpPr>
      <p:grpSpPr>
        <a:xfrm>
          <a:off x="0" y="0"/>
          <a:ext cx="0" cy="0"/>
          <a:chOff x="0" y="0"/>
          <a:chExt cx="0" cy="0"/>
        </a:xfrm>
      </p:grpSpPr>
      <p:sp>
        <p:nvSpPr>
          <p:cNvPr id="100" name="Shape 10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Clr>
                <a:srgbClr val="000000"/>
              </a:buClr>
              <a:buSzPct val="36666"/>
              <a:buFont typeface="Arial"/>
              <a:buNone/>
            </a:pPr>
            <a:r>
              <a:rPr lang="ru"/>
              <a:t>РЖЯ как satellite-framed</a:t>
            </a:r>
          </a:p>
        </p:txBody>
      </p:sp>
      <p:sp>
        <p:nvSpPr>
          <p:cNvPr id="101" name="Shape 101"/>
          <p:cNvSpPr txBox="1"/>
          <p:nvPr>
            <p:ph idx="1" type="body"/>
          </p:nvPr>
        </p:nvSpPr>
        <p:spPr>
          <a:xfrm>
            <a:off x="311700" y="1234075"/>
            <a:ext cx="8520600" cy="3334800"/>
          </a:xfrm>
          <a:prstGeom prst="rect">
            <a:avLst/>
          </a:prstGeom>
        </p:spPr>
        <p:txBody>
          <a:bodyPr anchorCtr="0" anchor="t" bIns="91425" lIns="91425" rIns="91425" tIns="91425">
            <a:noAutofit/>
          </a:bodyPr>
          <a:lstStyle/>
          <a:p>
            <a:pPr indent="-228600" lvl="0" marL="457200" algn="just">
              <a:lnSpc>
                <a:spcPct val="115000"/>
              </a:lnSpc>
              <a:spcBef>
                <a:spcPts val="0"/>
              </a:spcBef>
              <a:spcAft>
                <a:spcPts val="0"/>
              </a:spcAft>
              <a:buFont typeface="Times New Roman"/>
              <a:buAutoNum type="arabicParenR"/>
            </a:pPr>
            <a:r>
              <a:rPr lang="ru">
                <a:latin typeface="Times New Roman"/>
                <a:ea typeface="Times New Roman"/>
                <a:cs typeface="Times New Roman"/>
                <a:sym typeface="Times New Roman"/>
              </a:rPr>
              <a:t>КРАСНЫЙ ШАПКА ЧЕРЕЗ БОЛОТО CL:НОГИ.ПРОБИРАТЬСЯ  CL:НОГИ.ИДТИ-3</a:t>
            </a:r>
          </a:p>
          <a:p>
            <a:pPr indent="457200" lvl="0" rtl="0" algn="just">
              <a:lnSpc>
                <a:spcPct val="115000"/>
              </a:lnSpc>
              <a:spcBef>
                <a:spcPts val="0"/>
              </a:spcBef>
              <a:spcAft>
                <a:spcPts val="0"/>
              </a:spcAft>
              <a:buNone/>
            </a:pPr>
            <a:r>
              <a:rPr lang="ru">
                <a:latin typeface="Times New Roman"/>
                <a:ea typeface="Times New Roman"/>
                <a:cs typeface="Times New Roman"/>
                <a:sym typeface="Times New Roman"/>
              </a:rPr>
              <a:t>‘Красная шапочка пробиралась через болото.’</a:t>
            </a:r>
          </a:p>
          <a:p>
            <a:pPr indent="-228600" lvl="0" marL="457200" rtl="0" algn="just">
              <a:spcBef>
                <a:spcPts val="0"/>
              </a:spcBef>
              <a:spcAft>
                <a:spcPts val="0"/>
              </a:spcAft>
              <a:buFont typeface="Times New Roman"/>
              <a:buAutoNum type="arabicParenR"/>
            </a:pPr>
            <a:r>
              <a:rPr lang="ru">
                <a:latin typeface="Times New Roman"/>
                <a:ea typeface="Times New Roman"/>
                <a:cs typeface="Times New Roman"/>
                <a:sym typeface="Times New Roman"/>
              </a:rPr>
              <a:t>ЛЕСТНИЦА ПОЖАРНЫЙ ЛЕСТНИЦА CL:РУКИ.КАРАБКАТЬСЯ CL:ЧЕЛОВЕК.СПУСКАТЬСЯ</a:t>
            </a:r>
            <a:br>
              <a:rPr lang="ru">
                <a:latin typeface="Times New Roman"/>
                <a:ea typeface="Times New Roman"/>
                <a:cs typeface="Times New Roman"/>
                <a:sym typeface="Times New Roman"/>
              </a:rPr>
            </a:br>
            <a:r>
              <a:rPr lang="ru">
                <a:latin typeface="Times New Roman"/>
                <a:ea typeface="Times New Roman"/>
                <a:cs typeface="Times New Roman"/>
                <a:sym typeface="Times New Roman"/>
              </a:rPr>
              <a:t>‘Человек спустился по пожарной лестнице’. </a:t>
            </a:r>
          </a:p>
          <a:p>
            <a:pPr lvl="0" algn="just">
              <a:spcBef>
                <a:spcPts val="0"/>
              </a:spcBef>
              <a:spcAft>
                <a:spcPts val="0"/>
              </a:spcAft>
              <a:buClr>
                <a:schemeClr val="dk2"/>
              </a:buClr>
              <a:buSzPct val="61111"/>
              <a:buFont typeface="Arial"/>
              <a:buNone/>
            </a:pPr>
            <a:r>
              <a:rPr lang="ru">
                <a:latin typeface="Times New Roman"/>
                <a:ea typeface="Times New Roman"/>
                <a:cs typeface="Times New Roman"/>
                <a:sym typeface="Times New Roman"/>
              </a:rPr>
              <a:t>	Manner закодирована в классификаторе КАРАБКАТЬСЯ (форма рук изображает карабкающиея руки) и Path закодирован во втором классификаторе СПУСКАТЬСЯ (форма рук передает ноги)</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 name="Shape 105"/>
        <p:cNvGrpSpPr/>
        <p:nvPr/>
      </p:nvGrpSpPr>
      <p:grpSpPr>
        <a:xfrm>
          <a:off x="0" y="0"/>
          <a:ext cx="0" cy="0"/>
          <a:chOff x="0" y="0"/>
          <a:chExt cx="0" cy="0"/>
        </a:xfrm>
      </p:grpSpPr>
      <p:pic>
        <p:nvPicPr>
          <p:cNvPr descr="нояб.-12-2016 02-42-53.gif" id="106" name="Shape 106"/>
          <p:cNvPicPr preferRelativeResize="0"/>
          <p:nvPr/>
        </p:nvPicPr>
        <p:blipFill>
          <a:blip r:embed="rId3">
            <a:alphaModFix/>
          </a:blip>
          <a:stretch>
            <a:fillRect/>
          </a:stretch>
        </p:blipFill>
        <p:spPr>
          <a:xfrm>
            <a:off x="311700" y="1359425"/>
            <a:ext cx="3944649" cy="1791525"/>
          </a:xfrm>
          <a:prstGeom prst="rect">
            <a:avLst/>
          </a:prstGeom>
          <a:noFill/>
          <a:ln>
            <a:noFill/>
          </a:ln>
        </p:spPr>
      </p:pic>
      <p:pic>
        <p:nvPicPr>
          <p:cNvPr descr="нояб.-12-2016 02-46-21.gif" id="107" name="Shape 107"/>
          <p:cNvPicPr preferRelativeResize="0"/>
          <p:nvPr/>
        </p:nvPicPr>
        <p:blipFill>
          <a:blip r:embed="rId4">
            <a:alphaModFix/>
          </a:blip>
          <a:stretch>
            <a:fillRect/>
          </a:stretch>
        </p:blipFill>
        <p:spPr>
          <a:xfrm>
            <a:off x="4256350" y="2492425"/>
            <a:ext cx="4572000" cy="2076450"/>
          </a:xfrm>
          <a:prstGeom prst="rect">
            <a:avLst/>
          </a:prstGeom>
          <a:noFill/>
          <a:ln>
            <a:noFill/>
          </a:ln>
        </p:spPr>
      </p:pic>
      <p:sp>
        <p:nvSpPr>
          <p:cNvPr id="108" name="Shape 108"/>
          <p:cNvSpPr txBox="1"/>
          <p:nvPr/>
        </p:nvSpPr>
        <p:spPr>
          <a:xfrm>
            <a:off x="4840950" y="646850"/>
            <a:ext cx="3380400" cy="615600"/>
          </a:xfrm>
          <a:prstGeom prst="rect">
            <a:avLst/>
          </a:prstGeom>
          <a:noFill/>
          <a:ln>
            <a:noFill/>
          </a:ln>
        </p:spPr>
        <p:txBody>
          <a:bodyPr anchorCtr="0" anchor="t" bIns="91425" lIns="91425" rIns="91425" tIns="91425">
            <a:noAutofit/>
          </a:bodyPr>
          <a:lstStyle/>
          <a:p>
            <a:pPr lvl="0">
              <a:spcBef>
                <a:spcPts val="0"/>
              </a:spcBef>
              <a:buNone/>
            </a:pPr>
            <a:r>
              <a:t/>
            </a:r>
            <a:endParaRPr b="1"/>
          </a:p>
        </p:txBody>
      </p:sp>
      <p:sp>
        <p:nvSpPr>
          <p:cNvPr id="109" name="Shape 10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Satellite-framed</a:t>
            </a:r>
          </a:p>
        </p:txBody>
      </p:sp>
      <p:sp>
        <p:nvSpPr>
          <p:cNvPr id="110" name="Shape 110"/>
          <p:cNvSpPr txBox="1"/>
          <p:nvPr>
            <p:ph idx="1" type="body"/>
          </p:nvPr>
        </p:nvSpPr>
        <p:spPr>
          <a:xfrm>
            <a:off x="311700" y="1234075"/>
            <a:ext cx="8520600" cy="3334800"/>
          </a:xfrm>
          <a:prstGeom prst="rect">
            <a:avLst/>
          </a:prstGeom>
        </p:spPr>
        <p:txBody>
          <a:bodyPr anchorCtr="0" anchor="t" bIns="91425" lIns="91425" rIns="91425" tIns="91425">
            <a:noAutofit/>
          </a:bodyPr>
          <a:lstStyle/>
          <a:p>
            <a:pPr lvl="0">
              <a:spcBef>
                <a:spcPts val="0"/>
              </a:spcBef>
              <a:buNone/>
            </a:pPr>
            <a:r>
              <a:rPr lang="ru"/>
              <a:t> </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 name="Shape 114"/>
        <p:cNvGrpSpPr/>
        <p:nvPr/>
      </p:nvGrpSpPr>
      <p:grpSpPr>
        <a:xfrm>
          <a:off x="0" y="0"/>
          <a:ext cx="0" cy="0"/>
          <a:chOff x="0" y="0"/>
          <a:chExt cx="0" cy="0"/>
        </a:xfrm>
      </p:grpSpPr>
      <p:sp>
        <p:nvSpPr>
          <p:cNvPr id="115" name="Shape 11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Complex verb-framed</a:t>
            </a:r>
          </a:p>
        </p:txBody>
      </p:sp>
      <p:sp>
        <p:nvSpPr>
          <p:cNvPr id="116" name="Shape 116"/>
          <p:cNvSpPr txBox="1"/>
          <p:nvPr>
            <p:ph idx="1" type="body"/>
          </p:nvPr>
        </p:nvSpPr>
        <p:spPr>
          <a:xfrm>
            <a:off x="311700" y="1234075"/>
            <a:ext cx="8520600" cy="3334800"/>
          </a:xfrm>
          <a:prstGeom prst="rect">
            <a:avLst/>
          </a:prstGeom>
        </p:spPr>
        <p:txBody>
          <a:bodyPr anchorCtr="0" anchor="t" bIns="91425" lIns="91425" rIns="91425" tIns="91425">
            <a:noAutofit/>
          </a:bodyPr>
          <a:lstStyle/>
          <a:p>
            <a:pPr lvl="0">
              <a:spcBef>
                <a:spcPts val="0"/>
              </a:spcBef>
              <a:buNone/>
            </a:pPr>
            <a:r>
              <a:t/>
            </a:r>
            <a:endParaRPr/>
          </a:p>
        </p:txBody>
      </p:sp>
      <p:pic>
        <p:nvPicPr>
          <p:cNvPr descr="нояб.-12-2016 02-30-28.gif" id="117" name="Shape 117"/>
          <p:cNvPicPr preferRelativeResize="0"/>
          <p:nvPr/>
        </p:nvPicPr>
        <p:blipFill>
          <a:blip r:embed="rId3">
            <a:alphaModFix/>
          </a:blip>
          <a:stretch>
            <a:fillRect/>
          </a:stretch>
        </p:blipFill>
        <p:spPr>
          <a:xfrm>
            <a:off x="311700" y="1234075"/>
            <a:ext cx="4105424" cy="1864550"/>
          </a:xfrm>
          <a:prstGeom prst="rect">
            <a:avLst/>
          </a:prstGeom>
          <a:noFill/>
          <a:ln>
            <a:noFill/>
          </a:ln>
        </p:spPr>
      </p:pic>
      <p:pic>
        <p:nvPicPr>
          <p:cNvPr descr="нояб.-12-2016 02-29-54.gif" id="118" name="Shape 118"/>
          <p:cNvPicPr preferRelativeResize="0"/>
          <p:nvPr/>
        </p:nvPicPr>
        <p:blipFill>
          <a:blip r:embed="rId4">
            <a:alphaModFix/>
          </a:blip>
          <a:stretch>
            <a:fillRect/>
          </a:stretch>
        </p:blipFill>
        <p:spPr>
          <a:xfrm>
            <a:off x="4630200" y="2660425"/>
            <a:ext cx="4202100" cy="19084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