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  <p:sldMasterId id="2147483688" r:id="rId2"/>
  </p:sldMasterIdLst>
  <p:notesMasterIdLst>
    <p:notesMasterId r:id="rId31"/>
  </p:notesMasterIdLst>
  <p:sldIdLst>
    <p:sldId id="256" r:id="rId3"/>
    <p:sldId id="274" r:id="rId4"/>
    <p:sldId id="275" r:id="rId5"/>
    <p:sldId id="276" r:id="rId6"/>
    <p:sldId id="277" r:id="rId7"/>
    <p:sldId id="278" r:id="rId8"/>
    <p:sldId id="279" r:id="rId9"/>
    <p:sldId id="302" r:id="rId10"/>
    <p:sldId id="303" r:id="rId11"/>
    <p:sldId id="304" r:id="rId12"/>
    <p:sldId id="280" r:id="rId13"/>
    <p:sldId id="282" r:id="rId14"/>
    <p:sldId id="283" r:id="rId15"/>
    <p:sldId id="305" r:id="rId16"/>
    <p:sldId id="284" r:id="rId17"/>
    <p:sldId id="289" r:id="rId18"/>
    <p:sldId id="287" r:id="rId19"/>
    <p:sldId id="286" r:id="rId20"/>
    <p:sldId id="285" r:id="rId21"/>
    <p:sldId id="300" r:id="rId22"/>
    <p:sldId id="301" r:id="rId23"/>
    <p:sldId id="288" r:id="rId24"/>
    <p:sldId id="292" r:id="rId25"/>
    <p:sldId id="293" r:id="rId26"/>
    <p:sldId id="294" r:id="rId27"/>
    <p:sldId id="295" r:id="rId28"/>
    <p:sldId id="273" r:id="rId29"/>
    <p:sldId id="297" r:id="rId3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ведение" id="{89FD6886-7D61-4386-880F-BF54F479E98A}">
          <p14:sldIdLst>
            <p14:sldId id="256"/>
            <p14:sldId id="274"/>
          </p14:sldIdLst>
        </p14:section>
        <p14:section name="Мозг и язык: введение" id="{777BA29F-73BD-49FB-A632-76FA03539080}">
          <p14:sldIdLst>
            <p14:sldId id="275"/>
            <p14:sldId id="276"/>
            <p14:sldId id="277"/>
            <p14:sldId id="278"/>
            <p14:sldId id="279"/>
            <p14:sldId id="302"/>
            <p14:sldId id="303"/>
            <p14:sldId id="304"/>
            <p14:sldId id="280"/>
            <p14:sldId id="282"/>
          </p14:sldIdLst>
        </p14:section>
        <p14:section name="Афазиология ЖЯ" id="{227A7D55-9EA8-4FCF-B2E7-9D456342DC6C}">
          <p14:sldIdLst>
            <p14:sldId id="283"/>
            <p14:sldId id="305"/>
            <p14:sldId id="284"/>
            <p14:sldId id="289"/>
            <p14:sldId id="287"/>
            <p14:sldId id="286"/>
            <p14:sldId id="285"/>
            <p14:sldId id="300"/>
            <p14:sldId id="301"/>
            <p14:sldId id="288"/>
          </p14:sldIdLst>
        </p14:section>
        <p14:section name="Нейропластичность" id="{99166984-0B6B-43C5-ABA8-33A1E7251FC4}">
          <p14:sldIdLst>
            <p14:sldId id="292"/>
            <p14:sldId id="293"/>
          </p14:sldIdLst>
        </p14:section>
        <p14:section name="Nature vs Nurture" id="{CF6BF7B2-F23D-4579-AAF2-B8EE55516ABB}">
          <p14:sldIdLst>
            <p14:sldId id="294"/>
            <p14:sldId id="295"/>
          </p14:sldIdLst>
        </p14:section>
        <p14:section name="Заключение" id="{5472FC38-2D07-4791-BE89-090A8E6710D4}">
          <p14:sldIdLst>
            <p14:sldId id="273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0837" cy="1247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73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77586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25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25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Павлов: «…патологическое часто открывает нам, разлагая и упрощая, то, что заслонено от нас, слитое и усложненное в физиологической норме».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25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Павлов: «…патологическое часто открывает нам, разлагая и упрощая, то, что заслонено от нас, слитое и усложненное в физиологической норме».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25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25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25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25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25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25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25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25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25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25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25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252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25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25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2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25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25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25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25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25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2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7" t="81493" r="39375" b="14566"/>
          <a:stretch>
            <a:fillRect/>
          </a:stretch>
        </p:blipFill>
        <p:spPr bwMode="auto">
          <a:xfrm>
            <a:off x="2987675" y="6497638"/>
            <a:ext cx="36718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1403350" y="6508750"/>
            <a:ext cx="6400800" cy="349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4572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defRPr/>
            </a:pPr>
            <a:r>
              <a:rPr lang="ru-RU" sz="1000" b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Высшая школа экономики</a:t>
            </a:r>
            <a:endParaRPr lang="ru-RU" sz="1000" b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 b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www.hse.ru</a:t>
            </a:r>
            <a:r>
              <a:rPr lang="ru-RU" sz="1000" b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endParaRPr kumimoji="1" lang="ru-RU" sz="1000" b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16113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6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48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718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85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E817E-A2CF-4F8E-AE21-029CA8B81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3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3075" y="115888"/>
            <a:ext cx="2141538" cy="6121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15888"/>
            <a:ext cx="6275387" cy="6121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952EF-D0DE-4C3B-9692-D7B842FCE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28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476375" y="115888"/>
            <a:ext cx="7488238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484313"/>
            <a:ext cx="4208462" cy="2300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50" y="1484313"/>
            <a:ext cx="4208463" cy="2300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5288" y="3937000"/>
            <a:ext cx="4208462" cy="2300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50" y="3937000"/>
            <a:ext cx="4208463" cy="2300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C5841-76BF-4499-B14F-7AF22624B0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05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C5841-76BF-4499-B14F-7AF22624B0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40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7604125" cy="20129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2050"/>
            <a:ext cx="2114550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2050"/>
            <a:ext cx="2876550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2050"/>
            <a:ext cx="2114550" cy="438150"/>
          </a:xfrm>
        </p:spPr>
        <p:txBody>
          <a:bodyPr/>
          <a:lstStyle>
            <a:lvl1pPr>
              <a:defRPr/>
            </a:lvl1pPr>
          </a:lstStyle>
          <a:p>
            <a:fld id="{F973182B-9F6A-438C-914B-C9CF45EF83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7" t="81493" r="39375" b="14566"/>
          <a:stretch>
            <a:fillRect/>
          </a:stretch>
        </p:blipFill>
        <p:spPr bwMode="auto">
          <a:xfrm>
            <a:off x="2987675" y="6497638"/>
            <a:ext cx="36718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1403350" y="6508750"/>
            <a:ext cx="6400800" cy="349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4572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defRPr/>
            </a:pPr>
            <a:r>
              <a:rPr lang="ru-RU" sz="1000" b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Высшая школа экономики</a:t>
            </a:r>
            <a:endParaRPr lang="ru-RU" sz="1000" b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 b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www.hse.ru</a:t>
            </a:r>
            <a:r>
              <a:rPr lang="ru-RU" sz="1000" b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endParaRPr kumimoji="1" lang="ru-RU" sz="1000" b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16113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6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48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718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854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96C97-5737-4C09-BDA5-87152FC6A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15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D3FCA-32F8-45F9-844F-CAFD257EF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16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42084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484313"/>
            <a:ext cx="42084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3B09F-2ECB-41C1-91A8-18EE5C614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7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5CD8D-9BC4-4F9E-9CDB-E82848CC4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9A67E-E194-4156-B742-6A727740D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15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81BC0-7E07-48DA-B1E7-98A0F749A6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03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B4656-73CA-4AA0-9121-82A545EDF8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65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C7F35-4B9A-4188-A644-3455DEAE8B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85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D6241-D9E1-42B0-AA91-F4AB3BE31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08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74E5C-C2CC-4F53-8AFB-E4B5EDA9C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33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3075" y="115888"/>
            <a:ext cx="2141538" cy="6121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15888"/>
            <a:ext cx="6275387" cy="6121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BA066-3A12-4E71-8568-88F986912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28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476375" y="115888"/>
            <a:ext cx="7488238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484313"/>
            <a:ext cx="4208462" cy="2300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50" y="1484313"/>
            <a:ext cx="4208463" cy="2300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5288" y="3937000"/>
            <a:ext cx="4208462" cy="2300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50" y="3937000"/>
            <a:ext cx="4208463" cy="2300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C5841-76BF-4499-B14F-7AF22624B0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05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C5841-76BF-4499-B14F-7AF22624B0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40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7604125" cy="20129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2050"/>
            <a:ext cx="2114550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2050"/>
            <a:ext cx="2876550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2050"/>
            <a:ext cx="2114550" cy="438150"/>
          </a:xfrm>
        </p:spPr>
        <p:txBody>
          <a:bodyPr/>
          <a:lstStyle>
            <a:lvl1pPr>
              <a:defRPr/>
            </a:lvl1pPr>
          </a:lstStyle>
          <a:p>
            <a:fld id="{F973182B-9F6A-438C-914B-C9CF45EF83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999F0-98B7-4701-A45E-02C49E2D6B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1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42084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484313"/>
            <a:ext cx="42084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EA41A-48FC-4ED1-86A1-C57DBF239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186BD-4109-473B-A5D1-1492787A4C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1F97B-8D5B-4EFD-B930-5A1F18261F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0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2CD30-2CBF-401C-8D5C-83B3F037AC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6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3F65C-6A0F-4334-91BE-9A277663AF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8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3384E-A1CB-497F-99AA-B2BB2688A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0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4" t="15451" r="8450" b="184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15888"/>
            <a:ext cx="74882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569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508750"/>
            <a:ext cx="6477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66"/>
                </a:solidFill>
                <a:latin typeface="Calibri" pitchFamily="34" charset="0"/>
              </a:defRPr>
            </a:lvl1pPr>
          </a:lstStyle>
          <a:p>
            <a:fld id="{767844CA-644A-418F-8B42-3EB4D1A30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3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2800">
          <a:solidFill>
            <a:srgbClr val="3366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2400">
          <a:solidFill>
            <a:srgbClr val="3366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2000">
          <a:solidFill>
            <a:srgbClr val="3366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2000">
          <a:solidFill>
            <a:srgbClr val="3366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4" t="15451" r="8450" b="184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15888"/>
            <a:ext cx="74882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569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508750"/>
            <a:ext cx="6477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66"/>
                </a:solidFill>
                <a:latin typeface="Calibri" pitchFamily="34" charset="0"/>
              </a:defRPr>
            </a:lvl1pPr>
          </a:lstStyle>
          <a:p>
            <a:fld id="{767844CA-644A-418F-8B42-3EB4D1A30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3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2800">
          <a:solidFill>
            <a:srgbClr val="3366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2400">
          <a:solidFill>
            <a:srgbClr val="3366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2000">
          <a:solidFill>
            <a:srgbClr val="3366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2000">
          <a:solidFill>
            <a:srgbClr val="3366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logger Sans" pitchFamily="2" charset="0"/>
                <a:ea typeface="Blogger Sans" pitchFamily="2" charset="0"/>
              </a:rPr>
              <a:t>Нейролингвистика жестовых языков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logger Sans" pitchFamily="2" charset="0"/>
              <a:ea typeface="Blogger Sans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0835"/>
            <a:ext cx="6400800" cy="1917352"/>
          </a:xfrm>
        </p:spPr>
        <p:txBody>
          <a:bodyPr/>
          <a:lstStyle/>
          <a:p>
            <a:pPr>
              <a:buClrTx/>
            </a:pPr>
            <a:r>
              <a:rPr lang="ru-RU" b="1" dirty="0">
                <a:latin typeface="Blogger Sans" pitchFamily="2" charset="0"/>
                <a:ea typeface="Blogger Sans" pitchFamily="2" charset="0"/>
              </a:rPr>
              <a:t>Никита </a:t>
            </a:r>
            <a:r>
              <a:rPr lang="ru-RU" b="1" dirty="0" err="1">
                <a:latin typeface="Blogger Sans" pitchFamily="2" charset="0"/>
                <a:ea typeface="Blogger Sans" pitchFamily="2" charset="0"/>
              </a:rPr>
              <a:t>Змановский</a:t>
            </a:r>
            <a:endParaRPr lang="ru-RU" b="1" dirty="0">
              <a:latin typeface="Blogger Sans" pitchFamily="2" charset="0"/>
              <a:ea typeface="Blogger Sans" pitchFamily="2" charset="0"/>
            </a:endParaRPr>
          </a:p>
          <a:p>
            <a:pPr>
              <a:buClrTx/>
            </a:pPr>
            <a:r>
              <a:rPr lang="ru-RU" dirty="0">
                <a:latin typeface="Blogger Sans" pitchFamily="2" charset="0"/>
                <a:ea typeface="Blogger Sans" pitchFamily="2" charset="0"/>
              </a:rPr>
              <a:t>студент 1 курса бакалавриата</a:t>
            </a:r>
          </a:p>
          <a:p>
            <a:pPr>
              <a:buClrTx/>
            </a:pPr>
            <a:r>
              <a:rPr lang="ru-RU" dirty="0">
                <a:latin typeface="Blogger Sans" pitchFamily="2" charset="0"/>
                <a:ea typeface="Blogger Sans" pitchFamily="2" charset="0"/>
              </a:rPr>
              <a:t>«Фундаментальная и компьютерная лингвистика», НИУ ВШЭ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0" y="5418186"/>
            <a:ext cx="24288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Мозг и язык: введение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912" y="1556792"/>
            <a:ext cx="4784177" cy="4680520"/>
          </a:xfrm>
        </p:spPr>
      </p:pic>
    </p:spTree>
    <p:extLst>
      <p:ext uri="{BB962C8B-B14F-4D97-AF65-F5344CB8AC3E}">
        <p14:creationId xmlns:p14="http://schemas.microsoft.com/office/powerpoint/2010/main" val="4649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Мозг и язык: введение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2315780"/>
            <a:ext cx="9145016" cy="3969449"/>
          </a:xfrm>
        </p:spPr>
      </p:pic>
      <p:sp>
        <p:nvSpPr>
          <p:cNvPr id="8" name="Прямоугольник 7"/>
          <p:cNvSpPr/>
          <p:nvPr/>
        </p:nvSpPr>
        <p:spPr>
          <a:xfrm>
            <a:off x="1331640" y="1484783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logger Sans Light" pitchFamily="2" charset="0"/>
                <a:ea typeface="Blogger Sans Light" pitchFamily="2" charset="0"/>
                <a:cs typeface="Calibri" pitchFamily="34" charset="0"/>
              </a:rPr>
              <a:t>Wernicke–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logger Sans Light" pitchFamily="2" charset="0"/>
                <a:ea typeface="Blogger Sans Light" pitchFamily="2" charset="0"/>
                <a:cs typeface="Calibri" pitchFamily="34" charset="0"/>
              </a:rPr>
              <a:t>Geschwind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logger Sans Light" pitchFamily="2" charset="0"/>
                <a:ea typeface="Blogger Sans Light" pitchFamily="2" charset="0"/>
                <a:cs typeface="Calibri" pitchFamily="34" charset="0"/>
              </a:rPr>
              <a:t> model</a:t>
            </a:r>
          </a:p>
          <a:p>
            <a:pPr algn="ctr"/>
            <a:r>
              <a:rPr lang="en-US" sz="2400" i="1" dirty="0" err="1" smtClean="0">
                <a:solidFill>
                  <a:schemeClr val="accent3">
                    <a:lumMod val="65000"/>
                  </a:schemeClr>
                </a:solidFill>
                <a:latin typeface="Blogger Sans Light" pitchFamily="2" charset="0"/>
                <a:ea typeface="Blogger Sans Light" pitchFamily="2" charset="0"/>
                <a:cs typeface="Calibri" pitchFamily="34" charset="0"/>
              </a:rPr>
              <a:t>Geschwind</a:t>
            </a:r>
            <a:r>
              <a:rPr lang="en-US" sz="2400" i="1" dirty="0">
                <a:solidFill>
                  <a:schemeClr val="accent3">
                    <a:lumMod val="65000"/>
                  </a:schemeClr>
                </a:solidFill>
                <a:latin typeface="Blogger Sans Light" pitchFamily="2" charset="0"/>
                <a:ea typeface="Blogger Sans Light" pitchFamily="2" charset="0"/>
                <a:cs typeface="Calibri" pitchFamily="34" charset="0"/>
              </a:rPr>
              <a:t>, N. Language and the Brain (1982)</a:t>
            </a:r>
            <a:endParaRPr lang="ru-RU" sz="2400" i="1" dirty="0">
              <a:solidFill>
                <a:schemeClr val="accent3">
                  <a:lumMod val="65000"/>
                </a:schemeClr>
              </a:solidFill>
              <a:latin typeface="Blogger Sans Light" pitchFamily="2" charset="0"/>
              <a:ea typeface="Blogger Sans Light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67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logger Sans" pitchFamily="2" charset="0"/>
                <a:ea typeface="Blogger Sans" pitchFamily="2" charset="0"/>
              </a:rPr>
              <a:t>Мозг и язык: введение</a:t>
            </a:r>
            <a:endParaRPr lang="ru-RU" dirty="0">
              <a:latin typeface="Blogger Sans" pitchFamily="2" charset="0"/>
              <a:ea typeface="Blogger Sans" pitchFamily="2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88" y="1340769"/>
            <a:ext cx="8209160" cy="4896520"/>
          </a:xfrm>
        </p:spPr>
        <p:txBody>
          <a:bodyPr/>
          <a:lstStyle/>
          <a:p>
            <a:pPr marL="0" indent="0" algn="ctr">
              <a:buNone/>
            </a:pPr>
            <a:endParaRPr lang="ru-RU" sz="2400" dirty="0" smtClean="0">
              <a:latin typeface="Blogger Sans Light" pitchFamily="2" charset="0"/>
              <a:ea typeface="Blogger Sans Light" pitchFamily="2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FF9900"/>
                </a:solidFill>
                <a:latin typeface="Blogger Sans Light" pitchFamily="2" charset="0"/>
                <a:ea typeface="Blogger Sans Light" pitchFamily="2" charset="0"/>
              </a:rPr>
              <a:t>Инсульт</a:t>
            </a:r>
            <a:r>
              <a:rPr lang="ru-RU" sz="2400" dirty="0" smtClean="0">
                <a:latin typeface="Blogger Sans Light" pitchFamily="2" charset="0"/>
                <a:ea typeface="Blogger Sans Light" pitchFamily="2" charset="0"/>
              </a:rPr>
              <a:t> (лат</a:t>
            </a:r>
            <a:r>
              <a:rPr lang="ru-RU" sz="2400" dirty="0">
                <a:latin typeface="Blogger Sans Light" pitchFamily="2" charset="0"/>
                <a:ea typeface="Blogger Sans Light" pitchFamily="2" charset="0"/>
              </a:rPr>
              <a:t>. </a:t>
            </a:r>
            <a:r>
              <a:rPr lang="ru-RU" sz="2400" i="1" dirty="0" err="1">
                <a:latin typeface="Blogger Sans Light" pitchFamily="2" charset="0"/>
                <a:ea typeface="Blogger Sans Light" pitchFamily="2" charset="0"/>
              </a:rPr>
              <a:t>insulto</a:t>
            </a:r>
            <a:r>
              <a:rPr lang="ru-RU" sz="2400" dirty="0">
                <a:latin typeface="Blogger Sans Light" pitchFamily="2" charset="0"/>
                <a:ea typeface="Blogger Sans Light" pitchFamily="2" charset="0"/>
              </a:rPr>
              <a:t> — скачу, впрыгиваю), т. н. «мозговой удар» — острое нарушение мозгового </a:t>
            </a:r>
            <a:r>
              <a:rPr lang="ru-RU" sz="2400" dirty="0" smtClean="0">
                <a:latin typeface="Blogger Sans Light" pitchFamily="2" charset="0"/>
                <a:ea typeface="Blogger Sans Light" pitchFamily="2" charset="0"/>
              </a:rPr>
              <a:t>кровообращения, в </a:t>
            </a:r>
            <a:r>
              <a:rPr lang="ru-RU" sz="2400" dirty="0">
                <a:latin typeface="Blogger Sans Light" pitchFamily="2" charset="0"/>
                <a:ea typeface="Blogger Sans Light" pitchFamily="2" charset="0"/>
              </a:rPr>
              <a:t>частности, </a:t>
            </a:r>
            <a:r>
              <a:rPr lang="ru-RU" sz="2400" dirty="0" smtClean="0">
                <a:latin typeface="Blogger Sans Light" pitchFamily="2" charset="0"/>
                <a:ea typeface="Blogger Sans Light" pitchFamily="2" charset="0"/>
              </a:rPr>
              <a:t>кровоизлияние в мозг.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err="1">
                <a:solidFill>
                  <a:srgbClr val="FF9900"/>
                </a:solidFill>
                <a:latin typeface="Blogger Sans Light" pitchFamily="2" charset="0"/>
                <a:ea typeface="Blogger Sans Light" pitchFamily="2" charset="0"/>
              </a:rPr>
              <a:t>Латерализация</a:t>
            </a:r>
            <a:r>
              <a:rPr lang="ru-RU" sz="2400" b="1" dirty="0">
                <a:solidFill>
                  <a:srgbClr val="FF9900"/>
                </a:solidFill>
                <a:latin typeface="Blogger Sans Light" pitchFamily="2" charset="0"/>
                <a:ea typeface="Blogger Sans Light" pitchFamily="2" charset="0"/>
              </a:rPr>
              <a:t> функций головного мозга</a:t>
            </a:r>
            <a:r>
              <a:rPr lang="ru-RU" sz="2400" dirty="0">
                <a:latin typeface="Blogger Sans Light" pitchFamily="2" charset="0"/>
                <a:ea typeface="Blogger Sans Light" pitchFamily="2" charset="0"/>
              </a:rPr>
              <a:t> </a:t>
            </a:r>
            <a:r>
              <a:rPr lang="ru-RU" sz="2400" dirty="0" smtClean="0">
                <a:latin typeface="Blogger Sans Light" pitchFamily="2" charset="0"/>
                <a:ea typeface="Blogger Sans Light" pitchFamily="2" charset="0"/>
              </a:rPr>
              <a:t>(</a:t>
            </a:r>
            <a:r>
              <a:rPr lang="ru-RU" sz="2400" dirty="0">
                <a:latin typeface="Blogger Sans Light" pitchFamily="2" charset="0"/>
                <a:ea typeface="Blogger Sans Light" pitchFamily="2" charset="0"/>
              </a:rPr>
              <a:t>лат. </a:t>
            </a:r>
            <a:r>
              <a:rPr lang="ru-RU" sz="2400" i="1" dirty="0" err="1">
                <a:latin typeface="Blogger Sans Light" pitchFamily="2" charset="0"/>
                <a:ea typeface="Blogger Sans Light" pitchFamily="2" charset="0"/>
              </a:rPr>
              <a:t>lateralis</a:t>
            </a:r>
            <a:r>
              <a:rPr lang="ru-RU" sz="2400" dirty="0">
                <a:latin typeface="Blogger Sans Light" pitchFamily="2" charset="0"/>
                <a:ea typeface="Blogger Sans Light" pitchFamily="2" charset="0"/>
              </a:rPr>
              <a:t> — боковой, расположенный в стороне) — </a:t>
            </a:r>
            <a:r>
              <a:rPr lang="ru-RU" sz="2400" dirty="0" smtClean="0">
                <a:latin typeface="Blogger Sans Light" pitchFamily="2" charset="0"/>
                <a:ea typeface="Blogger Sans Light" pitchFamily="2" charset="0"/>
              </a:rPr>
              <a:t>«привязывание» функций к левому или правому полушарию в ходе онтогенеза.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>
                <a:solidFill>
                  <a:srgbClr val="FF9900"/>
                </a:solidFill>
                <a:latin typeface="Blogger Sans Light" pitchFamily="2" charset="0"/>
                <a:ea typeface="Blogger Sans Light" pitchFamily="2" charset="0"/>
              </a:rPr>
              <a:t>Локализация высших психических </a:t>
            </a:r>
            <a:r>
              <a:rPr lang="ru-RU" sz="2400" b="1" dirty="0" smtClean="0">
                <a:solidFill>
                  <a:srgbClr val="FF9900"/>
                </a:solidFill>
                <a:latin typeface="Blogger Sans Light" pitchFamily="2" charset="0"/>
                <a:ea typeface="Blogger Sans Light" pitchFamily="2" charset="0"/>
              </a:rPr>
              <a:t>функций</a:t>
            </a:r>
            <a:r>
              <a:rPr lang="ru-RU" sz="2400" dirty="0" smtClean="0">
                <a:latin typeface="Blogger Sans Light" pitchFamily="2" charset="0"/>
                <a:ea typeface="Blogger Sans Light" pitchFamily="2" charset="0"/>
              </a:rPr>
              <a:t> (лат</a:t>
            </a:r>
            <a:r>
              <a:rPr lang="ru-RU" sz="2400" dirty="0">
                <a:latin typeface="Blogger Sans Light" pitchFamily="2" charset="0"/>
                <a:ea typeface="Blogger Sans Light" pitchFamily="2" charset="0"/>
              </a:rPr>
              <a:t>. </a:t>
            </a:r>
            <a:r>
              <a:rPr lang="en-US" sz="2400" i="1" dirty="0">
                <a:latin typeface="Blogger Sans Light" pitchFamily="2" charset="0"/>
                <a:ea typeface="Blogger Sans Light" pitchFamily="2" charset="0"/>
              </a:rPr>
              <a:t>locus</a:t>
            </a:r>
            <a:r>
              <a:rPr lang="en-US" sz="2400" dirty="0">
                <a:latin typeface="Blogger Sans Light" pitchFamily="2" charset="0"/>
                <a:ea typeface="Blogger Sans Light" pitchFamily="2" charset="0"/>
              </a:rPr>
              <a:t> — </a:t>
            </a:r>
            <a:r>
              <a:rPr lang="ru-RU" sz="2400" dirty="0" smtClean="0">
                <a:latin typeface="Blogger Sans Light" pitchFamily="2" charset="0"/>
                <a:ea typeface="Blogger Sans Light" pitchFamily="2" charset="0"/>
              </a:rPr>
              <a:t>место) — процесс установления соответствий между субстратом мозга и психической функцией.</a:t>
            </a:r>
          </a:p>
        </p:txBody>
      </p:sp>
    </p:spTree>
    <p:extLst>
      <p:ext uri="{BB962C8B-B14F-4D97-AF65-F5344CB8AC3E}">
        <p14:creationId xmlns:p14="http://schemas.microsoft.com/office/powerpoint/2010/main" val="33448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Афазиология</a:t>
            </a:r>
            <a:r>
              <a:rPr lang="ru-RU" dirty="0" smtClean="0"/>
              <a:t> ЖЯ</a:t>
            </a:r>
            <a:endParaRPr lang="ru-RU" dirty="0"/>
          </a:p>
        </p:txBody>
      </p:sp>
      <p:pic>
        <p:nvPicPr>
          <p:cNvPr id="6" name="Picture 2" descr="https://upload.wikimedia.org/wikipedia/commons/thumb/5/56/Paul_Broca.jpg/250px-Paul_Bro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2520280" cy="335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73618"/>
            <a:ext cx="2396515" cy="34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90161" y="3068960"/>
            <a:ext cx="14859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336699"/>
                </a:solidFill>
                <a:latin typeface="+mn-lt"/>
              </a:rPr>
              <a:t>Paul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336699"/>
                </a:solidFill>
                <a:latin typeface="+mn-lt"/>
              </a:rPr>
              <a:t>Broca</a:t>
            </a:r>
            <a:endParaRPr lang="ru-RU" sz="2400" dirty="0">
              <a:solidFill>
                <a:srgbClr val="336699"/>
              </a:solidFill>
              <a:latin typeface="+mn-lt"/>
            </a:endParaRPr>
          </a:p>
          <a:p>
            <a:pPr algn="ctr"/>
            <a:r>
              <a:rPr lang="ru-RU" sz="2400" dirty="0" smtClean="0">
                <a:solidFill>
                  <a:srgbClr val="336699"/>
                </a:solidFill>
                <a:latin typeface="+mn-lt"/>
              </a:rPr>
              <a:t>1865</a:t>
            </a:r>
            <a:endParaRPr lang="ru-RU" sz="2400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55817" y="5414288"/>
            <a:ext cx="18409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336699"/>
                </a:solidFill>
                <a:latin typeface="+mn-lt"/>
              </a:rPr>
              <a:t>Carl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rgbClr val="336699"/>
                </a:solidFill>
                <a:latin typeface="+mn-lt"/>
              </a:rPr>
              <a:t>Wernicke</a:t>
            </a:r>
            <a:endParaRPr lang="ru-RU" sz="2400" dirty="0" smtClean="0">
              <a:solidFill>
                <a:srgbClr val="336699"/>
              </a:solidFill>
              <a:latin typeface="+mn-lt"/>
            </a:endParaRPr>
          </a:p>
          <a:p>
            <a:pPr algn="ctr"/>
            <a:r>
              <a:rPr lang="ru-RU" sz="2400" dirty="0" smtClean="0">
                <a:solidFill>
                  <a:srgbClr val="336699"/>
                </a:solidFill>
                <a:latin typeface="+mn-lt"/>
              </a:rPr>
              <a:t>1874</a:t>
            </a:r>
          </a:p>
        </p:txBody>
      </p:sp>
      <p:sp>
        <p:nvSpPr>
          <p:cNvPr id="1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Афазия</a:t>
            </a:r>
            <a:r>
              <a:rPr lang="ru-RU" dirty="0" smtClean="0"/>
              <a:t> — любые </a:t>
            </a:r>
            <a:r>
              <a:rPr lang="ru-RU" dirty="0"/>
              <a:t>моторные или сенсорные </a:t>
            </a:r>
            <a:r>
              <a:rPr lang="ru-RU" dirty="0">
                <a:solidFill>
                  <a:srgbClr val="FF9900"/>
                </a:solidFill>
              </a:rPr>
              <a:t>нарушения речи</a:t>
            </a:r>
            <a:r>
              <a:rPr lang="ru-RU" dirty="0"/>
              <a:t>, обусловленные очаговыми поражениями головного </a:t>
            </a:r>
            <a:r>
              <a:rPr lang="ru-RU" dirty="0" smtClean="0"/>
              <a:t>мозга.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2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Афазиология</a:t>
            </a:r>
            <a:r>
              <a:rPr lang="ru-RU" dirty="0" smtClean="0"/>
              <a:t> ЖЯ</a:t>
            </a:r>
            <a:endParaRPr lang="ru-RU" dirty="0"/>
          </a:p>
        </p:txBody>
      </p:sp>
      <p:sp>
        <p:nvSpPr>
          <p:cNvPr id="11" name="Объект 1"/>
          <p:cNvSpPr>
            <a:spLocks noGrp="1"/>
          </p:cNvSpPr>
          <p:nvPr>
            <p:ph idx="1"/>
          </p:nvPr>
        </p:nvSpPr>
        <p:spPr>
          <a:xfrm>
            <a:off x="287338" y="1484784"/>
            <a:ext cx="8569325" cy="475250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b="1" dirty="0" smtClean="0"/>
              <a:t>Видео (афазии в звучащих языках)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Афазиология</a:t>
            </a:r>
            <a:r>
              <a:rPr lang="ru-RU" dirty="0" smtClean="0"/>
              <a:t> ЖЯ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59832" y="1412776"/>
            <a:ext cx="5833021" cy="345638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Patient G.D.: </a:t>
            </a:r>
          </a:p>
          <a:p>
            <a:r>
              <a:rPr lang="en-US" sz="2400" dirty="0" smtClean="0"/>
              <a:t>deaf signer, </a:t>
            </a:r>
          </a:p>
          <a:p>
            <a:r>
              <a:rPr lang="ru-RU" sz="2400" dirty="0" smtClean="0"/>
              <a:t>повреждены передние лобные доли левого полушария, включая зону </a:t>
            </a:r>
            <a:r>
              <a:rPr lang="ru-RU" sz="2400" dirty="0" err="1" smtClean="0"/>
              <a:t>Брока</a:t>
            </a:r>
            <a:r>
              <a:rPr lang="ru-RU" sz="2400" dirty="0" smtClean="0"/>
              <a:t>,</a:t>
            </a:r>
            <a:endParaRPr lang="en-US" sz="2400" dirty="0"/>
          </a:p>
          <a:p>
            <a:r>
              <a:rPr lang="ru-RU" sz="2400" dirty="0" smtClean="0"/>
              <a:t>афазия по типу </a:t>
            </a:r>
            <a:r>
              <a:rPr lang="en-US" sz="2400" dirty="0" smtClean="0"/>
              <a:t>non-fluent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идеальное понимание чужой жестовой речи,</a:t>
            </a:r>
          </a:p>
          <a:p>
            <a:r>
              <a:rPr lang="ru-RU" sz="2400" dirty="0" smtClean="0"/>
              <a:t>нарушена работа левой руки, хотя повреждение в левом полушарии → не чисто двигательное нарушение</a:t>
            </a:r>
            <a:r>
              <a:rPr lang="ru-RU" sz="2400" dirty="0"/>
              <a:t>.</a:t>
            </a:r>
          </a:p>
        </p:txBody>
      </p:sp>
      <p:pic>
        <p:nvPicPr>
          <p:cNvPr id="4098" name="Picture 2" descr="http://ecx.images-amazon.com/images/I/4112Y4BE60L._SY344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77" y="1556792"/>
            <a:ext cx="2152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8577" y="5572690"/>
            <a:ext cx="8404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Poizner</a:t>
            </a:r>
            <a:r>
              <a:rPr lang="en-US" sz="2400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 H., </a:t>
            </a:r>
            <a:r>
              <a:rPr lang="en-US" sz="24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Klima</a:t>
            </a:r>
            <a:r>
              <a:rPr lang="en-US" sz="2400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 E. S., </a:t>
            </a:r>
            <a:r>
              <a:rPr lang="en-US" sz="2400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Bellugi</a:t>
            </a:r>
            <a:r>
              <a:rPr lang="en-US" sz="2400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 U. What the hands reveal about the brain. – MIT press, 1990.</a:t>
            </a:r>
            <a:endParaRPr lang="ru-RU" sz="2400" dirty="0">
              <a:solidFill>
                <a:schemeClr val="accent4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63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Афазиология</a:t>
            </a:r>
            <a:r>
              <a:rPr lang="ru-RU" dirty="0" smtClean="0"/>
              <a:t> ЖЯ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8443" y="1700808"/>
            <a:ext cx="8504276" cy="4032448"/>
          </a:xfrm>
        </p:spPr>
        <p:txBody>
          <a:bodyPr/>
          <a:lstStyle/>
          <a:p>
            <a:r>
              <a:rPr lang="ru-RU" sz="2400" dirty="0" smtClean="0"/>
              <a:t>Нет случаев, при которых поражения вне речевых зон около </a:t>
            </a:r>
            <a:r>
              <a:rPr lang="ru-RU" sz="2400" dirty="0" err="1" smtClean="0"/>
              <a:t>сильвиевой</a:t>
            </a:r>
            <a:r>
              <a:rPr lang="ru-RU" sz="2400" dirty="0" smtClean="0"/>
              <a:t> борозды вели к первичной афазии у НЖЯ.</a:t>
            </a:r>
          </a:p>
          <a:p>
            <a:r>
              <a:rPr lang="en-US" sz="2400" dirty="0"/>
              <a:t>N</a:t>
            </a:r>
            <a:r>
              <a:rPr lang="en-US" sz="2400" dirty="0" smtClean="0"/>
              <a:t>on-fluent </a:t>
            </a:r>
            <a:r>
              <a:rPr lang="en-US" sz="2400" dirty="0"/>
              <a:t>aphasic </a:t>
            </a:r>
            <a:r>
              <a:rPr lang="en-US" sz="2400" dirty="0" smtClean="0"/>
              <a:t>signers</a:t>
            </a:r>
            <a:r>
              <a:rPr lang="ru-RU" sz="2400" dirty="0" smtClean="0"/>
              <a:t> = передние поражения, </a:t>
            </a:r>
            <a:r>
              <a:rPr lang="en-US" sz="2400" dirty="0" smtClean="0"/>
              <a:t>fluent aphasic</a:t>
            </a:r>
            <a:r>
              <a:rPr lang="ru-RU" sz="2400" dirty="0" smtClean="0"/>
              <a:t> = задние поражения</a:t>
            </a:r>
            <a:r>
              <a:rPr lang="en-US" sz="2400" dirty="0"/>
              <a:t>.</a:t>
            </a:r>
          </a:p>
          <a:p>
            <a:r>
              <a:rPr lang="ru-RU" sz="2400" dirty="0" smtClean="0"/>
              <a:t>Зона </a:t>
            </a:r>
            <a:r>
              <a:rPr lang="ru-RU" sz="2400" dirty="0" err="1" smtClean="0"/>
              <a:t>Брока</a:t>
            </a:r>
            <a:r>
              <a:rPr lang="ru-RU" sz="2400" dirty="0" smtClean="0"/>
              <a:t> определённо участвует в порождении речи на американском жестовом языке. </a:t>
            </a:r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«…</a:t>
            </a:r>
            <a:r>
              <a:rPr lang="en-US" sz="2400" dirty="0" smtClean="0"/>
              <a:t>it </a:t>
            </a:r>
            <a:r>
              <a:rPr lang="en-US" sz="2400" dirty="0"/>
              <a:t>is reasonable to hypothesize </a:t>
            </a:r>
            <a:r>
              <a:rPr lang="en-US" sz="2400" dirty="0" smtClean="0"/>
              <a:t>that</a:t>
            </a:r>
            <a:r>
              <a:rPr lang="ru-RU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b="1" dirty="0">
                <a:solidFill>
                  <a:srgbClr val="FF9900"/>
                </a:solidFill>
              </a:rPr>
              <a:t>functional organization </a:t>
            </a:r>
            <a:r>
              <a:rPr lang="en-US" sz="2400" dirty="0"/>
              <a:t>of signed and spoken </a:t>
            </a:r>
            <a:r>
              <a:rPr lang="en-US" sz="2400" dirty="0" smtClean="0"/>
              <a:t>language</a:t>
            </a:r>
            <a:r>
              <a:rPr lang="ru-RU" sz="2400" dirty="0" smtClean="0"/>
              <a:t> </a:t>
            </a:r>
            <a:r>
              <a:rPr lang="en-US" sz="2400" dirty="0" smtClean="0"/>
              <a:t>in </a:t>
            </a:r>
            <a:r>
              <a:rPr lang="en-US" sz="2400" dirty="0"/>
              <a:t>the left hemisphere </a:t>
            </a:r>
            <a:r>
              <a:rPr lang="en-US" sz="2400" b="1" dirty="0">
                <a:solidFill>
                  <a:srgbClr val="FF9900"/>
                </a:solidFill>
              </a:rPr>
              <a:t>is very </a:t>
            </a:r>
            <a:r>
              <a:rPr lang="en-US" sz="2400" b="1" dirty="0" smtClean="0">
                <a:solidFill>
                  <a:srgbClr val="FF9900"/>
                </a:solidFill>
              </a:rPr>
              <a:t>similar</a:t>
            </a:r>
            <a:r>
              <a:rPr lang="ru-RU" sz="2400" dirty="0" smtClean="0"/>
              <a:t>.»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8577" y="5733256"/>
            <a:ext cx="8404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Hickok G., </a:t>
            </a:r>
            <a:r>
              <a:rPr lang="en-US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Bellugi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 U., </a:t>
            </a:r>
            <a:r>
              <a:rPr lang="en-US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Klima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 E. S. The neural organization of language: evidence from sign language aphasia //Trends in cognitive sciences. – 1998. – Т. 2. – №. 4. – С. 129-136.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99556"/>
            <a:ext cx="32385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210" y="1345095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Разные или одинаковые?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641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Афазиология</a:t>
            </a:r>
            <a:r>
              <a:rPr lang="ru-RU" dirty="0" smtClean="0"/>
              <a:t> ЖЯ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5918" y="1384679"/>
            <a:ext cx="8569325" cy="432048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1) </a:t>
            </a:r>
            <a:r>
              <a:rPr lang="ru-RU" sz="2000" b="1" dirty="0" err="1">
                <a:solidFill>
                  <a:srgbClr val="FF9900"/>
                </a:solidFill>
              </a:rPr>
              <a:t>Fluent</a:t>
            </a:r>
            <a:r>
              <a:rPr lang="ru-RU" sz="2000" b="1" dirty="0">
                <a:solidFill>
                  <a:srgbClr val="FF9900"/>
                </a:solidFill>
              </a:rPr>
              <a:t> </a:t>
            </a:r>
            <a:r>
              <a:rPr lang="ru-RU" sz="2000" b="1" dirty="0" err="1">
                <a:solidFill>
                  <a:srgbClr val="FF9900"/>
                </a:solidFill>
              </a:rPr>
              <a:t>and</a:t>
            </a:r>
            <a:r>
              <a:rPr lang="ru-RU" sz="2000" b="1" dirty="0">
                <a:solidFill>
                  <a:srgbClr val="FF9900"/>
                </a:solidFill>
              </a:rPr>
              <a:t> </a:t>
            </a:r>
            <a:r>
              <a:rPr lang="ru-RU" sz="2000" b="1" dirty="0" err="1">
                <a:solidFill>
                  <a:srgbClr val="FF9900"/>
                </a:solidFill>
              </a:rPr>
              <a:t>non-fluent</a:t>
            </a:r>
            <a:r>
              <a:rPr lang="ru-RU" sz="2000" b="1" dirty="0">
                <a:solidFill>
                  <a:srgbClr val="FF9900"/>
                </a:solidFill>
              </a:rPr>
              <a:t> </a:t>
            </a:r>
            <a:r>
              <a:rPr lang="ru-RU" sz="2000" b="1" dirty="0" err="1">
                <a:solidFill>
                  <a:srgbClr val="FF9900"/>
                </a:solidFill>
              </a:rPr>
              <a:t>aphasias</a:t>
            </a:r>
            <a:r>
              <a:rPr lang="ru-RU" sz="2000" b="1" dirty="0">
                <a:solidFill>
                  <a:srgbClr val="FF9900"/>
                </a:solidFill>
              </a:rPr>
              <a:t>:</a:t>
            </a:r>
          </a:p>
          <a:p>
            <a:pPr marL="400050" lvl="1" indent="0">
              <a:buNone/>
            </a:pPr>
            <a:r>
              <a:rPr lang="ru-RU" sz="2000" dirty="0"/>
              <a:t>a)	длина грамматичных последовательностей в словах,</a:t>
            </a:r>
          </a:p>
          <a:p>
            <a:pPr marL="400050" lvl="1" indent="0">
              <a:buNone/>
            </a:pPr>
            <a:r>
              <a:rPr lang="ru-RU" sz="2000" dirty="0"/>
              <a:t>b)	афазия </a:t>
            </a:r>
            <a:r>
              <a:rPr lang="ru-RU" sz="2000" dirty="0" err="1"/>
              <a:t>Брока</a:t>
            </a:r>
            <a:r>
              <a:rPr lang="ru-RU" sz="2000" dirty="0"/>
              <a:t>: с трудом один-два жеста, преимущественно существительные, но понимание сохранено,</a:t>
            </a:r>
          </a:p>
          <a:p>
            <a:pPr marL="400050" lvl="1" indent="0">
              <a:buNone/>
            </a:pPr>
            <a:r>
              <a:rPr lang="ru-RU" sz="2000" dirty="0"/>
              <a:t>c)	афазия Вернике: без усилий последовательности жестов, но много парафазий.</a:t>
            </a:r>
          </a:p>
          <a:p>
            <a:pPr marL="0" indent="0">
              <a:buNone/>
            </a:pPr>
            <a:r>
              <a:rPr lang="ru-RU" sz="2000" dirty="0" smtClean="0"/>
              <a:t>2) </a:t>
            </a:r>
            <a:r>
              <a:rPr lang="ru-RU" sz="2000" b="1" dirty="0">
                <a:solidFill>
                  <a:srgbClr val="FF9900"/>
                </a:solidFill>
              </a:rPr>
              <a:t>Называние:</a:t>
            </a:r>
            <a:r>
              <a:rPr lang="ru-RU" sz="2000" dirty="0"/>
              <a:t> </a:t>
            </a:r>
            <a:r>
              <a:rPr lang="ru-RU" sz="2000" dirty="0" smtClean="0"/>
              <a:t>НЖЯ </a:t>
            </a:r>
            <a:r>
              <a:rPr lang="ru-RU" sz="2000" dirty="0"/>
              <a:t>с повреждённым </a:t>
            </a:r>
            <a:r>
              <a:rPr lang="ru-RU" sz="2000" dirty="0" smtClean="0"/>
              <a:t>ЛП </a:t>
            </a:r>
            <a:r>
              <a:rPr lang="ru-RU" sz="2000" dirty="0"/>
              <a:t>называли в среднем на 61% слов меньше, чем НЖЯ с повреждённым </a:t>
            </a:r>
            <a:r>
              <a:rPr lang="ru-RU" sz="2000" dirty="0" smtClean="0"/>
              <a:t>ПП (25,2 </a:t>
            </a:r>
            <a:r>
              <a:rPr lang="ru-RU" sz="2000" dirty="0"/>
              <a:t>слова по сравнению с 31,1).</a:t>
            </a:r>
          </a:p>
          <a:p>
            <a:pPr marL="0" indent="0">
              <a:buNone/>
            </a:pPr>
            <a:r>
              <a:rPr lang="ru-RU" sz="2000" dirty="0" smtClean="0"/>
              <a:t>3) </a:t>
            </a:r>
            <a:r>
              <a:rPr lang="ru-RU" sz="2000" b="1" dirty="0" err="1">
                <a:solidFill>
                  <a:srgbClr val="FF9900"/>
                </a:solidFill>
              </a:rPr>
              <a:t>Аграмматизм</a:t>
            </a:r>
            <a:r>
              <a:rPr lang="ru-RU" sz="2000" b="1" dirty="0">
                <a:solidFill>
                  <a:srgbClr val="FF9900"/>
                </a:solidFill>
              </a:rPr>
              <a:t>:</a:t>
            </a:r>
            <a:r>
              <a:rPr lang="ru-RU" sz="2000" b="1" dirty="0"/>
              <a:t> </a:t>
            </a:r>
            <a:r>
              <a:rPr lang="ru-RU" sz="2000" dirty="0"/>
              <a:t>НЖЯ с афазией </a:t>
            </a:r>
            <a:r>
              <a:rPr lang="ru-RU" sz="2000" dirty="0" err="1"/>
              <a:t>Брока</a:t>
            </a:r>
            <a:r>
              <a:rPr lang="ru-RU" sz="2000" dirty="0"/>
              <a:t> не использовала никакие из необходимых морфологических маркеров ASL.</a:t>
            </a:r>
          </a:p>
          <a:p>
            <a:pPr marL="0" indent="0">
              <a:buNone/>
            </a:pPr>
            <a:r>
              <a:rPr lang="ru-RU" sz="2000" dirty="0"/>
              <a:t>4</a:t>
            </a:r>
            <a:r>
              <a:rPr lang="ru-RU" sz="2000" dirty="0" smtClean="0"/>
              <a:t>) </a:t>
            </a:r>
            <a:r>
              <a:rPr lang="ru-RU" sz="2000" b="1" dirty="0" smtClean="0">
                <a:solidFill>
                  <a:srgbClr val="FF9900"/>
                </a:solidFill>
              </a:rPr>
              <a:t>«</a:t>
            </a:r>
            <a:r>
              <a:rPr lang="ru-RU" sz="2000" b="1" dirty="0">
                <a:solidFill>
                  <a:srgbClr val="FF9900"/>
                </a:solidFill>
              </a:rPr>
              <a:t>Жестовая слепота»:</a:t>
            </a:r>
            <a:r>
              <a:rPr lang="ru-RU" sz="2000" dirty="0">
                <a:solidFill>
                  <a:srgbClr val="FF9900"/>
                </a:solidFill>
              </a:rPr>
              <a:t> </a:t>
            </a:r>
            <a:r>
              <a:rPr lang="ru-RU" sz="2000" dirty="0"/>
              <a:t>при сохранении зрительного восприятия, распознавания образов пациентка не понимала даже </a:t>
            </a:r>
            <a:r>
              <a:rPr lang="ru-RU" sz="2000" dirty="0" err="1"/>
              <a:t>одножестовые</a:t>
            </a:r>
            <a:r>
              <a:rPr lang="ru-RU" sz="2000" dirty="0"/>
              <a:t> команды, хотя сама свободно говорила на ЖЯ.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8577" y="5805264"/>
            <a:ext cx="8404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Hickok G., </a:t>
            </a:r>
            <a:r>
              <a:rPr lang="en-US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Bellugi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 U., </a:t>
            </a:r>
            <a:r>
              <a:rPr lang="en-US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Klima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 E. S. The neural organization of language: evidence from sign language aphasia //Trends in cognitive sciences. – 1998. – Т. 2. – №. 4. – С. 129-136.</a:t>
            </a:r>
            <a:endParaRPr lang="ru-RU" dirty="0">
              <a:solidFill>
                <a:schemeClr val="accent4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19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Афазиология</a:t>
            </a:r>
            <a:r>
              <a:rPr lang="ru-RU" dirty="0"/>
              <a:t> ЖЯ</a:t>
            </a:r>
            <a:endParaRPr lang="ru-RU" dirty="0">
              <a:latin typeface="Blogger Sans" pitchFamily="2" charset="0"/>
              <a:ea typeface="Blogger Sans" pitchFamily="2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88" y="1556793"/>
            <a:ext cx="8209160" cy="46804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FF9900"/>
                </a:solidFill>
                <a:latin typeface="Blogger Sans Light" pitchFamily="2" charset="0"/>
                <a:ea typeface="Blogger Sans Light" pitchFamily="2" charset="0"/>
              </a:rPr>
              <a:t>Парафазия</a:t>
            </a:r>
            <a:r>
              <a:rPr lang="ru-RU" sz="2400" dirty="0" smtClean="0">
                <a:latin typeface="Blogger Sans Light" pitchFamily="2" charset="0"/>
                <a:ea typeface="Blogger Sans Light" pitchFamily="2" charset="0"/>
              </a:rPr>
              <a:t> (</a:t>
            </a:r>
            <a:r>
              <a:rPr lang="ru-RU" sz="2400" dirty="0"/>
              <a:t>др.-греч. </a:t>
            </a:r>
            <a:r>
              <a:rPr lang="el-GR" sz="2400" dirty="0"/>
              <a:t>παρα — </a:t>
            </a:r>
            <a:r>
              <a:rPr lang="ru-RU" sz="2400" dirty="0" smtClean="0"/>
              <a:t>около, </a:t>
            </a:r>
            <a:r>
              <a:rPr lang="el-GR" sz="2400" dirty="0"/>
              <a:t>φάσις </a:t>
            </a:r>
            <a:r>
              <a:rPr lang="el-GR" sz="2400" dirty="0" smtClean="0"/>
              <a:t>—</a:t>
            </a:r>
            <a:r>
              <a:rPr lang="ru-RU" sz="2400" dirty="0" smtClean="0"/>
              <a:t> высказывание</a:t>
            </a:r>
            <a:r>
              <a:rPr lang="ru-RU" sz="2400" dirty="0" smtClean="0">
                <a:latin typeface="Blogger Sans Light" pitchFamily="2" charset="0"/>
                <a:ea typeface="Blogger Sans Light" pitchFamily="2" charset="0"/>
              </a:rPr>
              <a:t>) — </a:t>
            </a:r>
            <a:r>
              <a:rPr lang="ru-RU" sz="2400" dirty="0" smtClean="0"/>
              <a:t>искажение </a:t>
            </a:r>
            <a:r>
              <a:rPr lang="ru-RU" sz="2400" dirty="0"/>
              <a:t>речи при афазии, воспроизведение неадекватных ее </a:t>
            </a:r>
            <a:r>
              <a:rPr lang="ru-RU" sz="2400" dirty="0" smtClean="0"/>
              <a:t>элементов:</a:t>
            </a:r>
          </a:p>
          <a:p>
            <a:pPr lvl="1" algn="just">
              <a:buFont typeface="Wingdings" pitchFamily="2" charset="2"/>
              <a:buChar char="§"/>
            </a:pPr>
            <a:r>
              <a:rPr lang="ru-RU" sz="2000" dirty="0" smtClean="0"/>
              <a:t>пропуски, </a:t>
            </a:r>
          </a:p>
          <a:p>
            <a:pPr lvl="1" algn="just">
              <a:buFont typeface="Wingdings" pitchFamily="2" charset="2"/>
              <a:buChar char="§"/>
            </a:pPr>
            <a:r>
              <a:rPr lang="ru-RU" sz="2000" dirty="0" smtClean="0"/>
              <a:t>перестановки,</a:t>
            </a:r>
          </a:p>
          <a:p>
            <a:pPr lvl="1" algn="just">
              <a:buFont typeface="Wingdings" pitchFamily="2" charset="2"/>
              <a:buChar char="§"/>
            </a:pPr>
            <a:r>
              <a:rPr lang="ru-RU" sz="2000" dirty="0" smtClean="0"/>
              <a:t>замены, </a:t>
            </a:r>
          </a:p>
          <a:p>
            <a:pPr lvl="1" algn="just">
              <a:buFont typeface="Wingdings" pitchFamily="2" charset="2"/>
              <a:buChar char="§"/>
            </a:pPr>
            <a:r>
              <a:rPr lang="ru-RU" sz="2000" dirty="0" smtClean="0"/>
              <a:t>повторения.</a:t>
            </a:r>
          </a:p>
          <a:p>
            <a:pPr lvl="1" algn="just">
              <a:buFont typeface="Wingdings" pitchFamily="2" charset="2"/>
              <a:buChar char="§"/>
            </a:pPr>
            <a:endParaRPr lang="ru-RU" sz="2000" dirty="0"/>
          </a:p>
          <a:p>
            <a:pPr marL="0" indent="0" algn="just">
              <a:buNone/>
            </a:pPr>
            <a:r>
              <a:rPr lang="ru-RU" sz="2400" dirty="0" smtClean="0"/>
              <a:t>Парафазии:</a:t>
            </a:r>
          </a:p>
          <a:p>
            <a:pPr marL="457200" indent="-457200" algn="just">
              <a:buAutoNum type="arabicParenR"/>
            </a:pPr>
            <a:r>
              <a:rPr lang="ru-RU" sz="2400" b="1" dirty="0" smtClean="0">
                <a:solidFill>
                  <a:srgbClr val="FF9900"/>
                </a:solidFill>
              </a:rPr>
              <a:t>литеральные</a:t>
            </a:r>
            <a:r>
              <a:rPr lang="ru-RU" sz="2400" dirty="0" smtClean="0"/>
              <a:t> — замена звуков (букв на письме),</a:t>
            </a:r>
          </a:p>
          <a:p>
            <a:pPr marL="457200" indent="-457200" algn="just">
              <a:buAutoNum type="arabicParenR"/>
            </a:pPr>
            <a:r>
              <a:rPr lang="ru-RU" sz="2400" b="1" dirty="0" smtClean="0">
                <a:solidFill>
                  <a:srgbClr val="FF9900"/>
                </a:solidFill>
              </a:rPr>
              <a:t>вербальные</a:t>
            </a:r>
            <a:r>
              <a:rPr lang="ru-RU" sz="2400" dirty="0" smtClean="0"/>
              <a:t> — замена слов.</a:t>
            </a:r>
          </a:p>
        </p:txBody>
      </p:sp>
    </p:spTree>
    <p:extLst>
      <p:ext uri="{BB962C8B-B14F-4D97-AF65-F5344CB8AC3E}">
        <p14:creationId xmlns:p14="http://schemas.microsoft.com/office/powerpoint/2010/main" val="26188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Афазиология</a:t>
            </a:r>
            <a:r>
              <a:rPr lang="ru-RU" dirty="0" smtClean="0"/>
              <a:t> ЖЯ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59832" y="1988840"/>
            <a:ext cx="5833021" cy="432435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9900"/>
                </a:solidFill>
              </a:rPr>
              <a:t>Cortical stimulation mapping</a:t>
            </a:r>
            <a:r>
              <a:rPr lang="en-US" sz="2400" dirty="0"/>
              <a:t> </a:t>
            </a:r>
            <a:r>
              <a:rPr lang="en-US" sz="2400" dirty="0" smtClean="0"/>
              <a:t>(CSM)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r>
              <a:rPr lang="ru-RU" sz="2400" dirty="0" smtClean="0"/>
              <a:t>функциональное картирование коры, чтобы не задеть важные зоны во время операции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В исследовании </a:t>
            </a:r>
            <a:r>
              <a:rPr lang="en-US" sz="2400" dirty="0" err="1" smtClean="0"/>
              <a:t>Corina</a:t>
            </a:r>
            <a:r>
              <a:rPr lang="en-US" sz="2400" dirty="0"/>
              <a:t> </a:t>
            </a:r>
            <a:r>
              <a:rPr lang="en-US" sz="2400" dirty="0" smtClean="0"/>
              <a:t>et al.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жесты для одной левой руки </a:t>
            </a:r>
          </a:p>
          <a:p>
            <a:r>
              <a:rPr lang="ru-RU" sz="2400" dirty="0" smtClean="0"/>
              <a:t>картирование левого полушария</a:t>
            </a:r>
          </a:p>
          <a:p>
            <a:r>
              <a:rPr lang="ru-RU" sz="2400" dirty="0" smtClean="0"/>
              <a:t>следовательно, ожидается </a:t>
            </a:r>
            <a:r>
              <a:rPr lang="ru-RU" sz="2400" dirty="0" smtClean="0">
                <a:solidFill>
                  <a:srgbClr val="FF9900"/>
                </a:solidFill>
              </a:rPr>
              <a:t>специфическое речевое</a:t>
            </a:r>
            <a:r>
              <a:rPr lang="ru-RU" sz="2400" dirty="0" smtClean="0"/>
              <a:t>, а не </a:t>
            </a:r>
            <a:r>
              <a:rPr lang="ru-RU" sz="2400" dirty="0" err="1" smtClean="0"/>
              <a:t>общемоторное</a:t>
            </a:r>
            <a:r>
              <a:rPr lang="ru-RU" sz="2400" dirty="0" smtClean="0"/>
              <a:t> нарушение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28575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1"/>
          <p:cNvSpPr txBox="1">
            <a:spLocks/>
          </p:cNvSpPr>
          <p:nvPr/>
        </p:nvSpPr>
        <p:spPr bwMode="auto">
          <a:xfrm>
            <a:off x="395349" y="1247701"/>
            <a:ext cx="8569325" cy="74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Ø"/>
              <a:defRPr sz="3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Ø"/>
              <a:defRPr sz="28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Ø"/>
              <a:defRPr sz="2400"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Ø"/>
              <a:defRPr sz="20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Ø"/>
              <a:defRPr sz="2000">
                <a:solidFill>
                  <a:srgbClr val="3366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Char char="•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Char char="•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Char char="•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Char char="•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ОСТОРОЖНО!</a:t>
            </a:r>
          </a:p>
          <a:p>
            <a:pPr marL="0" indent="0">
              <a:buFont typeface="Wingdings" pitchFamily="2" charset="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99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Мозг и язык: введение</a:t>
            </a:r>
          </a:p>
          <a:p>
            <a:pPr marL="514350" indent="-514350">
              <a:buAutoNum type="arabicParenR"/>
            </a:pPr>
            <a:r>
              <a:rPr lang="ru-RU" dirty="0" err="1" smtClean="0"/>
              <a:t>Афазиология</a:t>
            </a:r>
            <a:r>
              <a:rPr lang="ru-RU" dirty="0" smtClean="0"/>
              <a:t> ЖЯ</a:t>
            </a:r>
          </a:p>
          <a:p>
            <a:pPr marL="514350" indent="-514350">
              <a:buFont typeface="Wingdings" pitchFamily="2" charset="2"/>
              <a:buAutoNum type="arabicParenR"/>
            </a:pPr>
            <a:r>
              <a:rPr lang="ru-RU" dirty="0" err="1" smtClean="0"/>
              <a:t>Нейропластичность</a:t>
            </a:r>
            <a:r>
              <a:rPr lang="ru-RU" dirty="0" smtClean="0"/>
              <a:t>, или </a:t>
            </a:r>
            <a:r>
              <a:rPr lang="en-US" dirty="0" smtClean="0"/>
              <a:t>Nature </a:t>
            </a:r>
            <a:r>
              <a:rPr lang="en-US" dirty="0" err="1" smtClean="0"/>
              <a:t>vs</a:t>
            </a:r>
            <a:r>
              <a:rPr lang="en-US" dirty="0" smtClean="0"/>
              <a:t> Nurture</a:t>
            </a:r>
          </a:p>
          <a:p>
            <a:pPr marL="514350" indent="-514350">
              <a:buFont typeface="Wingdings" pitchFamily="2" charset="2"/>
              <a:buAutoNum type="arabicParenR"/>
            </a:pPr>
            <a:r>
              <a:rPr lang="ru-RU" dirty="0" smtClean="0"/>
              <a:t>Заключение</a:t>
            </a:r>
          </a:p>
          <a:p>
            <a:pPr marL="514350" indent="-514350">
              <a:buAutoNum type="arabicParenR"/>
            </a:pPr>
            <a:endParaRPr lang="ru-RU" dirty="0" smtClean="0"/>
          </a:p>
          <a:p>
            <a:pPr marL="514350" indent="-514350">
              <a:buAutoNum type="arabicParenR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4518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Афазиология</a:t>
            </a:r>
            <a:r>
              <a:rPr lang="ru-RU" dirty="0" smtClean="0"/>
              <a:t> ЖЯ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59832" y="1412776"/>
            <a:ext cx="5833021" cy="410445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Стимуляция зоны </a:t>
            </a:r>
            <a:r>
              <a:rPr lang="ru-RU" sz="2400" dirty="0" err="1" smtClean="0"/>
              <a:t>Брока</a:t>
            </a:r>
            <a:r>
              <a:rPr lang="ru-RU" sz="2400" dirty="0" smtClean="0"/>
              <a:t> — </a:t>
            </a:r>
          </a:p>
          <a:p>
            <a:pPr marL="0" indent="0" algn="just">
              <a:buNone/>
            </a:pPr>
            <a:r>
              <a:rPr lang="ru-RU" sz="2400" dirty="0" smtClean="0"/>
              <a:t>ошибки, связанные с моторной реализацией жестов:</a:t>
            </a:r>
          </a:p>
          <a:p>
            <a:pPr algn="just"/>
            <a:r>
              <a:rPr lang="ru-RU" sz="2400" dirty="0" smtClean="0"/>
              <a:t>упрощение формы жеста, в т. ч. до кулака,</a:t>
            </a:r>
          </a:p>
          <a:p>
            <a:pPr algn="just"/>
            <a:r>
              <a:rPr lang="ru-RU" sz="2400" dirty="0" smtClean="0"/>
              <a:t>«мусорные» движения (повторения, нечёткая моторная реализация),</a:t>
            </a:r>
          </a:p>
          <a:p>
            <a:pPr algn="just"/>
            <a:r>
              <a:rPr lang="ru-RU" sz="2400" dirty="0" smtClean="0"/>
              <a:t>отсутствие </a:t>
            </a:r>
            <a:r>
              <a:rPr lang="ru-RU" sz="2400" dirty="0" err="1" smtClean="0"/>
              <a:t>самокоррекции</a:t>
            </a:r>
            <a:r>
              <a:rPr lang="ru-RU" sz="2400" dirty="0" smtClean="0"/>
              <a:t>,</a:t>
            </a:r>
          </a:p>
          <a:p>
            <a:pPr algn="just"/>
            <a:r>
              <a:rPr lang="ru-RU" sz="2400" dirty="0" smtClean="0"/>
              <a:t>моторная реализация нарушается и при повторении не-языковых жестов.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6049" y="5733256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Corina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 D. P. et al. Functional roles of </a:t>
            </a:r>
            <a:r>
              <a:rPr lang="en-US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Broca's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 area and SMG: evidence from cortical stimulation mapping in a deaf signer //</a:t>
            </a:r>
            <a:r>
              <a:rPr lang="en-US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Neuroimage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. – 1999. – Т. 10. – №. 5. – С. 570-581.</a:t>
            </a:r>
            <a:endParaRPr lang="ru-RU" dirty="0">
              <a:solidFill>
                <a:schemeClr val="accent4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4" y="1556792"/>
            <a:ext cx="307699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2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Афазиология</a:t>
            </a:r>
            <a:r>
              <a:rPr lang="ru-RU" dirty="0" smtClean="0"/>
              <a:t> ЖЯ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6049" y="5733256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Corina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 D. P. et al. Functional roles of </a:t>
            </a:r>
            <a:r>
              <a:rPr lang="en-US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Broca's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 area and SMG: evidence from cortical stimulation mapping in a deaf signer //</a:t>
            </a:r>
            <a:r>
              <a:rPr lang="en-US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Neuroimage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. – 1999. – Т. 10. – №. 5. – С. 570-581.</a:t>
            </a:r>
            <a:endParaRPr lang="ru-RU" dirty="0">
              <a:solidFill>
                <a:schemeClr val="accent4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987201" cy="258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1"/>
          <p:cNvSpPr txBox="1">
            <a:spLocks/>
          </p:cNvSpPr>
          <p:nvPr/>
        </p:nvSpPr>
        <p:spPr bwMode="auto">
          <a:xfrm>
            <a:off x="3059832" y="1412776"/>
            <a:ext cx="583302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Ø"/>
              <a:defRPr sz="3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Ø"/>
              <a:defRPr sz="28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Ø"/>
              <a:defRPr sz="2400"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Ø"/>
              <a:defRPr sz="20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Ø"/>
              <a:defRPr sz="2000">
                <a:solidFill>
                  <a:srgbClr val="3366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Char char="•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Char char="•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Char char="•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Char char="•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sz="2400" dirty="0" smtClean="0"/>
              <a:t>Стимуляция зоны Вернике — 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2400" dirty="0" smtClean="0"/>
              <a:t>ошибки, связанные с моторной реализацией жестов и семантические:</a:t>
            </a:r>
          </a:p>
          <a:p>
            <a:pPr algn="just"/>
            <a:r>
              <a:rPr lang="ru-RU" sz="2400" dirty="0" smtClean="0"/>
              <a:t>неправильная форма, но точная, аккуратная (проблема выбора формы, а не артикуляции),</a:t>
            </a:r>
          </a:p>
          <a:p>
            <a:pPr algn="just"/>
            <a:r>
              <a:rPr lang="ru-RU" sz="2400" dirty="0" smtClean="0"/>
              <a:t>нет редуцированных и «мусорных» движений,</a:t>
            </a:r>
          </a:p>
          <a:p>
            <a:pPr algn="just"/>
            <a:r>
              <a:rPr lang="ru-RU" sz="2400" dirty="0" err="1" smtClean="0"/>
              <a:t>самокоррекция</a:t>
            </a:r>
            <a:r>
              <a:rPr lang="ru-RU" sz="2400" dirty="0" smtClean="0"/>
              <a:t>,</a:t>
            </a:r>
          </a:p>
          <a:p>
            <a:pPr algn="just"/>
            <a:r>
              <a:rPr lang="ru-RU" sz="2400" dirty="0" smtClean="0"/>
              <a:t>семантические ошибки.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893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Афазиология</a:t>
            </a:r>
            <a:r>
              <a:rPr lang="ru-RU" dirty="0" smtClean="0"/>
              <a:t> ЖЯ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34563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Роль правого полушария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en-US" sz="2400" dirty="0" smtClean="0"/>
              <a:t>ASL-adapted </a:t>
            </a:r>
            <a:r>
              <a:rPr lang="en-US" sz="2400" dirty="0"/>
              <a:t>version of the </a:t>
            </a:r>
            <a:r>
              <a:rPr lang="en-US" sz="2400" dirty="0" smtClean="0"/>
              <a:t>Boston</a:t>
            </a:r>
            <a:r>
              <a:rPr lang="ru-RU" sz="2400" dirty="0" smtClean="0"/>
              <a:t> </a:t>
            </a:r>
            <a:r>
              <a:rPr lang="en-US" sz="2400" dirty="0" smtClean="0"/>
              <a:t>Diagnostic Aphasia</a:t>
            </a:r>
            <a:r>
              <a:rPr lang="ru-RU" sz="2400" dirty="0"/>
              <a:t> </a:t>
            </a:r>
            <a:r>
              <a:rPr lang="en-US" sz="2400" dirty="0" smtClean="0"/>
              <a:t>Examination</a:t>
            </a:r>
            <a:endParaRPr lang="ru-RU" sz="2400" dirty="0" smtClean="0"/>
          </a:p>
          <a:p>
            <a:r>
              <a:rPr lang="ru-RU" sz="2400" dirty="0" smtClean="0"/>
              <a:t>13 пациентов с повреждениями левого полушария, 10 пациентов с повреждениями правого полушария</a:t>
            </a:r>
          </a:p>
          <a:p>
            <a:r>
              <a:rPr lang="ru-RU" sz="2400" dirty="0" smtClean="0"/>
              <a:t>Пациенты с повреждениями левого полушария показывали </a:t>
            </a:r>
            <a:r>
              <a:rPr lang="ru-RU" sz="2400" b="1" dirty="0" smtClean="0">
                <a:solidFill>
                  <a:srgbClr val="FF9900"/>
                </a:solidFill>
              </a:rPr>
              <a:t>худшие результаты во всех тестах.</a:t>
            </a:r>
            <a:endParaRPr lang="ru-RU" sz="2400" b="1" dirty="0">
              <a:solidFill>
                <a:srgbClr val="FF99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049" y="5733256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Hickok, G., </a:t>
            </a:r>
            <a:r>
              <a:rPr lang="en-US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Bellugi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, U. and </a:t>
            </a:r>
            <a:r>
              <a:rPr lang="en-US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Klima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, E.S. (1996) The neurobiology 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of</a:t>
            </a: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signed 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language and its implications for the neural basis of 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language</a:t>
            </a: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. 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Nature 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381, 699–702</a:t>
            </a:r>
            <a:endParaRPr lang="ru-RU" dirty="0">
              <a:solidFill>
                <a:schemeClr val="accent4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41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Нейропластичность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556792"/>
            <a:ext cx="8646804" cy="34563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err="1" smtClean="0">
                <a:solidFill>
                  <a:srgbClr val="FF9900"/>
                </a:solidFill>
                <a:latin typeface="Blogger Sans Light" pitchFamily="2" charset="0"/>
                <a:ea typeface="Blogger Sans Light" pitchFamily="2" charset="0"/>
              </a:rPr>
              <a:t>Нейропластичность</a:t>
            </a:r>
            <a:r>
              <a:rPr lang="ru-RU" sz="2400" dirty="0" smtClean="0">
                <a:latin typeface="Blogger Sans Light" pitchFamily="2" charset="0"/>
                <a:ea typeface="Blogger Sans Light" pitchFamily="2" charset="0"/>
              </a:rPr>
              <a:t> (</a:t>
            </a:r>
            <a:r>
              <a:rPr lang="en-US" sz="2400" dirty="0" smtClean="0">
                <a:latin typeface="Blogger Sans Light" pitchFamily="2" charset="0"/>
                <a:ea typeface="Blogger Sans Light" pitchFamily="2" charset="0"/>
              </a:rPr>
              <a:t>neuroplasticity</a:t>
            </a:r>
            <a:r>
              <a:rPr lang="ru-RU" sz="2400" dirty="0" smtClean="0">
                <a:latin typeface="Blogger Sans Light" pitchFamily="2" charset="0"/>
                <a:ea typeface="Blogger Sans Light" pitchFamily="2" charset="0"/>
              </a:rPr>
              <a:t>) — способность мозга к структурной и функциональной перестройке, в том числе в зрелом возрасте, которая обеспечивает:</a:t>
            </a:r>
          </a:p>
          <a:p>
            <a:pPr lvl="1" algn="just">
              <a:buFont typeface="Wingdings" pitchFamily="2" charset="2"/>
              <a:buChar char="§"/>
            </a:pPr>
            <a:r>
              <a:rPr lang="ru-RU" sz="2400" dirty="0" smtClean="0">
                <a:latin typeface="Blogger Sans Light" pitchFamily="2" charset="0"/>
                <a:ea typeface="Blogger Sans Light" pitchFamily="2" charset="0"/>
              </a:rPr>
              <a:t>сохранение психических функций при сильных поражениях мозга</a:t>
            </a:r>
            <a:r>
              <a:rPr lang="ru-RU" sz="2400" baseline="30000" dirty="0" smtClean="0">
                <a:latin typeface="Blogger Sans Light" pitchFamily="2" charset="0"/>
                <a:ea typeface="Blogger Sans Light" pitchFamily="2" charset="0"/>
              </a:rPr>
              <a:t>1</a:t>
            </a:r>
            <a:r>
              <a:rPr lang="ru-RU" sz="2400" dirty="0" smtClean="0">
                <a:latin typeface="Blogger Sans Light" pitchFamily="2" charset="0"/>
                <a:ea typeface="Blogger Sans Light" pitchFamily="2" charset="0"/>
              </a:rPr>
              <a:t>,</a:t>
            </a:r>
          </a:p>
          <a:p>
            <a:pPr lvl="1" algn="just">
              <a:buFont typeface="Wingdings" pitchFamily="2" charset="2"/>
              <a:buChar char="§"/>
            </a:pPr>
            <a:r>
              <a:rPr lang="ru-RU" sz="2400" dirty="0" smtClean="0">
                <a:latin typeface="Blogger Sans Light" pitchFamily="2" charset="0"/>
                <a:ea typeface="Blogger Sans Light" pitchFamily="2" charset="0"/>
              </a:rPr>
              <a:t>восстановление психических функций после инсульта</a:t>
            </a:r>
            <a:r>
              <a:rPr lang="ru-RU" sz="2400" baseline="30000" dirty="0" smtClean="0">
                <a:latin typeface="Blogger Sans Light" pitchFamily="2" charset="0"/>
                <a:ea typeface="Blogger Sans Light" pitchFamily="2" charset="0"/>
              </a:rPr>
              <a:t>2</a:t>
            </a:r>
            <a:r>
              <a:rPr lang="ru-RU" sz="2400" dirty="0" smtClean="0">
                <a:latin typeface="Blogger Sans Light" pitchFamily="2" charset="0"/>
                <a:ea typeface="Blogger Sans Light" pitchFamily="2" charset="0"/>
              </a:rPr>
              <a:t>,</a:t>
            </a:r>
          </a:p>
          <a:p>
            <a:pPr lvl="1" algn="just">
              <a:buFont typeface="Wingdings" pitchFamily="2" charset="2"/>
              <a:buChar char="§"/>
            </a:pPr>
            <a:r>
              <a:rPr lang="ru-RU" sz="2400" dirty="0" smtClean="0">
                <a:latin typeface="Blogger Sans Light" pitchFamily="2" charset="0"/>
                <a:ea typeface="Blogger Sans Light" pitchFamily="2" charset="0"/>
              </a:rPr>
              <a:t>изучение иностранного языка</a:t>
            </a:r>
            <a:r>
              <a:rPr lang="ru-RU" sz="2400" baseline="30000" dirty="0" smtClean="0">
                <a:latin typeface="Blogger Sans Light" pitchFamily="2" charset="0"/>
                <a:ea typeface="Blogger Sans Light" pitchFamily="2" charset="0"/>
              </a:rPr>
              <a:t>3</a:t>
            </a:r>
            <a:r>
              <a:rPr lang="ru-RU" sz="2400" dirty="0" smtClean="0">
                <a:latin typeface="Blogger Sans Light" pitchFamily="2" charset="0"/>
                <a:ea typeface="Blogger Sans Light" pitchFamily="2" charset="0"/>
              </a:rPr>
              <a:t>.</a:t>
            </a:r>
            <a:endParaRPr lang="ru-RU" sz="2400" dirty="0">
              <a:latin typeface="Blogger Sans Light" pitchFamily="2" charset="0"/>
              <a:ea typeface="Blogger Sans Light" pitchFamily="2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Blogger Sans Light" pitchFamily="2" charset="0"/>
              <a:ea typeface="Blogger Sans Light" pitchFamily="2" charset="0"/>
            </a:endParaRPr>
          </a:p>
          <a:p>
            <a:pPr marL="0" indent="0" algn="just">
              <a:buNone/>
            </a:pPr>
            <a:endParaRPr lang="ru-RU" sz="2400" dirty="0">
              <a:latin typeface="Blogger Sans Light" pitchFamily="2" charset="0"/>
              <a:ea typeface="Blogger Sans Ligh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653136"/>
            <a:ext cx="86409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300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1</a:t>
            </a: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— 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Feuillet L., </a:t>
            </a:r>
            <a:r>
              <a:rPr lang="en-US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Dufour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 H., Pelletier J. Brain of a white-collar worker //The Lancet. – 2007. – Т. 370. – №. 9583. – С. 262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.</a:t>
            </a:r>
            <a:endParaRPr lang="ru-RU" dirty="0" smtClean="0">
              <a:solidFill>
                <a:schemeClr val="accent4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ru-RU" baseline="300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2</a:t>
            </a: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 — </a:t>
            </a:r>
            <a:r>
              <a:rPr lang="en-US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Dimyan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 M. A., Cohen L. G. Neuroplasticity in the context of motor rehabilitation after stroke //Nature Reviews Neurology. – 2011. – Т. 7. – №. 2. – С. 76-85.</a:t>
            </a:r>
            <a:r>
              <a:rPr lang="ru-RU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  </a:t>
            </a:r>
          </a:p>
          <a:p>
            <a:r>
              <a:rPr lang="ru-RU" baseline="300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3</a:t>
            </a:r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— 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Li P., </a:t>
            </a:r>
            <a:r>
              <a:rPr lang="en-US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Legault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 J., </a:t>
            </a:r>
            <a:r>
              <a:rPr lang="en-US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Litcofsky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 K. A. Neuroplasticity as a function of second language learning: anatomical changes in the human brain //Cortex. – 2014. – Т. 58. – С. 301-324.</a:t>
            </a:r>
            <a:endParaRPr lang="ru-RU" dirty="0">
              <a:solidFill>
                <a:schemeClr val="accent4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611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Нейропластичность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894511" y="1628800"/>
            <a:ext cx="3047519" cy="34563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А нужен ли нам мозг?..</a:t>
            </a:r>
          </a:p>
          <a:p>
            <a:pPr marL="0" indent="0" algn="just">
              <a:buNone/>
            </a:pPr>
            <a:r>
              <a:rPr lang="ru-RU" sz="2400" dirty="0" smtClean="0"/>
              <a:t>44-летний мужчина, жалобы </a:t>
            </a:r>
            <a:r>
              <a:rPr lang="ru-RU" sz="2400" dirty="0"/>
              <a:t>на боль в </a:t>
            </a:r>
            <a:r>
              <a:rPr lang="ru-RU" sz="2400" dirty="0" smtClean="0"/>
              <a:t>ноге. Поведенческих отклонений нет; жена, двое детей, работа.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9900"/>
                </a:solidFill>
              </a:rPr>
              <a:t>IQ</a:t>
            </a:r>
            <a:r>
              <a:rPr lang="ru-RU" sz="2400" b="1" dirty="0" smtClean="0">
                <a:solidFill>
                  <a:srgbClr val="FF9900"/>
                </a:solidFill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</a:rPr>
              <a:t>score</a:t>
            </a:r>
            <a:r>
              <a:rPr lang="ru-RU" sz="2400" b="1" dirty="0" smtClean="0">
                <a:solidFill>
                  <a:srgbClr val="FF9900"/>
                </a:solidFill>
              </a:rPr>
              <a:t>= </a:t>
            </a:r>
            <a:r>
              <a:rPr lang="en-US" sz="2400" b="1" dirty="0" smtClean="0">
                <a:solidFill>
                  <a:srgbClr val="FF9900"/>
                </a:solidFill>
              </a:rPr>
              <a:t>75</a:t>
            </a:r>
            <a:r>
              <a:rPr lang="en-US" sz="2400" b="1" dirty="0">
                <a:solidFill>
                  <a:srgbClr val="FF9900"/>
                </a:solidFill>
              </a:rPr>
              <a:t>:</a:t>
            </a:r>
            <a:r>
              <a:rPr lang="en-US" sz="2400" dirty="0">
                <a:solidFill>
                  <a:srgbClr val="FF9900"/>
                </a:solidFill>
              </a:rPr>
              <a:t> </a:t>
            </a:r>
            <a:endParaRPr lang="ru-RU" sz="2400" dirty="0" smtClean="0">
              <a:solidFill>
                <a:srgbClr val="FF9900"/>
              </a:solidFill>
            </a:endParaRPr>
          </a:p>
          <a:p>
            <a:pPr marL="0" indent="0" algn="just">
              <a:buNone/>
            </a:pPr>
            <a:r>
              <a:rPr lang="en-US" sz="2400" dirty="0" smtClean="0"/>
              <a:t>verbal </a:t>
            </a:r>
            <a:r>
              <a:rPr lang="en-US" sz="2400" dirty="0"/>
              <a:t>IQ </a:t>
            </a:r>
            <a:r>
              <a:rPr lang="ru-RU" sz="2400" dirty="0" smtClean="0"/>
              <a:t>=</a:t>
            </a:r>
            <a:r>
              <a:rPr lang="en-US" sz="2400" dirty="0" smtClean="0"/>
              <a:t> </a:t>
            </a:r>
            <a:r>
              <a:rPr lang="en-US" sz="2400" dirty="0"/>
              <a:t>84, </a:t>
            </a:r>
            <a:r>
              <a:rPr lang="en-US" sz="2400" dirty="0" smtClean="0"/>
              <a:t>performance </a:t>
            </a:r>
            <a:r>
              <a:rPr lang="en-US" sz="2400" dirty="0"/>
              <a:t>IQ </a:t>
            </a:r>
            <a:r>
              <a:rPr lang="ru-RU" sz="2400" dirty="0" smtClean="0"/>
              <a:t>= </a:t>
            </a:r>
            <a:r>
              <a:rPr lang="en-US" sz="2400" dirty="0" smtClean="0"/>
              <a:t>70</a:t>
            </a:r>
            <a:r>
              <a:rPr lang="en-US" sz="2400" dirty="0"/>
              <a:t>. </a:t>
            </a:r>
            <a:endParaRPr lang="ru-RU" sz="2400" dirty="0" smtClean="0">
              <a:latin typeface="Blogger Sans Light" pitchFamily="2" charset="0"/>
              <a:ea typeface="Blogger Sans Light" pitchFamily="2" charset="0"/>
            </a:endParaRPr>
          </a:p>
          <a:p>
            <a:pPr marL="0" indent="0" algn="just">
              <a:buNone/>
            </a:pPr>
            <a:endParaRPr lang="ru-RU" sz="2400" dirty="0">
              <a:latin typeface="Blogger Sans Light" pitchFamily="2" charset="0"/>
              <a:ea typeface="Blogger Sans Ligh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1" y="5805264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Feuillet 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L., </a:t>
            </a:r>
            <a:r>
              <a:rPr lang="en-US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Dufour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 H., Pelletier J. Brain of a white-collar worker //The Lancet. – 2007. – Т. 370. – №. 9583. – С. 262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.</a:t>
            </a:r>
            <a:endParaRPr lang="ru-RU" dirty="0" smtClean="0">
              <a:solidFill>
                <a:schemeClr val="accent4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85081"/>
            <a:ext cx="57150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0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Nurture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3581" y="4184212"/>
            <a:ext cx="8779537" cy="14050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Языковые эксперименты с обезьянами:</a:t>
            </a:r>
          </a:p>
          <a:p>
            <a:pPr algn="just"/>
            <a:r>
              <a:rPr lang="en-US" sz="2400" dirty="0" smtClean="0">
                <a:latin typeface="Blogger Sans Light" pitchFamily="2" charset="0"/>
                <a:ea typeface="Blogger Sans Light" pitchFamily="2" charset="0"/>
              </a:rPr>
              <a:t>signing </a:t>
            </a:r>
            <a:r>
              <a:rPr lang="ru-RU" sz="2400" dirty="0" smtClean="0">
                <a:latin typeface="Blogger Sans Light" pitchFamily="2" charset="0"/>
                <a:ea typeface="Blogger Sans Light" pitchFamily="2" charset="0"/>
              </a:rPr>
              <a:t>активирует гомологичные зоны мозга,</a:t>
            </a:r>
          </a:p>
          <a:p>
            <a:pPr algn="just"/>
            <a:r>
              <a:rPr lang="en-US" sz="2400" dirty="0" smtClean="0">
                <a:latin typeface="Blogger Sans Light" pitchFamily="2" charset="0"/>
                <a:ea typeface="Blogger Sans Light" pitchFamily="2" charset="0"/>
              </a:rPr>
              <a:t>language areas </a:t>
            </a:r>
            <a:r>
              <a:rPr lang="ru-RU" sz="2400" dirty="0" smtClean="0">
                <a:latin typeface="Blogger Sans Light" pitchFamily="2" charset="0"/>
                <a:ea typeface="Blogger Sans Light" pitchFamily="2" charset="0"/>
              </a:rPr>
              <a:t>были у предков </a:t>
            </a:r>
            <a:r>
              <a:rPr lang="en-US" sz="2400" dirty="0" smtClean="0">
                <a:latin typeface="Blogger Sans Light" pitchFamily="2" charset="0"/>
                <a:ea typeface="Blogger Sans Light" pitchFamily="2" charset="0"/>
              </a:rPr>
              <a:t>Homo Sapiens </a:t>
            </a:r>
            <a:r>
              <a:rPr lang="ru-RU" sz="2400" dirty="0" smtClean="0">
                <a:latin typeface="Blogger Sans Light" pitchFamily="2" charset="0"/>
                <a:ea typeface="Blogger Sans Light" pitchFamily="2" charset="0"/>
              </a:rPr>
              <a:t>и шимпанзе.</a:t>
            </a:r>
          </a:p>
          <a:p>
            <a:pPr marL="0" indent="0" algn="just">
              <a:buNone/>
            </a:pPr>
            <a:endParaRPr lang="ru-RU" sz="2400" dirty="0">
              <a:latin typeface="Blogger Sans Light" pitchFamily="2" charset="0"/>
              <a:ea typeface="Blogger Sans Ligh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279" y="5733256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Taglialatela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 J. P. et al. Communicative signaling activates ‘</a:t>
            </a:r>
            <a:r>
              <a:rPr lang="en-US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Broca's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’ homolog in chimpanzees //Current Biology. – 2008. – </a:t>
            </a:r>
            <a:r>
              <a:rPr lang="ru-RU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Т. 18. – №. 5. – С. 343-348.</a:t>
            </a:r>
            <a:endParaRPr lang="ru-RU" dirty="0" smtClean="0">
              <a:solidFill>
                <a:schemeClr val="accent4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2" y="1484784"/>
            <a:ext cx="366401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499718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3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</a:t>
            </a:r>
            <a:r>
              <a:rPr lang="en-US" dirty="0" err="1"/>
              <a:t>vs</a:t>
            </a:r>
            <a:r>
              <a:rPr lang="en-US" dirty="0"/>
              <a:t> Nurture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92163" y="1871029"/>
            <a:ext cx="6005294" cy="32403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err="1">
                <a:solidFill>
                  <a:srgbClr val="FF9900"/>
                </a:solidFill>
              </a:rPr>
              <a:t>Three</a:t>
            </a:r>
            <a:r>
              <a:rPr lang="ru-RU" sz="2400" b="1" dirty="0">
                <a:solidFill>
                  <a:srgbClr val="FF9900"/>
                </a:solidFill>
              </a:rPr>
              <a:t> </a:t>
            </a:r>
            <a:r>
              <a:rPr lang="ru-RU" sz="2400" b="1" dirty="0" err="1">
                <a:solidFill>
                  <a:srgbClr val="FF9900"/>
                </a:solidFill>
              </a:rPr>
              <a:t>Laws</a:t>
            </a:r>
            <a:r>
              <a:rPr lang="ru-RU" sz="2400" b="1" dirty="0">
                <a:solidFill>
                  <a:srgbClr val="FF9900"/>
                </a:solidFill>
              </a:rPr>
              <a:t> </a:t>
            </a:r>
            <a:r>
              <a:rPr lang="ru-RU" sz="2400" b="1" dirty="0" err="1">
                <a:solidFill>
                  <a:srgbClr val="FF9900"/>
                </a:solidFill>
              </a:rPr>
              <a:t>of</a:t>
            </a:r>
            <a:r>
              <a:rPr lang="ru-RU" sz="2400" b="1" dirty="0">
                <a:solidFill>
                  <a:srgbClr val="FF9900"/>
                </a:solidFill>
              </a:rPr>
              <a:t> </a:t>
            </a:r>
            <a:r>
              <a:rPr lang="ru-RU" sz="2400" b="1" dirty="0" err="1">
                <a:solidFill>
                  <a:srgbClr val="FF9900"/>
                </a:solidFill>
              </a:rPr>
              <a:t>Behavior</a:t>
            </a:r>
            <a:r>
              <a:rPr lang="ru-RU" sz="2400" b="1" dirty="0">
                <a:solidFill>
                  <a:srgbClr val="FF9900"/>
                </a:solidFill>
              </a:rPr>
              <a:t> </a:t>
            </a:r>
            <a:r>
              <a:rPr lang="ru-RU" sz="2400" b="1" dirty="0" err="1" smtClean="0">
                <a:solidFill>
                  <a:srgbClr val="FF9900"/>
                </a:solidFill>
              </a:rPr>
              <a:t>Genetics</a:t>
            </a:r>
            <a:r>
              <a:rPr lang="ru-RU" sz="2400" b="1" dirty="0" smtClean="0">
                <a:solidFill>
                  <a:srgbClr val="FF9900"/>
                </a:solidFill>
              </a:rPr>
              <a:t>*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1</a:t>
            </a:r>
            <a:r>
              <a:rPr lang="ru-RU" sz="2400" dirty="0"/>
              <a:t>. Все поведенческие черты человека являются наследственными.</a:t>
            </a:r>
          </a:p>
          <a:p>
            <a:pPr marL="0" indent="0" algn="just">
              <a:buNone/>
            </a:pPr>
            <a:r>
              <a:rPr lang="ru-RU" sz="2400" dirty="0"/>
              <a:t>2. Эффект воспитания в одной семье меньше, чем эффект влияния генов.</a:t>
            </a:r>
          </a:p>
          <a:p>
            <a:pPr marL="0" indent="0" algn="just">
              <a:buNone/>
            </a:pPr>
            <a:r>
              <a:rPr lang="ru-RU" sz="2400" dirty="0"/>
              <a:t>3. Значительная часть разнообразия в сложных поведенческих чертах человека не объясняется влиянием генов или семьи.</a:t>
            </a:r>
          </a:p>
          <a:p>
            <a:pPr marL="0" indent="0" algn="just">
              <a:buNone/>
            </a:pPr>
            <a:endParaRPr lang="ru-RU" sz="2400" dirty="0">
              <a:latin typeface="Blogger Sans Light" pitchFamily="2" charset="0"/>
              <a:ea typeface="Blogger Sans Ligh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1" y="5733256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* — </a:t>
            </a:r>
            <a:r>
              <a:rPr lang="en-US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Turkheimer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E. Three laws of behavior genetics and what they mean //Current Directions in Psychological Science. – 2000. – Т. 9. – №. 5. – С. 160-164.</a:t>
            </a:r>
            <a:endParaRPr lang="ru-RU" dirty="0" smtClean="0">
              <a:solidFill>
                <a:schemeClr val="accent4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170" name="Picture 2" descr="http://usercontent2.hubimg.com/7301493_f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67" y="2447092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0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848600" y="3095625"/>
            <a:ext cx="180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412776"/>
            <a:ext cx="8568952" cy="482451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Нейролингвистические исследования ЖЯ заставляют по-новому взглянуть на устоявшиеся модели языковой обработки и хранения языка в мозге.</a:t>
            </a:r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Нейрокогнитивистика</a:t>
            </a:r>
            <a:r>
              <a:rPr lang="ru-RU" dirty="0" smtClean="0"/>
              <a:t> позволяет лингвистам понять, что в речевой деятельности универсально для всех языков, звучащих и жестовых, а что обусловлено модальностью восприятия.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525938" y="2276394"/>
            <a:ext cx="8229600" cy="240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8800" b="1" dirty="0">
                <a:solidFill>
                  <a:schemeClr val="accent2">
                    <a:lumMod val="75000"/>
                  </a:schemeClr>
                </a:solidFill>
                <a:latin typeface="Blogger Sans" pitchFamily="2" charset="0"/>
                <a:ea typeface="Blogger Sans" pitchFamily="2" charset="0"/>
              </a:rPr>
              <a:t>Спасибо за внимание!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848600" y="3095625"/>
            <a:ext cx="180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62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Мозг и язык: введение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645630"/>
            <a:ext cx="8569325" cy="4430341"/>
          </a:xfrm>
        </p:spPr>
      </p:pic>
    </p:spTree>
    <p:extLst>
      <p:ext uri="{BB962C8B-B14F-4D97-AF65-F5344CB8AC3E}">
        <p14:creationId xmlns:p14="http://schemas.microsoft.com/office/powerpoint/2010/main" val="423952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Мозг и язык: введение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88" y="1484313"/>
            <a:ext cx="8569325" cy="115259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В </a:t>
            </a:r>
            <a:r>
              <a:rPr lang="ru-RU" sz="2400" dirty="0"/>
              <a:t>мозге находится порядка </a:t>
            </a:r>
            <a:r>
              <a:rPr lang="ru-RU" sz="2400" dirty="0">
                <a:solidFill>
                  <a:srgbClr val="FF9900"/>
                </a:solidFill>
              </a:rPr>
              <a:t>80-100 миллиардов </a:t>
            </a:r>
            <a:r>
              <a:rPr lang="ru-RU" sz="2400" dirty="0" smtClean="0">
                <a:solidFill>
                  <a:srgbClr val="FF9900"/>
                </a:solidFill>
              </a:rPr>
              <a:t>нейронов</a:t>
            </a:r>
            <a:r>
              <a:rPr lang="ru-RU" sz="2400" dirty="0" smtClean="0"/>
              <a:t>, образующих более </a:t>
            </a:r>
            <a:r>
              <a:rPr lang="ru-RU" sz="2400" dirty="0" smtClean="0">
                <a:solidFill>
                  <a:srgbClr val="FF9900"/>
                </a:solidFill>
              </a:rPr>
              <a:t>10 триллионов синапсов</a:t>
            </a:r>
            <a:r>
              <a:rPr lang="ru-RU" sz="2400" dirty="0" smtClean="0"/>
              <a:t>, по которым импульс передвигается со скоростью </a:t>
            </a:r>
            <a:r>
              <a:rPr lang="ru-RU" sz="2400" dirty="0" smtClean="0">
                <a:solidFill>
                  <a:srgbClr val="FF9900"/>
                </a:solidFill>
              </a:rPr>
              <a:t>220 км</a:t>
            </a:r>
            <a:r>
              <a:rPr lang="en-US" sz="2400" dirty="0" smtClean="0">
                <a:solidFill>
                  <a:srgbClr val="FF9900"/>
                </a:solidFill>
              </a:rPr>
              <a:t>/</a:t>
            </a:r>
            <a:r>
              <a:rPr lang="ru-RU" sz="2400" dirty="0" smtClean="0">
                <a:solidFill>
                  <a:srgbClr val="FF9900"/>
                </a:solidFill>
              </a:rPr>
              <a:t>ч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80928"/>
            <a:ext cx="6336704" cy="35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Мозг и язык: введение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349" y="1247701"/>
            <a:ext cx="8569325" cy="741139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ОСТОРОЖНО!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6480720" cy="473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7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Мозг и язык: введение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75" y="2193925"/>
            <a:ext cx="5238750" cy="3333750"/>
          </a:xfrm>
        </p:spPr>
      </p:pic>
    </p:spTree>
    <p:extLst>
      <p:ext uri="{BB962C8B-B14F-4D97-AF65-F5344CB8AC3E}">
        <p14:creationId xmlns:p14="http://schemas.microsoft.com/office/powerpoint/2010/main" val="1838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Мозг и язык: введение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83" y="1484313"/>
            <a:ext cx="5591735" cy="4752975"/>
          </a:xfrm>
        </p:spPr>
      </p:pic>
    </p:spTree>
    <p:extLst>
      <p:ext uri="{BB962C8B-B14F-4D97-AF65-F5344CB8AC3E}">
        <p14:creationId xmlns:p14="http://schemas.microsoft.com/office/powerpoint/2010/main" val="33226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Мозг и язык: введение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843" y="1556792"/>
            <a:ext cx="10029687" cy="4680520"/>
          </a:xfrm>
        </p:spPr>
      </p:pic>
    </p:spTree>
    <p:extLst>
      <p:ext uri="{BB962C8B-B14F-4D97-AF65-F5344CB8AC3E}">
        <p14:creationId xmlns:p14="http://schemas.microsoft.com/office/powerpoint/2010/main" val="11180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Мозг и язык: введение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192688" cy="4691431"/>
          </a:xfrm>
        </p:spPr>
      </p:pic>
    </p:spTree>
    <p:extLst>
      <p:ext uri="{BB962C8B-B14F-4D97-AF65-F5344CB8AC3E}">
        <p14:creationId xmlns:p14="http://schemas.microsoft.com/office/powerpoint/2010/main" val="23126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E_Theme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SE_Theme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ogger">
      <a:majorFont>
        <a:latin typeface="Blogger Sans"/>
        <a:ea typeface=""/>
        <a:cs typeface=""/>
      </a:majorFont>
      <a:minorFont>
        <a:latin typeface="Blogger Sans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1164</Words>
  <Application>Microsoft Office PowerPoint</Application>
  <PresentationFormat>Экран (4:3)</PresentationFormat>
  <Paragraphs>133</Paragraphs>
  <Slides>28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HSE_Theme</vt:lpstr>
      <vt:lpstr>1_HSE_Theme</vt:lpstr>
      <vt:lpstr>Нейролингвистика жестовых языков</vt:lpstr>
      <vt:lpstr>Содержание</vt:lpstr>
      <vt:lpstr>Мозг и язык: введение</vt:lpstr>
      <vt:lpstr>Мозг и язык: введение</vt:lpstr>
      <vt:lpstr>Мозг и язык: введение</vt:lpstr>
      <vt:lpstr>Мозг и язык: введение</vt:lpstr>
      <vt:lpstr>Мозг и язык: введение</vt:lpstr>
      <vt:lpstr>Мозг и язык: введение</vt:lpstr>
      <vt:lpstr>Мозг и язык: введение</vt:lpstr>
      <vt:lpstr>Мозг и язык: введение</vt:lpstr>
      <vt:lpstr>Мозг и язык: введение</vt:lpstr>
      <vt:lpstr>Мозг и язык: введение</vt:lpstr>
      <vt:lpstr>Афазиология ЖЯ</vt:lpstr>
      <vt:lpstr>Афазиология ЖЯ</vt:lpstr>
      <vt:lpstr>Афазиология ЖЯ</vt:lpstr>
      <vt:lpstr>Афазиология ЖЯ</vt:lpstr>
      <vt:lpstr>Афазиология ЖЯ</vt:lpstr>
      <vt:lpstr>Афазиология ЖЯ</vt:lpstr>
      <vt:lpstr>Афазиология ЖЯ</vt:lpstr>
      <vt:lpstr>Афазиология ЖЯ</vt:lpstr>
      <vt:lpstr>Афазиология ЖЯ</vt:lpstr>
      <vt:lpstr>Афазиология ЖЯ</vt:lpstr>
      <vt:lpstr>Нейропластичность</vt:lpstr>
      <vt:lpstr>Нейропластичность</vt:lpstr>
      <vt:lpstr>Nature vs Nurture</vt:lpstr>
      <vt:lpstr>Nature vs Nurture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Никита</dc:creator>
  <cp:lastModifiedBy>Никита</cp:lastModifiedBy>
  <cp:revision>57</cp:revision>
  <cp:lastPrinted>1601-01-01T00:00:00Z</cp:lastPrinted>
  <dcterms:created xsi:type="dcterms:W3CDTF">1601-01-01T00:00:00Z</dcterms:created>
  <dcterms:modified xsi:type="dcterms:W3CDTF">2015-05-14T23:06:30Z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