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6" r:id="rId16"/>
    <p:sldId id="275" r:id="rId17"/>
    <p:sldId id="273" r:id="rId18"/>
    <p:sldId id="274" r:id="rId19"/>
    <p:sldId id="278" r:id="rId20"/>
    <p:sldId id="277" r:id="rId21"/>
    <p:sldId id="279" r:id="rId22"/>
    <p:sldId id="285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Функционально-семантическая категория аспектуальности в русском жестовом 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Филимонова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7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cap="small" dirty="0"/>
              <a:t>д</a:t>
            </a:r>
            <a:r>
              <a:rPr lang="ru-RU" cap="small" dirty="0" smtClean="0"/>
              <a:t>евушка </a:t>
            </a:r>
            <a:r>
              <a:rPr lang="ru-RU" cap="small" dirty="0" err="1" smtClean="0"/>
              <a:t>вести.машина</a:t>
            </a:r>
            <a:r>
              <a:rPr lang="ru-RU" cap="small" dirty="0"/>
              <a:t> </a:t>
            </a:r>
            <a:r>
              <a:rPr lang="ru-RU" cap="small" dirty="0" smtClean="0"/>
              <a:t>смотреть нужно помочь / </a:t>
            </a:r>
            <a:r>
              <a:rPr lang="ru-RU" cap="small" dirty="0" err="1" smtClean="0"/>
              <a:t>выйти.из.транспорта</a:t>
            </a:r>
            <a:r>
              <a:rPr lang="ru-RU" cap="small" dirty="0" smtClean="0"/>
              <a:t> </a:t>
            </a:r>
            <a:r>
              <a:rPr lang="ru-RU" b="1" cap="small" dirty="0" smtClean="0"/>
              <a:t>действовать </a:t>
            </a:r>
            <a:r>
              <a:rPr lang="ru-RU" cap="small" dirty="0" smtClean="0"/>
              <a:t>// машина угнать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‘Девушка ехала на машине, увидела, что [там, на дороге] нужна помощь, вышла из машины, и пока она помогала (букв. действовала), ее машину угнали</a:t>
            </a:r>
            <a:r>
              <a:rPr lang="ru-RU" dirty="0" smtClean="0"/>
              <a:t>’.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cap="small" dirty="0"/>
              <a:t>п</a:t>
            </a:r>
            <a:r>
              <a:rPr lang="ru-RU" cap="small" dirty="0" smtClean="0"/>
              <a:t>арень хотеть убить пока </a:t>
            </a:r>
            <a:r>
              <a:rPr lang="en-US" cap="small" dirty="0" err="1" smtClean="0"/>
              <a:t>indx</a:t>
            </a:r>
            <a:r>
              <a:rPr lang="ru-RU" cap="small" dirty="0" smtClean="0"/>
              <a:t> </a:t>
            </a:r>
            <a:r>
              <a:rPr lang="ru-RU" b="1" cap="small" dirty="0" smtClean="0"/>
              <a:t>действовать</a:t>
            </a:r>
            <a:r>
              <a:rPr lang="ru-RU" b="1" cap="small" dirty="0"/>
              <a:t> </a:t>
            </a:r>
            <a:r>
              <a:rPr lang="ru-RU" cap="small" dirty="0" smtClean="0"/>
              <a:t>// соседи вызвать полиция</a:t>
            </a:r>
          </a:p>
          <a:p>
            <a:pPr marL="0" indent="0" algn="just">
              <a:buNone/>
            </a:pPr>
            <a:r>
              <a:rPr lang="ru-RU" dirty="0" smtClean="0"/>
              <a:t>‘Парень </a:t>
            </a:r>
            <a:r>
              <a:rPr lang="ru-RU" dirty="0"/>
              <a:t>хотел убить [девушку], пока он ее убивал (букв. действовал), соседи вызвали полицию</a:t>
            </a:r>
            <a:r>
              <a:rPr lang="ru-RU" dirty="0" smtClean="0"/>
              <a:t>’.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cap="small" dirty="0"/>
              <a:t>п</a:t>
            </a:r>
            <a:r>
              <a:rPr lang="ru-RU" cap="small" dirty="0" smtClean="0"/>
              <a:t>арень девушка </a:t>
            </a:r>
            <a:r>
              <a:rPr lang="ru-RU" b="1" cap="small" dirty="0" smtClean="0"/>
              <a:t>душить</a:t>
            </a:r>
            <a:r>
              <a:rPr lang="ru-RU" b="1" cap="small" dirty="0"/>
              <a:t>++	</a:t>
            </a:r>
            <a:r>
              <a:rPr lang="ru-RU" cap="small" dirty="0" smtClean="0"/>
              <a:t>/соседи смотреть вызвать</a:t>
            </a:r>
            <a:r>
              <a:rPr lang="ru-RU" cap="small" dirty="0"/>
              <a:t> </a:t>
            </a:r>
            <a:r>
              <a:rPr lang="ru-RU" cap="small" dirty="0" smtClean="0"/>
              <a:t>полиция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‘Пока парень убивал девушку (букв. душил), соседи увидели и вызвали полицию</a:t>
            </a:r>
            <a:r>
              <a:rPr lang="ru-RU" dirty="0" smtClean="0"/>
              <a:t>’.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Конец ситуации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Жест </a:t>
            </a:r>
            <a:r>
              <a:rPr lang="ru-RU" cap="small" dirty="0" smtClean="0"/>
              <a:t>уже</a:t>
            </a:r>
          </a:p>
          <a:p>
            <a:r>
              <a:rPr lang="ru-RU" dirty="0" smtClean="0"/>
              <a:t>Жест </a:t>
            </a:r>
            <a:r>
              <a:rPr lang="ru-RU" cap="small" dirty="0" smtClean="0"/>
              <a:t>закончить</a:t>
            </a:r>
          </a:p>
          <a:p>
            <a:r>
              <a:rPr lang="ru-RU" dirty="0" smtClean="0"/>
              <a:t>Жест </a:t>
            </a:r>
            <a:r>
              <a:rPr lang="ru-RU" cap="small" dirty="0" smtClean="0"/>
              <a:t>выполнить</a:t>
            </a:r>
          </a:p>
          <a:p>
            <a:r>
              <a:rPr lang="ru-RU" dirty="0" smtClean="0"/>
              <a:t>Жест </a:t>
            </a:r>
            <a:r>
              <a:rPr lang="ru-RU" cap="small" dirty="0" err="1" smtClean="0"/>
              <a:t>прекратить.навсегда</a:t>
            </a:r>
            <a:endParaRPr lang="ru-RU" cap="small" dirty="0" smtClean="0"/>
          </a:p>
          <a:p>
            <a:r>
              <a:rPr lang="ru-RU" dirty="0" smtClean="0"/>
              <a:t>Модификации жеста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Жест </a:t>
            </a:r>
            <a:r>
              <a:rPr lang="ru-RU" b="1" cap="small" dirty="0" smtClean="0"/>
              <a:t>уже</a:t>
            </a:r>
            <a:endParaRPr lang="ru-RU" b="1" cap="smal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Показатель </a:t>
            </a:r>
            <a:r>
              <a:rPr lang="ru-RU" dirty="0" err="1" smtClean="0">
                <a:solidFill>
                  <a:schemeClr val="accent2"/>
                </a:solidFill>
              </a:rPr>
              <a:t>комплетива</a:t>
            </a:r>
            <a:r>
              <a:rPr lang="ru-RU" dirty="0" smtClean="0">
                <a:solidFill>
                  <a:schemeClr val="accent2"/>
                </a:solidFill>
              </a:rPr>
              <a:t> (в сочетании с предикатами со значением предельных процессов)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ru-RU" sz="3000" cap="small" dirty="0"/>
              <a:t>к</a:t>
            </a:r>
            <a:r>
              <a:rPr lang="ru-RU" sz="3000" cap="small" dirty="0" smtClean="0"/>
              <a:t>ость есть </a:t>
            </a:r>
            <a:r>
              <a:rPr lang="ru-RU" sz="3000" b="1" cap="small" dirty="0" smtClean="0"/>
              <a:t>уже</a:t>
            </a:r>
            <a:r>
              <a:rPr lang="en-US" sz="3000" b="1" cap="small" baseline="-25000" dirty="0" err="1"/>
              <a:t>cmpl</a:t>
            </a:r>
            <a:endParaRPr lang="ru-RU" sz="3000" dirty="0"/>
          </a:p>
          <a:p>
            <a:pPr marL="0" indent="0" algn="just">
              <a:buNone/>
            </a:pPr>
            <a:r>
              <a:rPr lang="ru-RU" sz="3000" dirty="0"/>
              <a:t>‘[Мужчина дал собаке кость]. (Собака) съела кость’ </a:t>
            </a:r>
            <a:r>
              <a:rPr lang="ru-RU" sz="3000" dirty="0" smtClean="0"/>
              <a:t>.</a:t>
            </a:r>
            <a:endParaRPr lang="ru-RU" sz="3000" dirty="0"/>
          </a:p>
          <a:p>
            <a:pPr marL="0" indent="0" algn="just">
              <a:buNone/>
            </a:pPr>
            <a:r>
              <a:rPr lang="ru-RU" sz="3000" dirty="0"/>
              <a:t> </a:t>
            </a:r>
          </a:p>
          <a:p>
            <a:pPr marL="0" indent="0" algn="just">
              <a:buNone/>
            </a:pPr>
            <a:r>
              <a:rPr lang="ru-RU" sz="3000" cap="small" dirty="0"/>
              <a:t>с</a:t>
            </a:r>
            <a:r>
              <a:rPr lang="ru-RU" sz="3000" cap="small" dirty="0" smtClean="0"/>
              <a:t>емья с</a:t>
            </a:r>
            <a:r>
              <a:rPr lang="ru-RU" sz="3000" b="1" cap="small" dirty="0" smtClean="0"/>
              <a:t>троить </a:t>
            </a:r>
            <a:r>
              <a:rPr lang="ru-RU" sz="3000" cap="small" dirty="0" smtClean="0"/>
              <a:t>п-а-л-а-т-к-у палатка </a:t>
            </a:r>
            <a:r>
              <a:rPr lang="ru-RU" sz="3000" b="1" cap="small" dirty="0" smtClean="0"/>
              <a:t>уже</a:t>
            </a:r>
            <a:r>
              <a:rPr lang="en-US" sz="3000" b="1" cap="small" baseline="-25000" dirty="0" err="1"/>
              <a:t>cmpl</a:t>
            </a:r>
            <a:endParaRPr lang="ru-RU" sz="3000" dirty="0"/>
          </a:p>
          <a:p>
            <a:pPr marL="0" indent="0" algn="just">
              <a:buNone/>
            </a:pPr>
            <a:r>
              <a:rPr lang="ru-RU" sz="3000" dirty="0"/>
              <a:t>‘Семья поставила (букв. построила) палатку</a:t>
            </a:r>
            <a:r>
              <a:rPr lang="ru-RU" sz="3000" dirty="0" smtClean="0"/>
              <a:t>’.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Жест </a:t>
            </a:r>
            <a:r>
              <a:rPr lang="ru-RU" b="1" cap="small" dirty="0" smtClean="0"/>
              <a:t>закончить</a:t>
            </a:r>
            <a:endParaRPr lang="ru-RU" b="1" cap="smal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Показатель фазы конца ситуации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cap="small" dirty="0" err="1"/>
              <a:t>i</a:t>
            </a:r>
            <a:r>
              <a:rPr lang="en-US" cap="small" dirty="0" err="1" smtClean="0"/>
              <a:t>ndx</a:t>
            </a:r>
            <a:r>
              <a:rPr lang="ru-RU" cap="small" dirty="0" smtClean="0"/>
              <a:t> гореть</a:t>
            </a:r>
            <a:r>
              <a:rPr lang="ru-RU" cap="small" dirty="0"/>
              <a:t> </a:t>
            </a:r>
            <a:r>
              <a:rPr lang="ru-RU" cap="small" dirty="0" smtClean="0"/>
              <a:t>с-в-е-ч-и гореть </a:t>
            </a:r>
            <a:r>
              <a:rPr lang="ru-RU" b="1" cap="small" dirty="0" smtClean="0"/>
              <a:t>закончить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‘Свечи сгорели’ 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cap="small" dirty="0"/>
              <a:t>з</a:t>
            </a:r>
            <a:r>
              <a:rPr lang="ru-RU" b="1" cap="small" dirty="0" smtClean="0"/>
              <a:t>акончить</a:t>
            </a:r>
            <a:r>
              <a:rPr lang="ru-RU" cap="small" dirty="0" smtClean="0"/>
              <a:t> баловаться</a:t>
            </a:r>
            <a:r>
              <a:rPr lang="ru-RU" cap="small" dirty="0"/>
              <a:t> </a:t>
            </a:r>
            <a:r>
              <a:rPr lang="ru-RU" cap="small" dirty="0" smtClean="0"/>
              <a:t>/ успокоиться </a:t>
            </a:r>
            <a:r>
              <a:rPr lang="en-US" cap="small" dirty="0" err="1" smtClean="0"/>
              <a:t>prtcl</a:t>
            </a:r>
            <a:r>
              <a:rPr lang="en-US" cap="small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‘</a:t>
            </a:r>
            <a:r>
              <a:rPr lang="ru-RU" dirty="0"/>
              <a:t>Прекратите баловаться! Успокойтесь, ну же!’ </a:t>
            </a:r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Модификации жеста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Утрата внутреннего повтора</a:t>
            </a:r>
          </a:p>
          <a:p>
            <a:r>
              <a:rPr lang="ru-RU" dirty="0" smtClean="0"/>
              <a:t>Появление траекторного движения, иконически «охватывающего» объект ситуации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cap="small" dirty="0"/>
              <a:t>ч</a:t>
            </a:r>
            <a:r>
              <a:rPr lang="ru-RU" cap="small" dirty="0" smtClean="0"/>
              <a:t>итать – прочитать </a:t>
            </a:r>
          </a:p>
          <a:p>
            <a:pPr marL="0" indent="0">
              <a:buNone/>
            </a:pPr>
            <a:r>
              <a:rPr lang="ru-RU" cap="small" dirty="0"/>
              <a:t>б</a:t>
            </a:r>
            <a:r>
              <a:rPr lang="ru-RU" cap="small" dirty="0" smtClean="0"/>
              <a:t>ежать – добежать </a:t>
            </a:r>
          </a:p>
          <a:p>
            <a:pPr marL="0" indent="0">
              <a:buNone/>
            </a:pPr>
            <a:r>
              <a:rPr lang="ru-RU" cap="small" dirty="0"/>
              <a:t>з</a:t>
            </a:r>
            <a:r>
              <a:rPr lang="ru-RU" cap="small" dirty="0" smtClean="0"/>
              <a:t>убрить – вызубрить </a:t>
            </a:r>
            <a:endParaRPr lang="ru-RU" cap="small" dirty="0"/>
          </a:p>
        </p:txBody>
      </p:sp>
    </p:spTree>
    <p:extLst>
      <p:ext uri="{BB962C8B-B14F-4D97-AF65-F5344CB8AC3E}">
        <p14:creationId xmlns:p14="http://schemas.microsoft.com/office/powerpoint/2010/main" val="84523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Перфект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cap="small" dirty="0"/>
              <a:t>в</a:t>
            </a:r>
            <a:r>
              <a:rPr lang="ru-RU" cap="small" dirty="0" smtClean="0"/>
              <a:t>чера </a:t>
            </a:r>
            <a:r>
              <a:rPr lang="ru-RU" b="1" cap="small" dirty="0" err="1" smtClean="0"/>
              <a:t>дождь.идти</a:t>
            </a:r>
            <a:r>
              <a:rPr lang="ru-RU" cap="small" dirty="0" smtClean="0"/>
              <a:t> </a:t>
            </a:r>
            <a:r>
              <a:rPr lang="ru-RU" b="1" cap="small" dirty="0" smtClean="0"/>
              <a:t>быть:</a:t>
            </a:r>
            <a:r>
              <a:rPr lang="en-US" b="1" cap="small" dirty="0" smtClean="0"/>
              <a:t>past</a:t>
            </a:r>
            <a:r>
              <a:rPr lang="ru-RU" b="1" cap="small" dirty="0" smtClean="0"/>
              <a:t> </a:t>
            </a:r>
            <a:r>
              <a:rPr lang="ru-RU" cap="small" dirty="0" smtClean="0"/>
              <a:t>вчера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‘Вчера шел дождь</a:t>
            </a:r>
            <a:r>
              <a:rPr lang="ru-RU" dirty="0" smtClean="0"/>
              <a:t>’.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cap="small" dirty="0"/>
              <a:t>у</a:t>
            </a:r>
            <a:r>
              <a:rPr lang="ru-RU" cap="small" dirty="0" smtClean="0"/>
              <a:t>тро </a:t>
            </a:r>
            <a:r>
              <a:rPr lang="ru-RU" b="1" cap="small" dirty="0" err="1" smtClean="0"/>
              <a:t>дождь.идти</a:t>
            </a:r>
            <a:r>
              <a:rPr lang="ru-RU" b="1" cap="small" dirty="0" smtClean="0"/>
              <a:t> уже</a:t>
            </a:r>
            <a:r>
              <a:rPr lang="en-US" b="1" cap="small" baseline="-25000" dirty="0" err="1" smtClean="0"/>
              <a:t>prf</a:t>
            </a:r>
            <a:r>
              <a:rPr lang="ru-RU" b="1" cap="small" baseline="-25000" dirty="0" smtClean="0"/>
              <a:t> </a:t>
            </a:r>
            <a:r>
              <a:rPr lang="ru-RU" cap="small" dirty="0" smtClean="0"/>
              <a:t>улица весь л-у-ж-а </a:t>
            </a:r>
            <a:r>
              <a:rPr lang="en-US" cap="small" dirty="0" err="1" smtClean="0"/>
              <a:t>clf</a:t>
            </a:r>
            <a:r>
              <a:rPr lang="ru-RU" cap="small" dirty="0"/>
              <a:t>:лужа+++</a:t>
            </a:r>
            <a:r>
              <a:rPr lang="ru-RU" dirty="0"/>
              <a:t>(</a:t>
            </a:r>
            <a:r>
              <a:rPr lang="en-US" dirty="0"/>
              <a:t>r</a:t>
            </a:r>
            <a:r>
              <a:rPr lang="ru-RU" dirty="0"/>
              <a:t>/</a:t>
            </a:r>
            <a:r>
              <a:rPr lang="en-US" dirty="0" err="1"/>
              <a:t>dbl</a:t>
            </a:r>
            <a:r>
              <a:rPr lang="ru-RU" dirty="0"/>
              <a:t>/</a:t>
            </a:r>
            <a:r>
              <a:rPr lang="en-US" dirty="0"/>
              <a:t>alt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‘Утром шел дождь. На улице лужи’ </a:t>
            </a:r>
          </a:p>
        </p:txBody>
      </p:sp>
    </p:spTree>
    <p:extLst>
      <p:ext uri="{BB962C8B-B14F-4D97-AF65-F5344CB8AC3E}">
        <p14:creationId xmlns:p14="http://schemas.microsoft.com/office/powerpoint/2010/main" val="32941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Результатив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Жест </a:t>
            </a:r>
            <a:r>
              <a:rPr lang="ru-RU" sz="3600" cap="small" dirty="0" err="1" smtClean="0">
                <a:solidFill>
                  <a:schemeClr val="accent2"/>
                </a:solidFill>
              </a:rPr>
              <a:t>быть.готовым</a:t>
            </a:r>
            <a:endParaRPr lang="ru-RU" sz="3600" cap="small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ru-RU" sz="2800" cap="small" dirty="0" smtClean="0"/>
              <a:t>компьютер палатка думать </a:t>
            </a:r>
            <a:r>
              <a:rPr lang="ru-RU" sz="2800" b="1" cap="small" dirty="0" smtClean="0"/>
              <a:t>бросить </a:t>
            </a:r>
            <a:r>
              <a:rPr lang="ru-RU" sz="2800" b="1" cap="small" dirty="0" err="1" smtClean="0"/>
              <a:t>быть.готовым</a:t>
            </a:r>
            <a:r>
              <a:rPr lang="ru-RU" sz="2800" b="1" cap="small" dirty="0" smtClean="0"/>
              <a:t> </a:t>
            </a:r>
            <a:r>
              <a:rPr lang="en-US" sz="2800" cap="small" dirty="0" err="1" smtClean="0"/>
              <a:t>prtcl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‘А компьютер, подумал и в палатке бросил (букв. компьютер брошен в палатке</a:t>
            </a:r>
            <a:r>
              <a:rPr lang="ru-RU" sz="2800" dirty="0" smtClean="0"/>
              <a:t>)’.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3600" dirty="0" smtClean="0">
                <a:solidFill>
                  <a:schemeClr val="accent2"/>
                </a:solidFill>
              </a:rPr>
              <a:t>Жест </a:t>
            </a:r>
            <a:r>
              <a:rPr lang="ru-RU" sz="3600" cap="small" dirty="0" smtClean="0">
                <a:solidFill>
                  <a:schemeClr val="accent2"/>
                </a:solidFill>
              </a:rPr>
              <a:t>слово</a:t>
            </a:r>
          </a:p>
          <a:p>
            <a:pPr marL="0" indent="0">
              <a:buNone/>
            </a:pPr>
            <a:r>
              <a:rPr lang="ru-RU" sz="2800" cap="small" dirty="0"/>
              <a:t>учиться+</a:t>
            </a:r>
            <a:r>
              <a:rPr lang="ru-RU" sz="2800" dirty="0"/>
              <a:t>(</a:t>
            </a:r>
            <a:r>
              <a:rPr lang="en-US" sz="2800" dirty="0"/>
              <a:t>r</a:t>
            </a:r>
            <a:r>
              <a:rPr lang="ru-RU" sz="2800" dirty="0"/>
              <a:t>/</a:t>
            </a:r>
            <a:r>
              <a:rPr lang="en-US" sz="2800" dirty="0"/>
              <a:t>s</a:t>
            </a:r>
            <a:r>
              <a:rPr lang="ru-RU" sz="2800" dirty="0" smtClean="0"/>
              <a:t>)</a:t>
            </a:r>
            <a:r>
              <a:rPr lang="ru-RU" sz="2800" cap="small" dirty="0"/>
              <a:t> </a:t>
            </a:r>
            <a:r>
              <a:rPr lang="ru-RU" sz="2800" cap="small" dirty="0" smtClean="0"/>
              <a:t>диплом </a:t>
            </a:r>
            <a:r>
              <a:rPr lang="ru-RU" sz="2800" b="1" cap="small" dirty="0" smtClean="0"/>
              <a:t>получить слово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‘Учился, учился, все, диплом получен</a:t>
            </a:r>
            <a:r>
              <a:rPr lang="ru-RU" sz="2800" dirty="0" smtClean="0"/>
              <a:t>’.</a:t>
            </a:r>
            <a:endParaRPr lang="ru-RU" sz="2800" cap="small" dirty="0"/>
          </a:p>
        </p:txBody>
      </p:sp>
    </p:spTree>
    <p:extLst>
      <p:ext uri="{BB962C8B-B14F-4D97-AF65-F5344CB8AC3E}">
        <p14:creationId xmlns:p14="http://schemas.microsoft.com/office/powerpoint/2010/main" val="329411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Перфектив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Выражается предикатами со значением событий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немногочисленных контекстах используется жест </a:t>
            </a:r>
            <a:r>
              <a:rPr lang="ru-RU" cap="small" dirty="0" smtClean="0"/>
              <a:t>уже</a:t>
            </a:r>
            <a:endParaRPr lang="ru-RU" cap="small" dirty="0"/>
          </a:p>
        </p:txBody>
      </p:sp>
    </p:spTree>
    <p:extLst>
      <p:ext uri="{BB962C8B-B14F-4D97-AF65-F5344CB8AC3E}">
        <p14:creationId xmlns:p14="http://schemas.microsoft.com/office/powerpoint/2010/main" val="32941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800" cap="small" dirty="0"/>
              <a:t>семья </a:t>
            </a:r>
            <a:r>
              <a:rPr lang="ru-RU" sz="3800" cap="small" dirty="0" err="1"/>
              <a:t>папа^мама</a:t>
            </a:r>
            <a:r>
              <a:rPr lang="ru-RU" sz="3800" cap="small" dirty="0"/>
              <a:t> два дети хотеть // п-о-х-о-д // </a:t>
            </a:r>
            <a:r>
              <a:rPr lang="ru-RU" sz="3800" cap="small" dirty="0" err="1"/>
              <a:t>вести.машина</a:t>
            </a:r>
            <a:r>
              <a:rPr lang="ru-RU" sz="3800" cap="small" dirty="0"/>
              <a:t> </a:t>
            </a:r>
            <a:r>
              <a:rPr lang="en-US" sz="3800" cap="small" dirty="0" err="1"/>
              <a:t>clf</a:t>
            </a:r>
            <a:r>
              <a:rPr lang="ru-RU" sz="3800" cap="small" dirty="0"/>
              <a:t>:</a:t>
            </a:r>
            <a:r>
              <a:rPr lang="ru-RU" sz="3800" cap="small" dirty="0" err="1"/>
              <a:t>машина.ехать</a:t>
            </a:r>
            <a:r>
              <a:rPr lang="ru-RU" sz="3800" cap="small" dirty="0"/>
              <a:t>=поверхность </a:t>
            </a:r>
            <a:r>
              <a:rPr lang="ru-RU" sz="3800" b="1" cap="small" dirty="0"/>
              <a:t>уже</a:t>
            </a:r>
            <a:r>
              <a:rPr lang="en-US" sz="3800" b="1" cap="small" baseline="-25000" dirty="0" err="1"/>
              <a:t>prfv</a:t>
            </a:r>
            <a:r>
              <a:rPr lang="ru-RU" sz="3800" cap="small" dirty="0"/>
              <a:t> // прийти </a:t>
            </a:r>
            <a:r>
              <a:rPr lang="ru-RU" sz="3800" b="1" cap="small" dirty="0"/>
              <a:t>уже</a:t>
            </a:r>
            <a:r>
              <a:rPr lang="en-US" sz="3800" b="1" cap="small" baseline="-25000" dirty="0" err="1"/>
              <a:t>prfv</a:t>
            </a:r>
            <a:r>
              <a:rPr lang="ru-RU" sz="3800" cap="small" dirty="0"/>
              <a:t> строить семья строить п-а-л-а-т-к-у палатка </a:t>
            </a:r>
            <a:r>
              <a:rPr lang="ru-RU" sz="3800" b="1" cap="small" dirty="0"/>
              <a:t>уже</a:t>
            </a:r>
            <a:r>
              <a:rPr lang="en-US" sz="3800" b="1" cap="small" baseline="-25000" dirty="0" err="1"/>
              <a:t>prfv</a:t>
            </a:r>
            <a:r>
              <a:rPr lang="ru-RU" sz="3800" cap="small" dirty="0"/>
              <a:t> // пока </a:t>
            </a:r>
            <a:r>
              <a:rPr lang="ru-RU" sz="3800" cap="small" dirty="0" err="1"/>
              <a:t>солнце.светить</a:t>
            </a:r>
            <a:r>
              <a:rPr lang="ru-RU" sz="3800" cap="small" dirty="0"/>
              <a:t> говорить </a:t>
            </a:r>
            <a:r>
              <a:rPr lang="en-US" sz="3800" cap="small" dirty="0"/>
              <a:t>imp</a:t>
            </a:r>
            <a:r>
              <a:rPr lang="ru-RU" sz="3800" cap="small" dirty="0"/>
              <a:t> купаться // погода </a:t>
            </a:r>
            <a:r>
              <a:rPr lang="ru-RU" sz="3800" cap="small" dirty="0" err="1"/>
              <a:t>дождь.идти</a:t>
            </a:r>
            <a:r>
              <a:rPr lang="ru-RU" sz="3800" cap="small" dirty="0"/>
              <a:t> семья </a:t>
            </a:r>
            <a:r>
              <a:rPr lang="en-US" sz="3800" cap="small" dirty="0" err="1"/>
              <a:t>prtcl</a:t>
            </a:r>
            <a:r>
              <a:rPr lang="ru-RU" sz="3800" cap="small" dirty="0"/>
              <a:t> уйти укрыться / семья сидеть // </a:t>
            </a:r>
            <a:r>
              <a:rPr lang="ru-RU" sz="3800" cap="small" dirty="0" err="1"/>
              <a:t>дождь.идти</a:t>
            </a:r>
            <a:r>
              <a:rPr lang="ru-RU" sz="3800" cap="small" dirty="0"/>
              <a:t> закончить потом / у-р-а-у-г-а-н ураган // </a:t>
            </a:r>
            <a:r>
              <a:rPr lang="ru-RU" sz="3800" cap="small" dirty="0" err="1"/>
              <a:t>держать.палатка</a:t>
            </a:r>
            <a:r>
              <a:rPr lang="ru-RU" sz="3800" cap="small" dirty="0"/>
              <a:t> трудный / </a:t>
            </a:r>
            <a:r>
              <a:rPr lang="en-US" sz="3800" cap="small" dirty="0" err="1"/>
              <a:t>prtcl</a:t>
            </a:r>
            <a:r>
              <a:rPr lang="en-US" sz="3800" cap="small" dirty="0"/>
              <a:t> </a:t>
            </a:r>
            <a:r>
              <a:rPr lang="ru-RU" sz="3800" b="1" cap="small" dirty="0"/>
              <a:t>уже</a:t>
            </a:r>
            <a:r>
              <a:rPr lang="ru-RU" sz="3800" cap="small" dirty="0"/>
              <a:t> закончить </a:t>
            </a:r>
            <a:r>
              <a:rPr lang="ru-RU" sz="3800" b="1" cap="small" dirty="0"/>
              <a:t>уже </a:t>
            </a:r>
            <a:r>
              <a:rPr lang="ru-RU" sz="3800" cap="small" dirty="0"/>
              <a:t>потом / огонь холодный что делать // холодный что делать </a:t>
            </a:r>
            <a:r>
              <a:rPr lang="en-US" sz="3800" cap="small" dirty="0" err="1"/>
              <a:t>prtcl</a:t>
            </a:r>
            <a:r>
              <a:rPr lang="ru-RU" sz="3800" cap="small" dirty="0"/>
              <a:t> огонь </a:t>
            </a:r>
            <a:r>
              <a:rPr lang="ru-RU" sz="3800" cap="small" dirty="0" err="1"/>
              <a:t>руки.греть</a:t>
            </a:r>
            <a:r>
              <a:rPr lang="ru-RU" sz="3800" cap="small" dirty="0"/>
              <a:t> теплый / </a:t>
            </a:r>
            <a:r>
              <a:rPr lang="ru-RU" sz="3800" b="1" cap="small" dirty="0"/>
              <a:t>уже</a:t>
            </a:r>
            <a:r>
              <a:rPr lang="ru-RU" sz="3800" cap="small" dirty="0"/>
              <a:t> уйти спать </a:t>
            </a:r>
            <a:r>
              <a:rPr lang="ru-RU" sz="3800" b="1" cap="small" dirty="0"/>
              <a:t>уже</a:t>
            </a:r>
            <a:r>
              <a:rPr lang="en-US" sz="3800" b="1" cap="small" baseline="-25000" dirty="0" err="1"/>
              <a:t>prfv</a:t>
            </a:r>
            <a:r>
              <a:rPr lang="ru-RU" sz="3800" cap="small" dirty="0"/>
              <a:t> / потом прийти бык б-ы-к / </a:t>
            </a:r>
            <a:r>
              <a:rPr lang="ru-RU" sz="3800" cap="small" dirty="0" err="1"/>
              <a:t>не.понять</a:t>
            </a:r>
            <a:r>
              <a:rPr lang="ru-RU" sz="3800" cap="small" dirty="0"/>
              <a:t> сидеть </a:t>
            </a:r>
            <a:r>
              <a:rPr lang="ru-RU" sz="3800" cap="small" dirty="0" err="1"/>
              <a:t>сложить.руки</a:t>
            </a:r>
            <a:r>
              <a:rPr lang="ru-RU" sz="3800" cap="small" dirty="0"/>
              <a:t> </a:t>
            </a:r>
            <a:r>
              <a:rPr lang="ru-RU" sz="3800" cap="small" dirty="0" err="1"/>
              <a:t>подпереть.голова</a:t>
            </a:r>
            <a:r>
              <a:rPr lang="ru-RU" sz="3800" cap="small" dirty="0"/>
              <a:t> семья выйти вот / </a:t>
            </a:r>
            <a:r>
              <a:rPr lang="en-US" sz="3800" cap="small" dirty="0"/>
              <a:t>imp</a:t>
            </a:r>
            <a:r>
              <a:rPr lang="ru-RU" sz="3800" cap="small" dirty="0"/>
              <a:t>++ выйти бык </a:t>
            </a:r>
            <a:r>
              <a:rPr lang="ru-RU" sz="3800" b="1" cap="small" dirty="0"/>
              <a:t>уже</a:t>
            </a:r>
            <a:r>
              <a:rPr lang="en-US" sz="3800" b="1" cap="small" baseline="-25000" dirty="0" err="1"/>
              <a:t>prfv</a:t>
            </a:r>
            <a:r>
              <a:rPr lang="ru-RU" sz="3800" cap="small" dirty="0"/>
              <a:t> / потом у-ж-е </a:t>
            </a:r>
            <a:r>
              <a:rPr lang="ru-RU" sz="3800" cap="small" dirty="0" err="1"/>
              <a:t>вечер.наступать</a:t>
            </a:r>
            <a:r>
              <a:rPr lang="ru-RU" sz="3800" cap="small" dirty="0"/>
              <a:t> / примерно у-ж-е комар </a:t>
            </a:r>
            <a:r>
              <a:rPr lang="en-US" sz="3800" cap="small" dirty="0" err="1"/>
              <a:t>clf</a:t>
            </a:r>
            <a:r>
              <a:rPr lang="ru-RU" sz="3800" cap="small" dirty="0"/>
              <a:t>:</a:t>
            </a:r>
            <a:r>
              <a:rPr lang="ru-RU" sz="3800" cap="small" dirty="0" err="1"/>
              <a:t>множество.двигаться</a:t>
            </a:r>
            <a:r>
              <a:rPr lang="ru-RU" sz="3800" cap="small" dirty="0"/>
              <a:t> / семья // надоесть собрать домой // дом спокойный ч-а-й пить семья есть / приятный</a:t>
            </a:r>
            <a:endParaRPr lang="ru-RU" sz="3800" dirty="0"/>
          </a:p>
          <a:p>
            <a:pPr marL="0" indent="0" algn="just">
              <a:buNone/>
            </a:pPr>
            <a:endParaRPr lang="ru-RU" sz="3800" dirty="0" smtClean="0"/>
          </a:p>
          <a:p>
            <a:pPr marL="0" indent="0" algn="just">
              <a:buNone/>
            </a:pPr>
            <a:r>
              <a:rPr lang="ru-RU" sz="3800" dirty="0" smtClean="0"/>
              <a:t>‘</a:t>
            </a:r>
            <a:r>
              <a:rPr lang="ru-RU" sz="3800" dirty="0"/>
              <a:t>Семья (папа, мама, двое детей) захотели в поход. Поехали на машине, приехали, поставили палатку. Светит солнце, [они говорят]: «Пойдем купаться». Пошел дождь, семья спряталась, сидит, пережидает дождь. Дождь закончился, налетел ураган. Держали палатку, трудно. Ладно, [ураган] закончился. Потом развели огонь, холодно, что делать? Холодно, что делать? Посидели у костра, погрели руки, поели и пошли спать. Потом пришел бык, сел рядом с палаткой, семья вышла и прогнала его, бык ушел. Потом, уже где-то вечером налетели комары. Семье это надоело, собрались домой. Дома спокойно едят, чай пьют, приятно</a:t>
            </a:r>
            <a:r>
              <a:rPr lang="ru-RU" sz="3800" dirty="0" smtClean="0"/>
              <a:t>’.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11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Линейная аспектуальность: 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Значения линейной аспектуальности преимущественно выражаются аналитически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Грамматический дрейф показателей</a:t>
            </a:r>
          </a:p>
          <a:p>
            <a:pPr marL="0" indent="0" algn="just">
              <a:buNone/>
            </a:pPr>
            <a:r>
              <a:rPr lang="ru-RU" b="1" cap="small" dirty="0">
                <a:solidFill>
                  <a:schemeClr val="accent2"/>
                </a:solidFill>
              </a:rPr>
              <a:t>у</a:t>
            </a:r>
            <a:r>
              <a:rPr lang="ru-RU" b="1" cap="small" dirty="0" smtClean="0">
                <a:solidFill>
                  <a:schemeClr val="accent2"/>
                </a:solidFill>
              </a:rPr>
              <a:t>же</a:t>
            </a:r>
            <a:r>
              <a:rPr lang="ru-RU" dirty="0" smtClean="0">
                <a:solidFill>
                  <a:schemeClr val="accent2"/>
                </a:solidFill>
              </a:rPr>
              <a:t>: </a:t>
            </a:r>
            <a:r>
              <a:rPr lang="ru-RU" dirty="0" err="1" smtClean="0"/>
              <a:t>комплетив</a:t>
            </a:r>
            <a:r>
              <a:rPr lang="ru-RU" dirty="0" smtClean="0"/>
              <a:t> -</a:t>
            </a:r>
            <a:r>
              <a:rPr lang="en-US" dirty="0" smtClean="0"/>
              <a:t>&gt; </a:t>
            </a:r>
            <a:r>
              <a:rPr lang="ru-RU" dirty="0" smtClean="0"/>
              <a:t>перфект</a:t>
            </a:r>
            <a:r>
              <a:rPr lang="en-US" dirty="0" smtClean="0"/>
              <a:t> </a:t>
            </a:r>
            <a:r>
              <a:rPr lang="ru-RU" dirty="0"/>
              <a:t>-</a:t>
            </a:r>
            <a:r>
              <a:rPr lang="en-US" dirty="0"/>
              <a:t>&gt; </a:t>
            </a:r>
            <a:r>
              <a:rPr lang="ru-RU" dirty="0" err="1" smtClean="0"/>
              <a:t>перфектив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cap="small" dirty="0" err="1">
                <a:solidFill>
                  <a:schemeClr val="accent2"/>
                </a:solidFill>
              </a:rPr>
              <a:t>б</a:t>
            </a:r>
            <a:r>
              <a:rPr lang="ru-RU" b="1" cap="small" dirty="0" err="1" smtClean="0">
                <a:solidFill>
                  <a:schemeClr val="accent2"/>
                </a:solidFill>
              </a:rPr>
              <a:t>ыть.готовым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/>
              <a:t>результатив</a:t>
            </a: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en-US" dirty="0"/>
              <a:t>&gt; </a:t>
            </a:r>
            <a:r>
              <a:rPr lang="ru-RU" dirty="0" smtClean="0"/>
              <a:t>перфект</a:t>
            </a:r>
          </a:p>
          <a:p>
            <a:pPr marL="0" indent="0" algn="just">
              <a:buNone/>
            </a:pPr>
            <a:r>
              <a:rPr lang="ru-RU" b="1" cap="small" dirty="0">
                <a:solidFill>
                  <a:schemeClr val="accent2"/>
                </a:solidFill>
              </a:rPr>
              <a:t>с</a:t>
            </a:r>
            <a:r>
              <a:rPr lang="ru-RU" b="1" cap="small" dirty="0" smtClean="0">
                <a:solidFill>
                  <a:schemeClr val="accent2"/>
                </a:solidFill>
              </a:rPr>
              <a:t>лово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/>
              <a:t>результатив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1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Аспектуальность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«различные способы репрезентации внутреннего времени ситуации» [</a:t>
            </a:r>
            <a:r>
              <a:rPr lang="en-US" dirty="0" err="1"/>
              <a:t>Comrie</a:t>
            </a:r>
            <a:r>
              <a:rPr lang="ru-RU" dirty="0"/>
              <a:t> 1976: 3</a:t>
            </a:r>
            <a:r>
              <a:rPr lang="ru-RU" dirty="0" smtClean="0"/>
              <a:t>]</a:t>
            </a:r>
          </a:p>
          <a:p>
            <a:endParaRPr lang="ru-RU" dirty="0" smtClean="0"/>
          </a:p>
          <a:p>
            <a:r>
              <a:rPr lang="ru-RU" dirty="0" smtClean="0"/>
              <a:t>«характер </a:t>
            </a:r>
            <a:r>
              <a:rPr lang="ru-RU" dirty="0"/>
              <a:t>протекания ситуации во времени» [Бондарко 1987</a:t>
            </a:r>
            <a:r>
              <a:rPr lang="en-US" dirty="0"/>
              <a:t>a</a:t>
            </a:r>
            <a:r>
              <a:rPr lang="ru-RU" dirty="0"/>
              <a:t>: 40</a:t>
            </a:r>
            <a:r>
              <a:rPr lang="ru-RU" dirty="0" smtClean="0"/>
              <a:t>]</a:t>
            </a:r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результат </a:t>
            </a:r>
            <a:r>
              <a:rPr lang="ru-RU" dirty="0" err="1"/>
              <a:t>грамматикализации</a:t>
            </a:r>
            <a:r>
              <a:rPr lang="ru-RU" dirty="0"/>
              <a:t> внутренней </a:t>
            </a:r>
            <a:r>
              <a:rPr lang="ru-RU" dirty="0" err="1"/>
              <a:t>темпоральной</a:t>
            </a:r>
            <a:r>
              <a:rPr lang="ru-RU" dirty="0"/>
              <a:t> структуры ситуаций» [</a:t>
            </a:r>
            <a:r>
              <a:rPr lang="ru-RU" dirty="0" err="1"/>
              <a:t>Лайонз</a:t>
            </a:r>
            <a:r>
              <a:rPr lang="ru-RU" dirty="0"/>
              <a:t> 2003: 338</a:t>
            </a:r>
            <a:r>
              <a:rPr lang="ru-RU" dirty="0" smtClean="0"/>
              <a:t>]</a:t>
            </a:r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внутренняя </a:t>
            </a:r>
            <a:r>
              <a:rPr lang="ru-RU" dirty="0" err="1"/>
              <a:t>темпоральная</a:t>
            </a:r>
            <a:r>
              <a:rPr lang="ru-RU" dirty="0"/>
              <a:t> структура ситуации» [Маслов 2004: 24]</a:t>
            </a:r>
          </a:p>
        </p:txBody>
      </p:sp>
    </p:spTree>
    <p:extLst>
      <p:ext uri="{BB962C8B-B14F-4D97-AF65-F5344CB8AC3E}">
        <p14:creationId xmlns:p14="http://schemas.microsoft.com/office/powerpoint/2010/main" val="27350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Количественные значения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Множественность ситуаций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smtClean="0"/>
              <a:t>Мультипликативная множественность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smtClean="0"/>
              <a:t>Итеративная множественность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err="1" smtClean="0"/>
              <a:t>Хабитуальное</a:t>
            </a:r>
            <a:r>
              <a:rPr lang="ru-RU" dirty="0" smtClean="0"/>
              <a:t> значение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smtClean="0"/>
              <a:t>Дистрибутивная множественность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Длительность ситуации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4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Мультипликативная множественность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Внутренний повтор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cap="small" dirty="0" err="1"/>
              <a:t>качать.коляска</a:t>
            </a:r>
            <a:endParaRPr lang="ru-RU" cap="small" dirty="0"/>
          </a:p>
          <a:p>
            <a:pPr marL="0" indent="0">
              <a:buNone/>
            </a:pPr>
            <a:r>
              <a:rPr lang="ru-RU" cap="small" dirty="0"/>
              <a:t>жевать</a:t>
            </a:r>
          </a:p>
          <a:p>
            <a:pPr marL="0" indent="0">
              <a:buNone/>
            </a:pPr>
            <a:r>
              <a:rPr lang="ru-RU" cap="small" dirty="0"/>
              <a:t>б</a:t>
            </a:r>
            <a:r>
              <a:rPr lang="ru-RU" cap="small" dirty="0" smtClean="0"/>
              <a:t>лестеть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cap="small" dirty="0"/>
          </a:p>
        </p:txBody>
      </p:sp>
    </p:spTree>
    <p:extLst>
      <p:ext uri="{BB962C8B-B14F-4D97-AF65-F5344CB8AC3E}">
        <p14:creationId xmlns:p14="http://schemas.microsoft.com/office/powerpoint/2010/main" val="1288754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Семельфактив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Утрата внутреннего повтора</a:t>
            </a:r>
          </a:p>
          <a:p>
            <a:pPr marL="0" indent="0">
              <a:buNone/>
            </a:pPr>
            <a:r>
              <a:rPr lang="ru-RU" cap="small" dirty="0" smtClean="0"/>
              <a:t>моргать – моргнуть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Исходная форма – </a:t>
            </a:r>
            <a:r>
              <a:rPr lang="ru-RU" dirty="0" err="1" smtClean="0">
                <a:solidFill>
                  <a:schemeClr val="accent2"/>
                </a:solidFill>
              </a:rPr>
              <a:t>мультипликатив</a:t>
            </a:r>
            <a:endParaRPr lang="ru-RU" dirty="0" smtClean="0">
              <a:solidFill>
                <a:schemeClr val="accent2"/>
              </a:solidFill>
            </a:endParaRP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sz="2800" dirty="0" smtClean="0"/>
              <a:t>Внутренний повтор обусловлен принадлежностью к </a:t>
            </a:r>
            <a:r>
              <a:rPr lang="ru-RU" sz="2800" dirty="0" err="1" smtClean="0"/>
              <a:t>акциональному</a:t>
            </a:r>
            <a:r>
              <a:rPr lang="ru-RU" sz="2800" dirty="0" smtClean="0"/>
              <a:t> классу процессов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sz="2800" dirty="0" err="1" smtClean="0"/>
              <a:t>Семельфактивные</a:t>
            </a:r>
            <a:r>
              <a:rPr lang="ru-RU" sz="2800" dirty="0" smtClean="0"/>
              <a:t> жесты встречаются редко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sz="2800" dirty="0" smtClean="0"/>
              <a:t>Отсутствие пар с </a:t>
            </a:r>
            <a:r>
              <a:rPr lang="ru-RU" sz="2800" dirty="0" err="1" smtClean="0"/>
              <a:t>семельфактивным</a:t>
            </a:r>
            <a:r>
              <a:rPr lang="ru-RU" sz="2800" dirty="0" smtClean="0"/>
              <a:t> значением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51004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Итеративная множественность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Простая мануальная редупликация</a:t>
            </a:r>
          </a:p>
          <a:p>
            <a:pPr marL="0" indent="0">
              <a:buNone/>
            </a:pPr>
            <a:r>
              <a:rPr lang="ru-RU" sz="2800" cap="small" dirty="0"/>
              <a:t>м</a:t>
            </a:r>
            <a:r>
              <a:rPr lang="ru-RU" sz="2800" cap="small" dirty="0" smtClean="0"/>
              <a:t>ой одноклассник</a:t>
            </a:r>
            <a:r>
              <a:rPr lang="ru-RU" sz="2800" cap="small" dirty="0"/>
              <a:t>+(</a:t>
            </a:r>
            <a:r>
              <a:rPr lang="en-US" sz="2800" dirty="0"/>
              <a:t>r</a:t>
            </a:r>
            <a:r>
              <a:rPr lang="ru-RU" sz="2800" dirty="0"/>
              <a:t>/</a:t>
            </a:r>
            <a:r>
              <a:rPr lang="en-US" sz="2800" dirty="0"/>
              <a:t>s</a:t>
            </a:r>
            <a:r>
              <a:rPr lang="ru-RU" sz="2800" cap="small" dirty="0" smtClean="0"/>
              <a:t>)</a:t>
            </a:r>
            <a:r>
              <a:rPr lang="ru-RU" sz="2800" cap="small" dirty="0"/>
              <a:t> </a:t>
            </a:r>
            <a:r>
              <a:rPr lang="ru-RU" sz="2800" b="1" cap="small" dirty="0" smtClean="0"/>
              <a:t>часто </a:t>
            </a:r>
            <a:r>
              <a:rPr lang="ru-RU" sz="2800" cap="small" dirty="0" smtClean="0"/>
              <a:t>кинотеатр</a:t>
            </a:r>
            <a:r>
              <a:rPr lang="ru-RU" sz="2800" cap="small" dirty="0"/>
              <a:t> </a:t>
            </a:r>
            <a:r>
              <a:rPr lang="ru-RU" sz="2800" b="1" cap="small" dirty="0" smtClean="0"/>
              <a:t>прийти</a:t>
            </a:r>
            <a:r>
              <a:rPr lang="ru-RU" sz="2800" b="1" cap="small" dirty="0"/>
              <a:t>+(</a:t>
            </a:r>
            <a:r>
              <a:rPr lang="en-US" sz="2800" b="1" dirty="0"/>
              <a:t>r</a:t>
            </a:r>
            <a:r>
              <a:rPr lang="ru-RU" sz="2800" b="1" dirty="0"/>
              <a:t>/</a:t>
            </a:r>
            <a:r>
              <a:rPr lang="en-US" sz="2800" b="1" dirty="0"/>
              <a:t>s</a:t>
            </a:r>
            <a:r>
              <a:rPr lang="ru-RU" sz="2800" b="1" cap="small" dirty="0" smtClean="0"/>
              <a:t>) </a:t>
            </a:r>
            <a:r>
              <a:rPr lang="ru-RU" sz="2800" cap="small" dirty="0" smtClean="0"/>
              <a:t>вместе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‘Мы с одноклассниками </a:t>
            </a:r>
            <a:r>
              <a:rPr lang="ru-RU" sz="2800" u="sng" dirty="0"/>
              <a:t>часто ходим</a:t>
            </a:r>
            <a:r>
              <a:rPr lang="ru-RU" sz="2800" dirty="0"/>
              <a:t> в кино</a:t>
            </a:r>
            <a:r>
              <a:rPr lang="ru-RU" sz="2800" dirty="0" smtClean="0"/>
              <a:t>’.</a:t>
            </a:r>
          </a:p>
          <a:p>
            <a:r>
              <a:rPr lang="ru-RU" dirty="0" err="1" smtClean="0">
                <a:solidFill>
                  <a:schemeClr val="accent2"/>
                </a:solidFill>
              </a:rPr>
              <a:t>Редуплицированный</a:t>
            </a:r>
            <a:r>
              <a:rPr lang="ru-RU" dirty="0" smtClean="0">
                <a:solidFill>
                  <a:schemeClr val="accent2"/>
                </a:solidFill>
              </a:rPr>
              <a:t> жест </a:t>
            </a:r>
            <a:r>
              <a:rPr lang="ru-RU" b="1" cap="small" dirty="0" smtClean="0">
                <a:solidFill>
                  <a:schemeClr val="accent2"/>
                </a:solidFill>
              </a:rPr>
              <a:t>быть:</a:t>
            </a:r>
            <a:r>
              <a:rPr lang="en-US" b="1" cap="small" dirty="0" smtClean="0">
                <a:solidFill>
                  <a:schemeClr val="accent2"/>
                </a:solidFill>
              </a:rPr>
              <a:t>past</a:t>
            </a:r>
          </a:p>
          <a:p>
            <a:pPr marL="0" indent="0">
              <a:buNone/>
            </a:pPr>
            <a:r>
              <a:rPr lang="ru-RU" sz="3000" cap="small" dirty="0"/>
              <a:t>я</a:t>
            </a:r>
            <a:r>
              <a:rPr lang="ru-RU" sz="3000" cap="small" dirty="0" smtClean="0"/>
              <a:t> </a:t>
            </a:r>
            <a:r>
              <a:rPr lang="ru-RU" sz="3000" b="1" cap="small" dirty="0" smtClean="0"/>
              <a:t>быть:</a:t>
            </a:r>
            <a:r>
              <a:rPr lang="en-US" sz="3000" b="1" cap="small" dirty="0"/>
              <a:t>past</a:t>
            </a:r>
            <a:r>
              <a:rPr lang="ru-RU" sz="3000" b="1" cap="small" dirty="0"/>
              <a:t>+(</a:t>
            </a:r>
            <a:r>
              <a:rPr lang="en-US" sz="3000" b="1" dirty="0"/>
              <a:t>r</a:t>
            </a:r>
            <a:r>
              <a:rPr lang="ru-RU" sz="3000" b="1" dirty="0"/>
              <a:t>/</a:t>
            </a:r>
            <a:r>
              <a:rPr lang="en-US" sz="3000" b="1" dirty="0"/>
              <a:t>s</a:t>
            </a:r>
            <a:r>
              <a:rPr lang="ru-RU" sz="3000" b="1" cap="small" dirty="0" smtClean="0"/>
              <a:t>)</a:t>
            </a:r>
            <a:r>
              <a:rPr lang="ru-RU" sz="3000" b="1" cap="small" dirty="0"/>
              <a:t> </a:t>
            </a:r>
            <a:r>
              <a:rPr lang="ru-RU" sz="3000" cap="small" dirty="0" smtClean="0"/>
              <a:t>делать утро </a:t>
            </a:r>
            <a:r>
              <a:rPr lang="en-US" sz="3000" cap="small" dirty="0" err="1" smtClean="0"/>
              <a:t>indx</a:t>
            </a:r>
            <a:r>
              <a:rPr lang="ru-RU" sz="3000" cap="small" dirty="0" smtClean="0"/>
              <a:t> я нужно работать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‘</a:t>
            </a:r>
            <a:r>
              <a:rPr lang="ru-RU" sz="3000" u="sng" dirty="0"/>
              <a:t>Бывало</a:t>
            </a:r>
            <a:r>
              <a:rPr lang="ru-RU" sz="3000" dirty="0"/>
              <a:t>, что мне по утрам нужно было работать’ </a:t>
            </a:r>
            <a:endParaRPr lang="ru-RU" sz="3000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Аналоги наречий</a:t>
            </a:r>
          </a:p>
          <a:p>
            <a:pPr marL="0" indent="0">
              <a:buNone/>
            </a:pPr>
            <a:r>
              <a:rPr lang="ru-RU" cap="small" dirty="0" smtClean="0"/>
              <a:t>часто, редко, иногда</a:t>
            </a:r>
            <a:endParaRPr lang="ru-RU" cap="small" dirty="0"/>
          </a:p>
        </p:txBody>
      </p:sp>
    </p:spTree>
    <p:extLst>
      <p:ext uri="{BB962C8B-B14F-4D97-AF65-F5344CB8AC3E}">
        <p14:creationId xmlns:p14="http://schemas.microsoft.com/office/powerpoint/2010/main" val="1747788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Хабитуальное</a:t>
            </a:r>
            <a:r>
              <a:rPr lang="ru-RU" b="1" dirty="0" smtClean="0"/>
              <a:t> значение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2"/>
                </a:solidFill>
              </a:rPr>
              <a:t>Генерический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хабитуалис</a:t>
            </a:r>
            <a:endParaRPr lang="ru-R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2400" cap="small" dirty="0"/>
              <a:t>д</a:t>
            </a:r>
            <a:r>
              <a:rPr lang="ru-RU" sz="2400" cap="small" dirty="0" smtClean="0"/>
              <a:t>евушка </a:t>
            </a:r>
            <a:r>
              <a:rPr lang="ru-RU" sz="2400" b="1" cap="small" dirty="0" smtClean="0"/>
              <a:t>всегда слабый </a:t>
            </a:r>
            <a:r>
              <a:rPr lang="ru-RU" sz="2400" cap="small" dirty="0" smtClean="0"/>
              <a:t>правда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‘Девушки же </a:t>
            </a:r>
            <a:r>
              <a:rPr lang="ru-RU" sz="2400" u="sng" dirty="0"/>
              <a:t>слабые</a:t>
            </a:r>
            <a:r>
              <a:rPr lang="ru-RU" sz="2400" dirty="0"/>
              <a:t>, правда?’ </a:t>
            </a:r>
            <a:endParaRPr lang="ru-RU" sz="2400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Итеративный </a:t>
            </a:r>
            <a:r>
              <a:rPr lang="ru-RU" dirty="0" err="1" smtClean="0">
                <a:solidFill>
                  <a:schemeClr val="accent2"/>
                </a:solidFill>
              </a:rPr>
              <a:t>хабитуалис</a:t>
            </a:r>
            <a:endParaRPr lang="ru-R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2400" cap="small" dirty="0"/>
              <a:t>я</a:t>
            </a:r>
            <a:r>
              <a:rPr lang="ru-RU" sz="2400" cap="small" dirty="0" smtClean="0"/>
              <a:t> весь</a:t>
            </a:r>
            <a:r>
              <a:rPr lang="ru-RU" sz="2400" cap="small" dirty="0"/>
              <a:t> </a:t>
            </a:r>
            <a:r>
              <a:rPr lang="ru-RU" sz="2400" cap="small" dirty="0" smtClean="0"/>
              <a:t>я одноклассник мой весь </a:t>
            </a:r>
            <a:r>
              <a:rPr lang="ru-RU" sz="2400" b="1" cap="small" dirty="0" smtClean="0"/>
              <a:t>всегда прийти</a:t>
            </a:r>
            <a:r>
              <a:rPr lang="ru-RU" sz="2400" b="1" cap="small" dirty="0"/>
              <a:t>+(</a:t>
            </a:r>
            <a:r>
              <a:rPr lang="en-US" sz="2400" b="1" dirty="0"/>
              <a:t>r</a:t>
            </a:r>
            <a:r>
              <a:rPr lang="ru-RU" sz="2400" b="1" dirty="0"/>
              <a:t>/</a:t>
            </a:r>
            <a:r>
              <a:rPr lang="en-US" sz="2400" b="1" dirty="0"/>
              <a:t>s</a:t>
            </a:r>
            <a:r>
              <a:rPr lang="ru-RU" sz="2400" b="1" cap="small" dirty="0" smtClean="0"/>
              <a:t>)</a:t>
            </a:r>
            <a:r>
              <a:rPr lang="ru-RU" sz="2400" b="1" cap="small" dirty="0"/>
              <a:t> </a:t>
            </a:r>
            <a:r>
              <a:rPr lang="ru-RU" sz="2400" cap="small" dirty="0" smtClean="0"/>
              <a:t>кинотеатр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‘Мы со всеми одноклассниками </a:t>
            </a:r>
            <a:r>
              <a:rPr lang="ru-RU" sz="2400" u="sng" dirty="0"/>
              <a:t>обычно ходим</a:t>
            </a:r>
            <a:r>
              <a:rPr lang="ru-RU" sz="2400" dirty="0"/>
              <a:t> в кино</a:t>
            </a:r>
            <a:r>
              <a:rPr lang="ru-RU" sz="2400" dirty="0" smtClean="0"/>
              <a:t>’.</a:t>
            </a:r>
          </a:p>
          <a:p>
            <a:r>
              <a:rPr lang="ru-RU" dirty="0" err="1" smtClean="0">
                <a:solidFill>
                  <a:schemeClr val="accent2"/>
                </a:solidFill>
              </a:rPr>
              <a:t>Капацитив</a:t>
            </a:r>
            <a:endParaRPr lang="ru-R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cap="small" dirty="0" err="1" smtClean="0"/>
              <a:t>indx</a:t>
            </a:r>
            <a:r>
              <a:rPr lang="en-US" sz="2400" cap="small" dirty="0" smtClean="0"/>
              <a:t> </a:t>
            </a:r>
            <a:r>
              <a:rPr lang="ru-RU" sz="2400" cap="small" dirty="0" smtClean="0"/>
              <a:t>слесарь</a:t>
            </a:r>
            <a:r>
              <a:rPr lang="en-US" sz="2400" cap="small" dirty="0" smtClean="0"/>
              <a:t> </a:t>
            </a:r>
            <a:r>
              <a:rPr lang="ru-RU" sz="2400" cap="small" dirty="0" smtClean="0"/>
              <a:t>хороший</a:t>
            </a:r>
            <a:r>
              <a:rPr lang="en-US" sz="2400" cap="small" dirty="0"/>
              <a:t> </a:t>
            </a:r>
            <a:r>
              <a:rPr lang="ru-RU" sz="2400" cap="small" dirty="0" smtClean="0"/>
              <a:t>качество</a:t>
            </a:r>
            <a:r>
              <a:rPr lang="en-US" sz="2400" cap="small" dirty="0" smtClean="0"/>
              <a:t> </a:t>
            </a:r>
            <a:r>
              <a:rPr lang="en-US" sz="2400" cap="small" dirty="0" err="1" smtClean="0"/>
              <a:t>indx</a:t>
            </a:r>
            <a:r>
              <a:rPr lang="en-US" sz="2400" cap="small" dirty="0" smtClean="0"/>
              <a:t> </a:t>
            </a:r>
            <a:r>
              <a:rPr lang="ru-RU" sz="2400" cap="small" dirty="0" smtClean="0"/>
              <a:t>любой</a:t>
            </a:r>
            <a:r>
              <a:rPr lang="en-US" sz="2400" cap="small" dirty="0"/>
              <a:t> </a:t>
            </a:r>
            <a:r>
              <a:rPr lang="ru-RU" sz="2400" cap="small" dirty="0" smtClean="0"/>
              <a:t>замок</a:t>
            </a:r>
            <a:r>
              <a:rPr lang="en-US" sz="2400" cap="small" dirty="0"/>
              <a:t> </a:t>
            </a:r>
            <a:r>
              <a:rPr lang="ru-RU" sz="2400" cap="small" dirty="0" err="1" smtClean="0"/>
              <a:t>открыть.дверь</a:t>
            </a:r>
            <a:r>
              <a:rPr lang="en-US" sz="2400" cap="small" dirty="0" smtClean="0"/>
              <a:t> </a:t>
            </a:r>
            <a:r>
              <a:rPr lang="ru-RU" sz="2400" b="1" cap="small" dirty="0" smtClean="0"/>
              <a:t>мочь</a:t>
            </a:r>
            <a:r>
              <a:rPr lang="en-US" sz="2400" b="1" cap="small" dirty="0" smtClean="0"/>
              <a:t> </a:t>
            </a:r>
            <a:r>
              <a:rPr lang="en-US" sz="2400" cap="small" dirty="0" err="1" smtClean="0"/>
              <a:t>prtcl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‘Хороший был слесарь – любые замки </a:t>
            </a:r>
            <a:r>
              <a:rPr lang="ru-RU" sz="2400" u="sng" dirty="0"/>
              <a:t>открывал</a:t>
            </a:r>
            <a:r>
              <a:rPr lang="ru-RU" sz="2400" dirty="0" smtClean="0"/>
              <a:t>’.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7788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Дистрибутивная множественность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Субъектный дистрибутив</a:t>
            </a:r>
            <a:r>
              <a:rPr lang="ru-RU" dirty="0" smtClean="0"/>
              <a:t>: двуручная </a:t>
            </a:r>
            <a:r>
              <a:rPr lang="ru-RU" dirty="0" err="1" smtClean="0"/>
              <a:t>сукцессивная</a:t>
            </a:r>
            <a:r>
              <a:rPr lang="ru-RU" dirty="0" smtClean="0"/>
              <a:t> редупликация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Объектный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ru-RU" dirty="0" smtClean="0">
                <a:solidFill>
                  <a:schemeClr val="accent2"/>
                </a:solidFill>
              </a:rPr>
              <a:t>адресатный дистрибутив</a:t>
            </a:r>
            <a:r>
              <a:rPr lang="ru-RU" dirty="0" smtClean="0"/>
              <a:t>: редупликация + движение по дуге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Сочетание субъектного и объектного дистрибутива</a:t>
            </a:r>
          </a:p>
          <a:p>
            <a:pPr marL="0" indent="0">
              <a:buNone/>
            </a:pPr>
            <a:r>
              <a:rPr lang="ru-RU" cap="small" dirty="0"/>
              <a:t>смотреть</a:t>
            </a:r>
            <a:r>
              <a:rPr lang="ru-RU" dirty="0"/>
              <a:t>(</a:t>
            </a:r>
            <a:r>
              <a:rPr lang="en-US" dirty="0"/>
              <a:t>cm</a:t>
            </a:r>
            <a:r>
              <a:rPr lang="ru-RU" dirty="0"/>
              <a:t>/</a:t>
            </a:r>
            <a:r>
              <a:rPr lang="en-US" dirty="0"/>
              <a:t>arc</a:t>
            </a:r>
            <a:r>
              <a:rPr lang="ru-RU" dirty="0"/>
              <a:t>:</a:t>
            </a:r>
            <a:r>
              <a:rPr lang="en-US" dirty="0"/>
              <a:t>r</a:t>
            </a:r>
            <a:r>
              <a:rPr lang="ru-RU" dirty="0"/>
              <a:t>/</a:t>
            </a:r>
            <a:r>
              <a:rPr lang="en-US" dirty="0" err="1"/>
              <a:t>dbl</a:t>
            </a:r>
            <a:r>
              <a:rPr lang="ru-RU" dirty="0"/>
              <a:t>/</a:t>
            </a:r>
            <a:r>
              <a:rPr lang="en-US" dirty="0" err="1"/>
              <a:t>sm</a:t>
            </a:r>
            <a:r>
              <a:rPr lang="ru-RU" dirty="0" smtClean="0"/>
              <a:t>), </a:t>
            </a:r>
            <a:r>
              <a:rPr lang="ru-RU" cap="small" dirty="0"/>
              <a:t>дать:</a:t>
            </a:r>
            <a:r>
              <a:rPr lang="en-US" cap="small" dirty="0" err="1"/>
              <a:t>loc</a:t>
            </a:r>
            <a:r>
              <a:rPr lang="ru-RU" cap="small" dirty="0"/>
              <a:t>+</a:t>
            </a:r>
            <a:r>
              <a:rPr lang="ru-RU" dirty="0"/>
              <a:t>(</a:t>
            </a:r>
            <a:r>
              <a:rPr lang="en-US" dirty="0"/>
              <a:t>r</a:t>
            </a:r>
            <a:r>
              <a:rPr lang="ru-RU" dirty="0"/>
              <a:t>/</a:t>
            </a:r>
            <a:r>
              <a:rPr lang="en-US" dirty="0"/>
              <a:t>s</a:t>
            </a:r>
            <a:r>
              <a:rPr lang="ru-RU" dirty="0"/>
              <a:t>:</a:t>
            </a:r>
            <a:r>
              <a:rPr lang="en-US" dirty="0"/>
              <a:t>cm</a:t>
            </a:r>
            <a:r>
              <a:rPr lang="ru-RU" dirty="0"/>
              <a:t>/</a:t>
            </a:r>
            <a:r>
              <a:rPr lang="en-US" dirty="0"/>
              <a:t>arc</a:t>
            </a:r>
            <a:r>
              <a:rPr lang="ru-RU" dirty="0"/>
              <a:t>:</a:t>
            </a:r>
            <a:r>
              <a:rPr lang="en-US" dirty="0"/>
              <a:t>r</a:t>
            </a:r>
            <a:r>
              <a:rPr lang="ru-RU" dirty="0"/>
              <a:t>/</a:t>
            </a:r>
            <a:r>
              <a:rPr lang="en-US" dirty="0" err="1"/>
              <a:t>dbl</a:t>
            </a:r>
            <a:r>
              <a:rPr lang="ru-RU" dirty="0"/>
              <a:t>/</a:t>
            </a:r>
            <a:r>
              <a:rPr lang="en-US" dirty="0" err="1"/>
              <a:t>sm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7788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2"/>
                </a:solidFill>
              </a:rPr>
              <a:t>Цислокатив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ru-RU" dirty="0" err="1" smtClean="0">
                <a:solidFill>
                  <a:schemeClr val="accent2"/>
                </a:solidFill>
              </a:rPr>
              <a:t>диверсатив</a:t>
            </a:r>
            <a:r>
              <a:rPr lang="ru-RU" dirty="0" smtClean="0"/>
              <a:t>: жесты </a:t>
            </a:r>
            <a:r>
              <a:rPr lang="en-US" cap="small" dirty="0" err="1" smtClean="0"/>
              <a:t>clf</a:t>
            </a:r>
            <a:r>
              <a:rPr lang="ru-RU" cap="small" dirty="0" smtClean="0"/>
              <a:t>:</a:t>
            </a:r>
            <a:r>
              <a:rPr lang="ru-RU" cap="small" dirty="0" err="1" smtClean="0"/>
              <a:t>множество.сойтись</a:t>
            </a:r>
            <a:r>
              <a:rPr lang="ru-RU" cap="small" dirty="0" smtClean="0"/>
              <a:t> </a:t>
            </a:r>
            <a:r>
              <a:rPr lang="en-US" cap="small" dirty="0" err="1" smtClean="0"/>
              <a:t>clf</a:t>
            </a:r>
            <a:r>
              <a:rPr lang="ru-RU" cap="small" dirty="0" smtClean="0"/>
              <a:t>:</a:t>
            </a:r>
            <a:r>
              <a:rPr lang="ru-RU" cap="small" dirty="0" err="1" smtClean="0"/>
              <a:t>множество.разойтись</a:t>
            </a:r>
            <a:endParaRPr lang="ru-RU" cap="small" dirty="0" smtClean="0"/>
          </a:p>
          <a:p>
            <a:endParaRPr lang="ru-RU" cap="small" dirty="0"/>
          </a:p>
          <a:p>
            <a:r>
              <a:rPr lang="ru-RU" dirty="0" err="1" smtClean="0">
                <a:solidFill>
                  <a:schemeClr val="accent2"/>
                </a:solidFill>
              </a:rPr>
              <a:t>Сукцессивный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ru-RU" dirty="0" smtClean="0">
                <a:solidFill>
                  <a:schemeClr val="accent2"/>
                </a:solidFill>
              </a:rPr>
              <a:t>симультанный дистрибутив: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вуручная </a:t>
            </a:r>
            <a:r>
              <a:rPr lang="ru-RU" dirty="0" err="1" smtClean="0"/>
              <a:t>сукцессивная</a:t>
            </a:r>
            <a:r>
              <a:rPr lang="en-US" dirty="0" smtClean="0"/>
              <a:t>/</a:t>
            </a:r>
            <a:r>
              <a:rPr lang="ru-RU" dirty="0" smtClean="0"/>
              <a:t>симультанная редупликация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>
                <a:solidFill>
                  <a:schemeClr val="accent2"/>
                </a:solidFill>
              </a:rPr>
              <a:t>Дискретный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ru-RU" dirty="0" smtClean="0">
                <a:solidFill>
                  <a:schemeClr val="accent2"/>
                </a:solidFill>
              </a:rPr>
              <a:t>собирательный дистрибутив</a:t>
            </a:r>
            <a:r>
              <a:rPr lang="ru-RU" dirty="0" smtClean="0"/>
              <a:t>: редупликация + движение по дуге и движение по дуге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788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</a:rPr>
              <a:t>Квазидистрибутив</a:t>
            </a:r>
            <a:endParaRPr lang="ru-RU" dirty="0" smtClean="0">
              <a:solidFill>
                <a:schemeClr val="accent2"/>
              </a:solidFill>
            </a:endParaRPr>
          </a:p>
          <a:p>
            <a:pPr marL="654300" indent="-457200">
              <a:buFont typeface="Courier New" panose="02070309020205020404" pitchFamily="49" charset="0"/>
              <a:buChar char="o"/>
            </a:pPr>
            <a:r>
              <a:rPr lang="ru-RU" dirty="0" smtClean="0"/>
              <a:t>Движение по зигзагообразной траектории</a:t>
            </a:r>
          </a:p>
          <a:p>
            <a:pPr marL="0" indent="0">
              <a:buNone/>
            </a:pPr>
            <a:endParaRPr lang="ru-RU" sz="2800" cap="small" dirty="0" smtClean="0"/>
          </a:p>
          <a:p>
            <a:pPr marL="0" indent="0">
              <a:buNone/>
            </a:pPr>
            <a:r>
              <a:rPr lang="en-US" sz="2800" cap="small" dirty="0" smtClean="0"/>
              <a:t>imp</a:t>
            </a:r>
            <a:r>
              <a:rPr lang="ru-RU" sz="2800" cap="small" dirty="0" smtClean="0"/>
              <a:t>+++ я </a:t>
            </a:r>
            <a:r>
              <a:rPr lang="ru-RU" sz="2800" b="1" cap="small" dirty="0" smtClean="0"/>
              <a:t>смотреть</a:t>
            </a:r>
            <a:r>
              <a:rPr lang="ru-RU" sz="2800" b="1" cap="small" dirty="0"/>
              <a:t>+++</a:t>
            </a:r>
            <a:r>
              <a:rPr lang="ru-RU" sz="2800" b="1" dirty="0"/>
              <a:t>(</a:t>
            </a:r>
            <a:r>
              <a:rPr lang="en-US" sz="2800" b="1" dirty="0"/>
              <a:t>r</a:t>
            </a:r>
            <a:r>
              <a:rPr lang="ru-RU" sz="2800" b="1" dirty="0"/>
              <a:t>/</a:t>
            </a:r>
            <a:r>
              <a:rPr lang="en-US" sz="2800" b="1" dirty="0"/>
              <a:t>s</a:t>
            </a:r>
            <a:r>
              <a:rPr lang="ru-RU" sz="2800" b="1" dirty="0"/>
              <a:t>:</a:t>
            </a:r>
            <a:r>
              <a:rPr lang="en-US" sz="2800" b="1" dirty="0"/>
              <a:t>cm</a:t>
            </a:r>
            <a:r>
              <a:rPr lang="ru-RU" sz="2800" b="1" dirty="0"/>
              <a:t>)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‘Подойди поближе, чтобы я мог тебя </a:t>
            </a:r>
            <a:r>
              <a:rPr lang="ru-RU" sz="2800" u="sng" dirty="0"/>
              <a:t>рассмотреть</a:t>
            </a:r>
            <a:r>
              <a:rPr lang="ru-RU" sz="2800" dirty="0" smtClean="0"/>
              <a:t>’.</a:t>
            </a:r>
          </a:p>
          <a:p>
            <a:pPr marL="0" indent="0">
              <a:buNone/>
            </a:pPr>
            <a:endParaRPr lang="ru-RU" sz="2800" dirty="0" smtClean="0"/>
          </a:p>
          <a:p>
            <a:pPr marL="654300" indent="-457200">
              <a:buFont typeface="Courier New" panose="02070309020205020404" pitchFamily="49" charset="0"/>
              <a:buChar char="o"/>
            </a:pPr>
            <a:r>
              <a:rPr lang="ru-RU" dirty="0" smtClean="0"/>
              <a:t>Внутренний повтор с поочередным движением</a:t>
            </a:r>
          </a:p>
          <a:p>
            <a:pPr marL="197100" indent="0">
              <a:buNone/>
            </a:pPr>
            <a:endParaRPr lang="ru-RU" dirty="0"/>
          </a:p>
          <a:p>
            <a:pPr marL="197100" indent="0">
              <a:buNone/>
            </a:pPr>
            <a:r>
              <a:rPr lang="ru-RU" cap="small" dirty="0"/>
              <a:t>ш</a:t>
            </a:r>
            <a:r>
              <a:rPr lang="ru-RU" cap="small" dirty="0" smtClean="0"/>
              <a:t>агать, стричь, варить</a:t>
            </a:r>
          </a:p>
        </p:txBody>
      </p:sp>
    </p:spTree>
    <p:extLst>
      <p:ext uri="{BB962C8B-B14F-4D97-AF65-F5344CB8AC3E}">
        <p14:creationId xmlns:p14="http://schemas.microsoft.com/office/powerpoint/2010/main" val="2949443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Длительность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accent2"/>
                </a:solidFill>
              </a:rPr>
              <a:t>Немануальная</a:t>
            </a:r>
            <a:r>
              <a:rPr lang="ru-RU" dirty="0" smtClean="0">
                <a:solidFill>
                  <a:schemeClr val="accent2"/>
                </a:solidFill>
              </a:rPr>
              <a:t> редупликация + простая мануальная редупликация</a:t>
            </a:r>
          </a:p>
          <a:p>
            <a:pPr marL="0" indent="0">
              <a:buNone/>
            </a:pPr>
            <a:r>
              <a:rPr lang="ru-RU" sz="2800" b="1" dirty="0" smtClean="0"/>
              <a:t>____</a:t>
            </a:r>
            <a:r>
              <a:rPr lang="en-US" sz="2800" b="1" dirty="0" err="1"/>
              <a:t>hbtf</a:t>
            </a:r>
            <a:r>
              <a:rPr lang="ru-RU" sz="2800" b="1" dirty="0"/>
              <a:t>+++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b="1" cap="small" dirty="0" smtClean="0"/>
              <a:t>работать+++ </a:t>
            </a:r>
            <a:r>
              <a:rPr lang="ru-RU" sz="2800" cap="small" dirty="0" smtClean="0"/>
              <a:t>/ выбрать перерыв чай место мысль обчистить к-а-к думать к-а-к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‘</a:t>
            </a:r>
            <a:r>
              <a:rPr lang="ru-RU" sz="2800" u="sng" dirty="0"/>
              <a:t>Работает, работает, </a:t>
            </a:r>
            <a:r>
              <a:rPr lang="ru-RU" sz="2800" dirty="0"/>
              <a:t>взял перерыв, [пьет] чай, и пришла ему в голову мысль обчистить это место</a:t>
            </a:r>
            <a:r>
              <a:rPr lang="ru-RU" sz="2800" dirty="0" smtClean="0"/>
              <a:t>’.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>
                <a:solidFill>
                  <a:schemeClr val="accent2"/>
                </a:solidFill>
              </a:rPr>
              <a:t>Немануальная</a:t>
            </a:r>
            <a:r>
              <a:rPr lang="ru-RU" dirty="0" smtClean="0">
                <a:solidFill>
                  <a:schemeClr val="accent2"/>
                </a:solidFill>
              </a:rPr>
              <a:t> редупликация + удержание руки</a:t>
            </a:r>
          </a:p>
          <a:p>
            <a:pPr marL="0" indent="0">
              <a:buNone/>
            </a:pPr>
            <a:r>
              <a:rPr lang="ru-RU" sz="2400" b="1" dirty="0" smtClean="0"/>
              <a:t>	</a:t>
            </a:r>
            <a:r>
              <a:rPr lang="ru-RU" sz="2800" b="1" dirty="0" smtClean="0"/>
              <a:t>______</a:t>
            </a:r>
            <a:r>
              <a:rPr lang="en-US" sz="2800" b="1" dirty="0" err="1"/>
              <a:t>hlr</a:t>
            </a:r>
            <a:r>
              <a:rPr lang="ru-RU" sz="2800" b="1" dirty="0"/>
              <a:t>++</a:t>
            </a:r>
            <a:endParaRPr lang="ru-RU" sz="2800" dirty="0"/>
          </a:p>
          <a:p>
            <a:pPr marL="0" indent="0">
              <a:buNone/>
            </a:pPr>
            <a:r>
              <a:rPr lang="ru-RU" sz="2800" cap="small" dirty="0"/>
              <a:t>п</a:t>
            </a:r>
            <a:r>
              <a:rPr lang="ru-RU" sz="2800" cap="small" dirty="0" smtClean="0"/>
              <a:t>арень 	</a:t>
            </a:r>
            <a:r>
              <a:rPr lang="ru-RU" sz="2800" b="1" cap="small" dirty="0" smtClean="0"/>
              <a:t>думать</a:t>
            </a:r>
            <a:r>
              <a:rPr lang="ru-RU" sz="2800" b="1" dirty="0" smtClean="0"/>
              <a:t>(</a:t>
            </a:r>
            <a:r>
              <a:rPr lang="en-US" sz="2800" b="1" dirty="0" err="1"/>
              <a:t>hh</a:t>
            </a:r>
            <a:r>
              <a:rPr lang="ru-RU" sz="2800" b="1" dirty="0" smtClean="0"/>
              <a:t>)</a:t>
            </a:r>
            <a:r>
              <a:rPr lang="ru-RU" sz="2800" cap="small" dirty="0"/>
              <a:t> </a:t>
            </a:r>
            <a:r>
              <a:rPr lang="ru-RU" sz="2800" cap="small" dirty="0" smtClean="0"/>
              <a:t>/ просить / </a:t>
            </a:r>
            <a:r>
              <a:rPr lang="en-US" sz="2800" cap="small" dirty="0" err="1" smtClean="0"/>
              <a:t>indx</a:t>
            </a:r>
            <a:r>
              <a:rPr lang="ru-RU" sz="2800" cap="small" dirty="0" smtClean="0"/>
              <a:t> </a:t>
            </a:r>
            <a:r>
              <a:rPr lang="en-US" sz="2800" cap="small" dirty="0" smtClean="0"/>
              <a:t>imp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‘Парень </a:t>
            </a:r>
            <a:r>
              <a:rPr lang="ru-RU" sz="2800" u="sng" dirty="0"/>
              <a:t>думал, думал</a:t>
            </a:r>
            <a:r>
              <a:rPr lang="ru-RU" sz="2800" dirty="0"/>
              <a:t>, [потом] обратился к девушке. [Девушка ему говорит]: «Иди отсюда</a:t>
            </a:r>
            <a:r>
              <a:rPr lang="ru-RU" sz="2800" dirty="0" smtClean="0"/>
              <a:t>»’.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1290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2"/>
                </a:solidFill>
              </a:rPr>
              <a:t>Немануальная</a:t>
            </a:r>
            <a:r>
              <a:rPr lang="ru-RU" dirty="0" smtClean="0">
                <a:solidFill>
                  <a:schemeClr val="accent2"/>
                </a:solidFill>
              </a:rPr>
              <a:t> редупликация + замедление движения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			</a:t>
            </a:r>
            <a:r>
              <a:rPr lang="ru-RU" b="1" dirty="0" smtClean="0"/>
              <a:t>_____</a:t>
            </a:r>
            <a:r>
              <a:rPr lang="en-US" b="1" dirty="0" err="1"/>
              <a:t>mo</a:t>
            </a:r>
            <a:r>
              <a:rPr lang="ru-RU" b="1" dirty="0"/>
              <a:t>+++</a:t>
            </a:r>
            <a:endParaRPr lang="ru-RU" dirty="0"/>
          </a:p>
          <a:p>
            <a:pPr marL="0" indent="0">
              <a:buNone/>
            </a:pPr>
            <a:r>
              <a:rPr lang="en-US" cap="small" dirty="0" err="1"/>
              <a:t>i</a:t>
            </a:r>
            <a:r>
              <a:rPr lang="en-US" cap="small" dirty="0" err="1" smtClean="0"/>
              <a:t>ndx</a:t>
            </a:r>
            <a:r>
              <a:rPr lang="ru-RU" cap="small" dirty="0" smtClean="0"/>
              <a:t> </a:t>
            </a:r>
            <a:r>
              <a:rPr lang="ru-RU" cap="small" dirty="0" err="1" smtClean="0"/>
              <a:t>снег.идти</a:t>
            </a:r>
            <a:r>
              <a:rPr lang="ru-RU" cap="small" dirty="0"/>
              <a:t> </a:t>
            </a:r>
            <a:r>
              <a:rPr lang="ru-RU" cap="small" dirty="0" smtClean="0"/>
              <a:t>	</a:t>
            </a:r>
            <a:r>
              <a:rPr lang="ru-RU" b="1" cap="small" dirty="0" smtClean="0"/>
              <a:t>таять</a:t>
            </a:r>
            <a:r>
              <a:rPr lang="ru-RU" b="1" dirty="0" smtClean="0"/>
              <a:t>(</a:t>
            </a:r>
            <a:r>
              <a:rPr lang="en-US" b="1" dirty="0"/>
              <a:t>cm</a:t>
            </a:r>
            <a:r>
              <a:rPr lang="ru-RU" b="1" dirty="0"/>
              <a:t>/</a:t>
            </a:r>
            <a:r>
              <a:rPr lang="en-US" b="1" dirty="0" err="1"/>
              <a:t>sl</a:t>
            </a:r>
            <a:r>
              <a:rPr lang="ru-RU" b="1" dirty="0" smtClean="0"/>
              <a:t>) </a:t>
            </a:r>
            <a:r>
              <a:rPr lang="ru-RU" cap="small" dirty="0" smtClean="0"/>
              <a:t>скоро быть:</a:t>
            </a:r>
            <a:r>
              <a:rPr lang="en-US" cap="small" dirty="0" err="1" smtClean="0"/>
              <a:t>fut</a:t>
            </a:r>
            <a:r>
              <a:rPr lang="ru-RU" cap="small" dirty="0"/>
              <a:t> </a:t>
            </a:r>
            <a:r>
              <a:rPr lang="ru-RU" cap="small" dirty="0" smtClean="0"/>
              <a:t>с-н-е-г пустой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‘Снег тает и тает, скоро снега [на улице] не будет</a:t>
            </a:r>
            <a:r>
              <a:rPr lang="ru-RU" dirty="0" smtClean="0"/>
              <a:t>’.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9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/>
              <a:t>«внешнее» время ситуации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2000" dirty="0" smtClean="0"/>
              <a:t>	Прошедшее					Будущее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«внутреннее» время ситуации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28905" y="2240868"/>
            <a:ext cx="6552728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28905" y="4725144"/>
            <a:ext cx="6552728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300647" y="2132856"/>
            <a:ext cx="30462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03383" y="4617132"/>
            <a:ext cx="30462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386134" y="4617132"/>
            <a:ext cx="0" cy="2160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98302" y="4617132"/>
            <a:ext cx="0" cy="2160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86134" y="5229200"/>
            <a:ext cx="1512168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35294" y="5661248"/>
            <a:ext cx="1512168" cy="0"/>
          </a:xfrm>
          <a:prstGeom prst="line">
            <a:avLst/>
          </a:prstGeom>
          <a:ln w="381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129165" y="5949280"/>
            <a:ext cx="152311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129165" y="2168027"/>
            <a:ext cx="152311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Количественная аспектуальность: выводы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Количественные значения выражаются регулярно и стандартно при помощи морфологических и </a:t>
            </a:r>
            <a:r>
              <a:rPr lang="ru-RU" dirty="0" err="1" smtClean="0"/>
              <a:t>фоносемантических</a:t>
            </a:r>
            <a:r>
              <a:rPr lang="ru-RU" dirty="0" smtClean="0"/>
              <a:t> средств</a:t>
            </a:r>
          </a:p>
          <a:p>
            <a:endParaRPr lang="ru-RU" dirty="0" smtClean="0"/>
          </a:p>
          <a:p>
            <a:r>
              <a:rPr lang="ru-RU" dirty="0" smtClean="0"/>
              <a:t>Использование преимущественно синтетических средств выражения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Высокая </a:t>
            </a:r>
            <a:r>
              <a:rPr lang="ru-RU" dirty="0" err="1" smtClean="0"/>
              <a:t>иконичность</a:t>
            </a:r>
            <a:r>
              <a:rPr lang="ru-RU" dirty="0" smtClean="0"/>
              <a:t>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18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Глава </a:t>
            </a:r>
            <a:r>
              <a:rPr lang="en-US" sz="3600" b="1" dirty="0" smtClean="0">
                <a:solidFill>
                  <a:schemeClr val="accent2"/>
                </a:solidFill>
              </a:rPr>
              <a:t>I</a:t>
            </a:r>
            <a:r>
              <a:rPr lang="ru-RU" sz="3600" dirty="0" smtClean="0">
                <a:solidFill>
                  <a:schemeClr val="accent2"/>
                </a:solidFill>
              </a:rPr>
              <a:t>: </a:t>
            </a:r>
            <a:r>
              <a:rPr lang="ru-RU" sz="3600" dirty="0"/>
              <a:t>К</a:t>
            </a:r>
            <a:r>
              <a:rPr lang="ru-RU" sz="3600" dirty="0" smtClean="0"/>
              <a:t>атегория аспектуальности в звуковых и жестовых языка</a:t>
            </a:r>
            <a:r>
              <a:rPr lang="ru-RU" sz="3600" dirty="0"/>
              <a:t>х</a:t>
            </a:r>
            <a:endParaRPr lang="ru-RU" sz="3600" dirty="0" smtClean="0"/>
          </a:p>
          <a:p>
            <a:pPr marL="0" indent="0">
              <a:buNone/>
            </a:pPr>
            <a:endParaRPr lang="ru-RU" sz="3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Глава </a:t>
            </a:r>
            <a:r>
              <a:rPr lang="en-US" sz="3600" b="1" dirty="0" smtClean="0">
                <a:solidFill>
                  <a:schemeClr val="accent2"/>
                </a:solidFill>
              </a:rPr>
              <a:t>II</a:t>
            </a:r>
            <a:r>
              <a:rPr lang="ru-RU" sz="3600" dirty="0" smtClean="0">
                <a:solidFill>
                  <a:schemeClr val="accent2"/>
                </a:solidFill>
              </a:rPr>
              <a:t>: </a:t>
            </a:r>
            <a:r>
              <a:rPr lang="ru-RU" sz="3600" dirty="0" err="1" smtClean="0"/>
              <a:t>Акциональность</a:t>
            </a:r>
            <a:r>
              <a:rPr lang="ru-RU" sz="3600" dirty="0" smtClean="0"/>
              <a:t> в русском жестовом языке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Глава </a:t>
            </a:r>
            <a:r>
              <a:rPr lang="en-US" sz="3600" b="1" dirty="0" smtClean="0">
                <a:solidFill>
                  <a:schemeClr val="accent2"/>
                </a:solidFill>
              </a:rPr>
              <a:t>III</a:t>
            </a:r>
            <a:r>
              <a:rPr lang="ru-RU" sz="3600" dirty="0" smtClean="0">
                <a:solidFill>
                  <a:schemeClr val="accent2"/>
                </a:solidFill>
              </a:rPr>
              <a:t>: </a:t>
            </a:r>
            <a:r>
              <a:rPr lang="ru-RU" sz="3600" dirty="0"/>
              <a:t>Л</a:t>
            </a:r>
            <a:r>
              <a:rPr lang="ru-RU" sz="3600" dirty="0" smtClean="0"/>
              <a:t>инейная аспектуальность в русском жестовом языке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Глава </a:t>
            </a:r>
            <a:r>
              <a:rPr lang="en-US" sz="3600" b="1" dirty="0" smtClean="0">
                <a:solidFill>
                  <a:schemeClr val="accent2"/>
                </a:solidFill>
              </a:rPr>
              <a:t>IV</a:t>
            </a:r>
            <a:r>
              <a:rPr lang="ru-RU" sz="3600" dirty="0" smtClean="0">
                <a:solidFill>
                  <a:schemeClr val="accent2"/>
                </a:solidFill>
              </a:rPr>
              <a:t>: </a:t>
            </a:r>
            <a:r>
              <a:rPr lang="ru-RU" sz="3600" dirty="0"/>
              <a:t>К</a:t>
            </a:r>
            <a:r>
              <a:rPr lang="ru-RU" sz="3600" dirty="0" smtClean="0"/>
              <a:t>оличественная аспектуальность в русском жестовом языке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118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Линейная аспектуальность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000" dirty="0" err="1" smtClean="0"/>
              <a:t>проспектив</a:t>
            </a:r>
            <a:r>
              <a:rPr lang="ru-RU" sz="2000" dirty="0" smtClean="0"/>
              <a:t> 	         </a:t>
            </a:r>
            <a:r>
              <a:rPr lang="ru-RU" sz="2000" dirty="0" err="1" smtClean="0"/>
              <a:t>дуратив</a:t>
            </a:r>
            <a:r>
              <a:rPr lang="en-US" sz="2000" dirty="0" smtClean="0"/>
              <a:t>/</a:t>
            </a:r>
            <a:r>
              <a:rPr lang="ru-RU" sz="2000" dirty="0" err="1" smtClean="0"/>
              <a:t>прогрессив</a:t>
            </a:r>
            <a:r>
              <a:rPr lang="ru-RU" sz="2000" dirty="0" smtClean="0"/>
              <a:t> </a:t>
            </a:r>
            <a:r>
              <a:rPr lang="en-US" sz="2000" dirty="0" smtClean="0"/>
              <a:t>/</a:t>
            </a:r>
            <a:r>
              <a:rPr lang="ru-RU" sz="2000" dirty="0" err="1" smtClean="0"/>
              <a:t>континуатив</a:t>
            </a:r>
            <a:r>
              <a:rPr lang="ru-RU" sz="2000" dirty="0"/>
              <a:t> </a:t>
            </a:r>
            <a:r>
              <a:rPr lang="ru-RU" sz="2000" dirty="0" smtClean="0"/>
              <a:t>               </a:t>
            </a:r>
            <a:r>
              <a:rPr lang="ru-RU" sz="2000" dirty="0" err="1" smtClean="0"/>
              <a:t>результатив</a:t>
            </a:r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err="1" smtClean="0"/>
              <a:t>инхоатив</a:t>
            </a:r>
            <a:r>
              <a:rPr lang="ru-RU" sz="2000" dirty="0" smtClean="0"/>
              <a:t>				</a:t>
            </a:r>
            <a:r>
              <a:rPr lang="ru-RU" sz="2000" dirty="0" err="1" smtClean="0"/>
              <a:t>комплетив</a:t>
            </a:r>
            <a:r>
              <a:rPr lang="en-US" sz="2000" dirty="0" smtClean="0"/>
              <a:t>/</a:t>
            </a:r>
            <a:r>
              <a:rPr lang="ru-RU" sz="2000" dirty="0" smtClean="0"/>
              <a:t>терминатив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smtClean="0"/>
              <a:t>Перфект</a:t>
            </a:r>
          </a:p>
          <a:p>
            <a:r>
              <a:rPr lang="ru-RU" sz="2400" dirty="0" err="1" smtClean="0"/>
              <a:t>Экспериенциальное</a:t>
            </a:r>
            <a:r>
              <a:rPr lang="ru-RU" sz="2400" dirty="0" smtClean="0"/>
              <a:t> значение</a:t>
            </a:r>
          </a:p>
          <a:p>
            <a:r>
              <a:rPr lang="ru-RU" sz="2400" dirty="0" err="1" smtClean="0"/>
              <a:t>Антирезультатив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560" y="3501008"/>
            <a:ext cx="792088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907704" y="3424808"/>
            <a:ext cx="152311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92280" y="3420616"/>
            <a:ext cx="152311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Начинательность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Жест </a:t>
            </a:r>
            <a:r>
              <a:rPr lang="ru-RU" cap="small" dirty="0" smtClean="0">
                <a:solidFill>
                  <a:schemeClr val="accent2"/>
                </a:solidFill>
              </a:rPr>
              <a:t>начать</a:t>
            </a:r>
          </a:p>
          <a:p>
            <a:pPr marL="0" indent="0">
              <a:buNone/>
            </a:pPr>
            <a:r>
              <a:rPr lang="ru-RU" sz="2400" cap="small" dirty="0"/>
              <a:t>мешать:1</a:t>
            </a:r>
            <a:r>
              <a:rPr lang="en-US" sz="2400" cap="small" dirty="0" err="1" smtClean="0"/>
              <a:t>ps</a:t>
            </a:r>
            <a:r>
              <a:rPr lang="ru-RU" sz="2400" cap="small" dirty="0"/>
              <a:t> </a:t>
            </a:r>
            <a:r>
              <a:rPr lang="ru-RU" sz="2400" cap="small" dirty="0" smtClean="0"/>
              <a:t>нет </a:t>
            </a:r>
            <a:r>
              <a:rPr lang="ru-RU" sz="2400" b="1" cap="small" dirty="0" smtClean="0"/>
              <a:t>работать</a:t>
            </a:r>
            <a:r>
              <a:rPr lang="ru-RU" sz="2400" b="1" cap="small" dirty="0"/>
              <a:t> </a:t>
            </a:r>
            <a:r>
              <a:rPr lang="ru-RU" sz="2400" cap="small" dirty="0" smtClean="0"/>
              <a:t>я </a:t>
            </a:r>
            <a:r>
              <a:rPr lang="ru-RU" sz="2400" b="1" cap="small" dirty="0" smtClean="0"/>
              <a:t>начать</a:t>
            </a:r>
            <a:r>
              <a:rPr lang="ru-RU" sz="2400" b="1" cap="small" dirty="0"/>
              <a:t> </a:t>
            </a:r>
            <a:r>
              <a:rPr lang="ru-RU" sz="2400" cap="small" dirty="0" smtClean="0"/>
              <a:t>я делать столярничать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‘Никто не мешает, я </a:t>
            </a:r>
            <a:r>
              <a:rPr lang="ru-RU" sz="2400" u="sng" dirty="0"/>
              <a:t>начал работать</a:t>
            </a:r>
            <a:r>
              <a:rPr lang="ru-RU" sz="2400" dirty="0"/>
              <a:t>, столярничать</a:t>
            </a:r>
            <a:r>
              <a:rPr lang="ru-RU" sz="2400" dirty="0" smtClean="0"/>
              <a:t>’.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Жест </a:t>
            </a:r>
            <a:r>
              <a:rPr lang="ru-RU" cap="small" dirty="0" smtClean="0">
                <a:solidFill>
                  <a:schemeClr val="accent2"/>
                </a:solidFill>
              </a:rPr>
              <a:t>начать1</a:t>
            </a:r>
          </a:p>
          <a:p>
            <a:pPr marL="0" indent="0">
              <a:buNone/>
            </a:pPr>
            <a:r>
              <a:rPr lang="ru-RU" sz="2400" cap="small" dirty="0"/>
              <a:t>я</a:t>
            </a:r>
            <a:r>
              <a:rPr lang="ru-RU" sz="2400" cap="small" dirty="0" smtClean="0"/>
              <a:t> </a:t>
            </a:r>
            <a:r>
              <a:rPr lang="ru-RU" sz="2400" b="1" cap="small" dirty="0" smtClean="0"/>
              <a:t>читать начать1 </a:t>
            </a:r>
            <a:r>
              <a:rPr lang="ru-RU" sz="2400" cap="small" dirty="0" smtClean="0"/>
              <a:t>четыре время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‘Я </a:t>
            </a:r>
            <a:r>
              <a:rPr lang="ru-RU" sz="2400" u="sng" dirty="0"/>
              <a:t>начал читать </a:t>
            </a:r>
            <a:r>
              <a:rPr lang="ru-RU" sz="2400" dirty="0"/>
              <a:t>с четырех лет’ </a:t>
            </a:r>
            <a:r>
              <a:rPr lang="ru-RU" sz="2400" dirty="0" smtClean="0"/>
              <a:t>.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Жест </a:t>
            </a:r>
            <a:r>
              <a:rPr lang="ru-RU" cap="small" dirty="0" smtClean="0">
                <a:solidFill>
                  <a:schemeClr val="accent2"/>
                </a:solidFill>
              </a:rPr>
              <a:t>стоять</a:t>
            </a:r>
          </a:p>
          <a:p>
            <a:pPr marL="0" indent="0">
              <a:buNone/>
            </a:pPr>
            <a:r>
              <a:rPr lang="en-US" sz="2400" cap="small" dirty="0" err="1"/>
              <a:t>i</a:t>
            </a:r>
            <a:r>
              <a:rPr lang="en-US" sz="2400" cap="small" dirty="0" err="1" smtClean="0"/>
              <a:t>ndx</a:t>
            </a:r>
            <a:r>
              <a:rPr lang="ru-RU" sz="2400" cap="small" dirty="0" smtClean="0"/>
              <a:t> мой брат </a:t>
            </a:r>
            <a:r>
              <a:rPr lang="en-US" sz="2400" cap="small" dirty="0" err="1" smtClean="0"/>
              <a:t>indx</a:t>
            </a:r>
            <a:r>
              <a:rPr lang="ru-RU" sz="2400" cap="small" dirty="0" smtClean="0"/>
              <a:t> болеть совсем </a:t>
            </a:r>
            <a:r>
              <a:rPr lang="ru-RU" sz="2400" b="1" cap="small" dirty="0" smtClean="0"/>
              <a:t>стоять слабый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‘Из-за болезни мой брат совсем </a:t>
            </a:r>
            <a:r>
              <a:rPr lang="ru-RU" sz="2400" u="sng" dirty="0"/>
              <a:t>ослабел</a:t>
            </a:r>
            <a:r>
              <a:rPr lang="ru-RU" sz="2400" dirty="0" smtClean="0"/>
              <a:t>’.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97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Модификации жеста 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smtClean="0"/>
              <a:t>движение вверх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smtClean="0"/>
              <a:t>увеличение амплитуды движения</a:t>
            </a:r>
          </a:p>
          <a:p>
            <a:pPr marL="540000">
              <a:buFont typeface="Courier New" panose="02070309020205020404" pitchFamily="49" charset="0"/>
              <a:buChar char="o"/>
            </a:pPr>
            <a:r>
              <a:rPr lang="ru-RU" dirty="0" smtClean="0"/>
              <a:t>утрата внутреннего повтора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cap="small" dirty="0" smtClean="0"/>
              <a:t>делать – </a:t>
            </a:r>
            <a:r>
              <a:rPr lang="ru-RU" cap="small" dirty="0" err="1" smtClean="0"/>
              <a:t>приняться.за.дело</a:t>
            </a:r>
            <a:endParaRPr lang="ru-RU" cap="small" dirty="0" smtClean="0"/>
          </a:p>
          <a:p>
            <a:pPr marL="0" indent="0">
              <a:buNone/>
            </a:pPr>
            <a:r>
              <a:rPr lang="ru-RU" cap="small" dirty="0"/>
              <a:t>г</a:t>
            </a:r>
            <a:r>
              <a:rPr lang="ru-RU" cap="small" dirty="0" smtClean="0"/>
              <a:t>ореть – вспыхнуть</a:t>
            </a:r>
          </a:p>
          <a:p>
            <a:pPr marL="0" indent="0">
              <a:buNone/>
            </a:pPr>
            <a:r>
              <a:rPr lang="ru-RU" cap="small" dirty="0"/>
              <a:t>з</a:t>
            </a:r>
            <a:r>
              <a:rPr lang="ru-RU" cap="small" dirty="0" smtClean="0"/>
              <a:t>нать – узнать</a:t>
            </a:r>
            <a:endParaRPr lang="ru-RU" cap="small" dirty="0"/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Срединная стадия ситуации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Специальные показатели отсутствуют</a:t>
            </a:r>
          </a:p>
          <a:p>
            <a:endParaRPr lang="ru-RU" dirty="0" smtClean="0"/>
          </a:p>
          <a:p>
            <a:r>
              <a:rPr lang="ru-RU" dirty="0" smtClean="0"/>
              <a:t>Жесты со значением процессов обозначают </a:t>
            </a:r>
            <a:r>
              <a:rPr lang="ru-RU" dirty="0" err="1" smtClean="0"/>
              <a:t>дуративные</a:t>
            </a:r>
            <a:r>
              <a:rPr lang="ru-RU" dirty="0" smtClean="0"/>
              <a:t>, итеративные и перфективные ситуации в зависимости от </a:t>
            </a:r>
            <a:r>
              <a:rPr lang="ru-RU" u="sng" dirty="0" smtClean="0"/>
              <a:t>контекста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редких случаях от предикатов со значением событий образуются жесты со значением процессов, которые могут обозначать </a:t>
            </a:r>
            <a:r>
              <a:rPr lang="ru-RU" dirty="0" err="1" smtClean="0"/>
              <a:t>дуративные</a:t>
            </a:r>
            <a:r>
              <a:rPr lang="ru-RU" dirty="0" smtClean="0"/>
              <a:t> ситуации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cap="small" dirty="0"/>
              <a:t>у:</a:t>
            </a:r>
            <a:r>
              <a:rPr lang="en-US" cap="small" dirty="0" err="1" smtClean="0"/>
              <a:t>loc</a:t>
            </a:r>
            <a:r>
              <a:rPr lang="ru-RU" cap="small" dirty="0"/>
              <a:t> </a:t>
            </a:r>
            <a:r>
              <a:rPr lang="ru-RU" cap="small" dirty="0" smtClean="0"/>
              <a:t>секунда настроение </a:t>
            </a:r>
            <a:r>
              <a:rPr lang="ru-RU" b="1" cap="small" dirty="0" smtClean="0"/>
              <a:t>изменить </a:t>
            </a:r>
            <a:r>
              <a:rPr lang="ru-RU" cap="small" dirty="0" smtClean="0"/>
              <a:t>/ что случиться </a:t>
            </a:r>
            <a:r>
              <a:rPr lang="ru-RU" cap="small" dirty="0" err="1" smtClean="0"/>
              <a:t>не.понимать</a:t>
            </a:r>
            <a:r>
              <a:rPr lang="ru-RU" b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‘У нее внезапно изменилось настроение. Не понимаю, что произошло</a:t>
            </a:r>
            <a:r>
              <a:rPr lang="ru-RU" dirty="0" smtClean="0"/>
              <a:t>’.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cap="small" dirty="0" err="1"/>
              <a:t>р</a:t>
            </a:r>
            <a:r>
              <a:rPr lang="ru-RU" cap="small" dirty="0" err="1" smtClean="0"/>
              <a:t>оссия</a:t>
            </a:r>
            <a:r>
              <a:rPr lang="ru-RU" cap="small" dirty="0" smtClean="0"/>
              <a:t> </a:t>
            </a:r>
            <a:r>
              <a:rPr lang="en-US" cap="small" dirty="0" err="1" smtClean="0"/>
              <a:t>indx</a:t>
            </a:r>
            <a:r>
              <a:rPr lang="ru-RU" cap="small" dirty="0"/>
              <a:t> </a:t>
            </a:r>
            <a:r>
              <a:rPr lang="ru-RU" cap="small" dirty="0" smtClean="0"/>
              <a:t>погода постепенно</a:t>
            </a:r>
            <a:r>
              <a:rPr lang="ru-RU" cap="small" dirty="0"/>
              <a:t> </a:t>
            </a:r>
            <a:r>
              <a:rPr lang="ru-RU" b="1" cap="small" dirty="0" smtClean="0"/>
              <a:t>изменить</a:t>
            </a:r>
            <a:r>
              <a:rPr lang="ru-RU" b="1" dirty="0" smtClean="0"/>
              <a:t>(с</a:t>
            </a:r>
            <a:r>
              <a:rPr lang="en-US" b="1" dirty="0"/>
              <a:t>m</a:t>
            </a:r>
            <a:r>
              <a:rPr lang="ru-RU" b="1" dirty="0"/>
              <a:t>/</a:t>
            </a:r>
            <a:r>
              <a:rPr lang="en-US" b="1" dirty="0" err="1"/>
              <a:t>sl</a:t>
            </a:r>
            <a:r>
              <a:rPr lang="ru-RU" b="1" dirty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‘В России постепенно меняется </a:t>
            </a:r>
            <a:r>
              <a:rPr lang="ru-RU" dirty="0" smtClean="0"/>
              <a:t>климат</a:t>
            </a:r>
            <a:r>
              <a:rPr lang="en-US" dirty="0" smtClean="0"/>
              <a:t>’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76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1107</Words>
  <Application>Microsoft Office PowerPoint</Application>
  <PresentationFormat>Экран (4:3)</PresentationFormat>
  <Paragraphs>211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Функционально-семантическая категория аспектуальности в русском жестовом языке</vt:lpstr>
      <vt:lpstr>Аспектуальность</vt:lpstr>
      <vt:lpstr>Презентация PowerPoint</vt:lpstr>
      <vt:lpstr>Презентация PowerPoint</vt:lpstr>
      <vt:lpstr>Линейная аспектуальность</vt:lpstr>
      <vt:lpstr>Начинательность</vt:lpstr>
      <vt:lpstr>Презентация PowerPoint</vt:lpstr>
      <vt:lpstr>Срединная стадия ситуации</vt:lpstr>
      <vt:lpstr>Презентация PowerPoint</vt:lpstr>
      <vt:lpstr>Презентация PowerPoint</vt:lpstr>
      <vt:lpstr>Конец ситуации</vt:lpstr>
      <vt:lpstr>Жест уже</vt:lpstr>
      <vt:lpstr>Жест закончить</vt:lpstr>
      <vt:lpstr>Модификации жеста</vt:lpstr>
      <vt:lpstr>Перфект</vt:lpstr>
      <vt:lpstr>Результатив</vt:lpstr>
      <vt:lpstr>Перфектив</vt:lpstr>
      <vt:lpstr>Презентация PowerPoint</vt:lpstr>
      <vt:lpstr>Линейная аспектуальность: выводы</vt:lpstr>
      <vt:lpstr>Количественные значения</vt:lpstr>
      <vt:lpstr>Мультипликативная множественность</vt:lpstr>
      <vt:lpstr>Семельфактив</vt:lpstr>
      <vt:lpstr>Итеративная множественность</vt:lpstr>
      <vt:lpstr>Хабитуальное значение</vt:lpstr>
      <vt:lpstr>Дистрибутивная множественность</vt:lpstr>
      <vt:lpstr>Презентация PowerPoint</vt:lpstr>
      <vt:lpstr>Презентация PowerPoint</vt:lpstr>
      <vt:lpstr>Длительность</vt:lpstr>
      <vt:lpstr>Презентация PowerPoint</vt:lpstr>
      <vt:lpstr>Количественная аспектуальность: 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Функционально-семантическая категория аспектуальности в русском жестовом языке</dc:title>
  <dc:creator>euroset1</dc:creator>
  <cp:lastModifiedBy>euroset1</cp:lastModifiedBy>
  <cp:revision>44</cp:revision>
  <dcterms:created xsi:type="dcterms:W3CDTF">2016-02-25T15:11:02Z</dcterms:created>
  <dcterms:modified xsi:type="dcterms:W3CDTF">2016-03-15T10:04:52Z</dcterms:modified>
</cp:coreProperties>
</file>