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10" r:id="rId3"/>
    <p:sldId id="306" r:id="rId4"/>
    <p:sldId id="311" r:id="rId5"/>
    <p:sldId id="290" r:id="rId6"/>
    <p:sldId id="291" r:id="rId7"/>
    <p:sldId id="292" r:id="rId8"/>
    <p:sldId id="309" r:id="rId9"/>
    <p:sldId id="307" r:id="rId10"/>
    <p:sldId id="308" r:id="rId11"/>
    <p:sldId id="295" r:id="rId12"/>
    <p:sldId id="312" r:id="rId13"/>
    <p:sldId id="313" r:id="rId14"/>
    <p:sldId id="296" r:id="rId15"/>
    <p:sldId id="314" r:id="rId16"/>
    <p:sldId id="315" r:id="rId17"/>
    <p:sldId id="316" r:id="rId18"/>
    <p:sldId id="317" r:id="rId19"/>
    <p:sldId id="318" r:id="rId20"/>
    <p:sldId id="319" r:id="rId21"/>
    <p:sldId id="294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Акциональность</a:t>
            </a:r>
            <a:r>
              <a:rPr lang="ru-RU" b="1" dirty="0" smtClean="0"/>
              <a:t> в русском жестовом языке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Филимонова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7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Возможность сочетания с жестом </a:t>
            </a:r>
            <a:r>
              <a:rPr lang="en-US" sz="4000" b="1" cap="small" dirty="0" err="1"/>
              <a:t>res</a:t>
            </a:r>
            <a:r>
              <a:rPr lang="en-US" sz="4000" b="1" cap="small" baseline="-25000" dirty="0" err="1"/>
              <a:t>part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Сочетание с </a:t>
            </a:r>
            <a:r>
              <a:rPr lang="ru-RU" b="1" cap="small" dirty="0" smtClean="0"/>
              <a:t>уже</a:t>
            </a:r>
            <a:r>
              <a:rPr lang="ru-RU" dirty="0" smtClean="0"/>
              <a:t> -</a:t>
            </a:r>
            <a:r>
              <a:rPr lang="en-US" dirty="0" smtClean="0"/>
              <a:t>&gt; </a:t>
            </a:r>
            <a:r>
              <a:rPr lang="ru-RU" dirty="0" err="1" smtClean="0"/>
              <a:t>комплетив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Способность сочетаться с </a:t>
            </a:r>
            <a:r>
              <a:rPr lang="en-US" b="1" cap="small" dirty="0" err="1" smtClean="0"/>
              <a:t>res</a:t>
            </a:r>
            <a:r>
              <a:rPr lang="en-US" b="1" cap="small" baseline="-25000" dirty="0" err="1" smtClean="0"/>
              <a:t>part</a:t>
            </a:r>
            <a:endParaRPr lang="ru-RU" b="1" cap="small" baseline="-25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2) Сочетание с </a:t>
            </a:r>
            <a:r>
              <a:rPr lang="ru-RU" b="1" cap="small" dirty="0" smtClean="0"/>
              <a:t>уже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en-US" dirty="0"/>
              <a:t>&gt; </a:t>
            </a:r>
            <a:r>
              <a:rPr lang="ru-RU" dirty="0" err="1" smtClean="0"/>
              <a:t>комплетив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еспособность </a:t>
            </a:r>
            <a:r>
              <a:rPr lang="ru-RU" dirty="0"/>
              <a:t>сочетаться с </a:t>
            </a:r>
            <a:r>
              <a:rPr lang="en-US" b="1" cap="small" dirty="0" err="1" smtClean="0"/>
              <a:t>res</a:t>
            </a:r>
            <a:r>
              <a:rPr lang="en-US" b="1" cap="small" baseline="-25000" dirty="0" err="1" smtClean="0"/>
              <a:t>part</a:t>
            </a:r>
            <a:endParaRPr lang="ru-RU" b="1" cap="small" baseline="-250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3) Сочетание с </a:t>
            </a:r>
            <a:r>
              <a:rPr lang="ru-RU" b="1" cap="small" dirty="0" smtClean="0"/>
              <a:t>уже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en-US" dirty="0"/>
              <a:t>&gt; </a:t>
            </a:r>
            <a:r>
              <a:rPr lang="ru-RU" dirty="0" smtClean="0"/>
              <a:t>перфект</a:t>
            </a:r>
          </a:p>
          <a:p>
            <a:pPr marL="0" indent="0">
              <a:buNone/>
            </a:pPr>
            <a:r>
              <a:rPr lang="ru-RU" dirty="0" smtClean="0"/>
              <a:t>Неспособность </a:t>
            </a:r>
            <a:r>
              <a:rPr lang="ru-RU" dirty="0"/>
              <a:t>сочетаться с </a:t>
            </a:r>
            <a:r>
              <a:rPr lang="en-US" b="1" cap="small" dirty="0" err="1" smtClean="0"/>
              <a:t>res</a:t>
            </a:r>
            <a:r>
              <a:rPr lang="en-US" b="1" cap="small" baseline="-25000" dirty="0" err="1" smtClean="0"/>
              <a:t>part</a:t>
            </a:r>
            <a:endParaRPr lang="ru-RU" b="1" cap="small" baseline="-25000" dirty="0" smtClean="0"/>
          </a:p>
          <a:p>
            <a:pPr marL="0" indent="0">
              <a:buNone/>
            </a:pPr>
            <a:endParaRPr lang="ru-RU" b="1" cap="small" baseline="-25000" dirty="0"/>
          </a:p>
          <a:p>
            <a:pPr marL="0" indent="0" algn="ctr">
              <a:buNone/>
            </a:pPr>
            <a:r>
              <a:rPr lang="ru-RU" sz="2600" b="1" dirty="0"/>
              <a:t>с</a:t>
            </a:r>
            <a:r>
              <a:rPr lang="ru-RU" sz="2600" b="1" dirty="0" smtClean="0"/>
              <a:t>ильные предельные процессы </a:t>
            </a:r>
            <a:r>
              <a:rPr lang="en-US" sz="2600" b="1" dirty="0" smtClean="0"/>
              <a:t>vs. </a:t>
            </a:r>
            <a:r>
              <a:rPr lang="ru-RU" sz="2600" b="1" dirty="0" smtClean="0"/>
              <a:t>слабые</a:t>
            </a:r>
            <a:r>
              <a:rPr lang="ru-RU" sz="2600" b="1" dirty="0"/>
              <a:t> предельные процессы </a:t>
            </a:r>
            <a:r>
              <a:rPr lang="en-US" sz="2600" b="1" dirty="0" smtClean="0"/>
              <a:t>vs. </a:t>
            </a:r>
            <a:r>
              <a:rPr lang="ru-RU" sz="2600" b="1" dirty="0" smtClean="0"/>
              <a:t>непредельные процессы</a:t>
            </a:r>
            <a:endParaRPr lang="ru-RU" sz="2600" dirty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5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50902"/>
              </p:ext>
            </p:extLst>
          </p:nvPr>
        </p:nvGraphicFramePr>
        <p:xfrm>
          <a:off x="251520" y="1124744"/>
          <a:ext cx="8640959" cy="54498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52328"/>
                <a:gridCol w="1008111"/>
                <a:gridCol w="964325"/>
                <a:gridCol w="1071486"/>
                <a:gridCol w="833845"/>
                <a:gridCol w="833845"/>
                <a:gridCol w="977019"/>
              </a:tblGrid>
              <a:tr h="3695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Собы­тие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Процесс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Состояние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8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Сильный предель­ный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Слабый пре­дельный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Непре­дель­ный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Эпизоди­ческое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Вневре­менное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9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Производное значение при редупликации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итератив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65151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«положительная» длительность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1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Производное значение при сочетании с аналитическим показателем перфекта/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комплетива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жестом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УЖЕ)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перфект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комплетив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перфект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Возможность сочетаемости с фазовыми глаголами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8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Сочетаемость с аналитическим показателем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партитивно-результативного значения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(жестом </a:t>
                      </a:r>
                      <a:r>
                        <a:rPr lang="en-US" sz="1600" cap="small" dirty="0" err="1">
                          <a:solidFill>
                            <a:schemeClr val="tx1"/>
                          </a:solidFill>
                          <a:effectLst/>
                        </a:rPr>
                        <a:t>res</a:t>
                      </a:r>
                      <a:r>
                        <a:rPr lang="en-US" sz="1600" cap="small" baseline="-25000" dirty="0" err="1">
                          <a:solidFill>
                            <a:schemeClr val="tx1"/>
                          </a:solidFill>
                          <a:effectLst/>
                        </a:rPr>
                        <a:t>part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33265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Морфосинтаксические свойства </a:t>
            </a:r>
            <a:r>
              <a:rPr lang="ru-RU" sz="2400" b="1" dirty="0" err="1"/>
              <a:t>акциональных</a:t>
            </a:r>
            <a:r>
              <a:rPr lang="ru-RU" sz="2400" b="1" dirty="0"/>
              <a:t> классов предикатов</a:t>
            </a:r>
          </a:p>
        </p:txBody>
      </p:sp>
    </p:spTree>
    <p:extLst>
      <p:ext uri="{BB962C8B-B14F-4D97-AF65-F5344CB8AC3E}">
        <p14:creationId xmlns:p14="http://schemas.microsoft.com/office/powerpoint/2010/main" val="30324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Отражение </a:t>
            </a:r>
            <a:r>
              <a:rPr lang="ru-RU" sz="3600" b="1" dirty="0" err="1" smtClean="0"/>
              <a:t>акциональной</a:t>
            </a:r>
            <a:r>
              <a:rPr lang="ru-RU" sz="3600" b="1" dirty="0" smtClean="0"/>
              <a:t> семантики в фонологической форме жеста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Event Visibility </a:t>
            </a:r>
            <a:r>
              <a:rPr lang="en-US" u="sng" dirty="0" smtClean="0"/>
              <a:t>Hypothesis</a:t>
            </a:r>
            <a:r>
              <a:rPr lang="ru-RU" u="sng" dirty="0" smtClean="0"/>
              <a:t>: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‘In </a:t>
            </a:r>
            <a:r>
              <a:rPr lang="en-US" dirty="0"/>
              <a:t>the predicate system, the semantics of the event structure is visible in the phonological form of the predicate </a:t>
            </a:r>
            <a:r>
              <a:rPr lang="en-US" dirty="0" smtClean="0"/>
              <a:t>sign’.</a:t>
            </a:r>
          </a:p>
          <a:p>
            <a:pPr marL="0" indent="0" algn="r">
              <a:buNone/>
            </a:pPr>
            <a:r>
              <a:rPr lang="en-US" dirty="0" smtClean="0"/>
              <a:t>[Wilbur 2009]</a:t>
            </a:r>
            <a:endParaRPr lang="ru-RU" dirty="0"/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2811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Исследования в РЖЯ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ru-RU" dirty="0" err="1" smtClean="0"/>
              <a:t>Прозорова</a:t>
            </a:r>
            <a:r>
              <a:rPr lang="ru-RU" dirty="0" smtClean="0"/>
              <a:t> </a:t>
            </a:r>
            <a:r>
              <a:rPr lang="en-US" dirty="0" smtClean="0"/>
              <a:t>2004]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Класс статичных жестов = состояния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en-US" dirty="0" smtClean="0"/>
              <a:t>[</a:t>
            </a:r>
            <a:r>
              <a:rPr lang="ru-RU" dirty="0" err="1" smtClean="0"/>
              <a:t>Шамаро</a:t>
            </a:r>
            <a:r>
              <a:rPr lang="ru-RU" dirty="0" smtClean="0"/>
              <a:t> 2006</a:t>
            </a:r>
            <a:r>
              <a:rPr lang="en-US" dirty="0" smtClean="0"/>
              <a:t>]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pic>
        <p:nvPicPr>
          <p:cNvPr id="2051" name="Picture 3" descr="C:\Users\euroset1\Desktop\шамар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2837"/>
            <a:ext cx="9144000" cy="309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818389"/>
              </p:ext>
            </p:extLst>
          </p:nvPr>
        </p:nvGraphicFramePr>
        <p:xfrm>
          <a:off x="179512" y="1268760"/>
          <a:ext cx="8712967" cy="52320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0168"/>
                <a:gridCol w="614605"/>
                <a:gridCol w="989617"/>
                <a:gridCol w="862008"/>
                <a:gridCol w="861141"/>
                <a:gridCol w="925149"/>
                <a:gridCol w="1152128"/>
                <a:gridCol w="720080"/>
                <a:gridCol w="648071"/>
              </a:tblGrid>
              <a:tr h="4171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Параметр в структуре жеста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Со­бы­тие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Процесс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Переход­ный класс (процесс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состояние)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Состояние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предельный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непредельный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эпизо­диче­ское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вне­вре­менное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сильный (недис­кретный)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слабый (дискрет­ный)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дис­крет­ный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недис­кретный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Траекторное движение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+ 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Внутреннее движение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0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Внутренний повтор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Отсутствие движения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Контакт рук между собой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+ 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+ –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+ 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Контакт с корпусом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9283" y="34795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Фонологические характеристики </a:t>
            </a:r>
            <a:r>
              <a:rPr lang="ru-RU" sz="2800" b="1" dirty="0" err="1" smtClean="0"/>
              <a:t>акциональных</a:t>
            </a:r>
            <a:r>
              <a:rPr lang="ru-RU" sz="2800" b="1" dirty="0" smtClean="0"/>
              <a:t> классов предикатов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812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 событий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Обязательное наличие одиночного траекторного</a:t>
            </a:r>
            <a:r>
              <a:rPr lang="en-US" dirty="0" smtClean="0"/>
              <a:t>/</a:t>
            </a:r>
            <a:r>
              <a:rPr lang="ru-RU" dirty="0" smtClean="0"/>
              <a:t>внутреннего движения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400" dirty="0"/>
              <a:t>67</a:t>
            </a:r>
            <a:r>
              <a:rPr lang="ru-RU" sz="2400" dirty="0" smtClean="0"/>
              <a:t>% </a:t>
            </a:r>
            <a:r>
              <a:rPr lang="ru-RU" sz="2400" dirty="0"/>
              <a:t>–</a:t>
            </a:r>
            <a:r>
              <a:rPr lang="ru-RU" sz="2400" dirty="0" smtClean="0"/>
              <a:t> только траекторное движение</a:t>
            </a:r>
          </a:p>
          <a:p>
            <a:pPr marL="0" indent="0">
              <a:buNone/>
            </a:pPr>
            <a:r>
              <a:rPr lang="ru-RU" sz="2400" cap="small" dirty="0"/>
              <a:t>п</a:t>
            </a:r>
            <a:r>
              <a:rPr lang="ru-RU" sz="2400" cap="small" dirty="0" smtClean="0"/>
              <a:t>обедить, родить, </a:t>
            </a:r>
            <a:r>
              <a:rPr lang="ru-RU" sz="2400" cap="small" dirty="0" err="1" smtClean="0"/>
              <a:t>прийти.в.гости</a:t>
            </a:r>
            <a:endParaRPr lang="ru-RU" sz="2400" cap="small" dirty="0" smtClean="0"/>
          </a:p>
          <a:p>
            <a:pPr marL="0" indent="0">
              <a:buNone/>
            </a:pPr>
            <a:r>
              <a:rPr lang="ru-RU" sz="2400" dirty="0" smtClean="0"/>
              <a:t>23 % </a:t>
            </a:r>
            <a:r>
              <a:rPr lang="ru-RU" sz="2400" dirty="0"/>
              <a:t>–</a:t>
            </a:r>
            <a:r>
              <a:rPr lang="ru-RU" sz="2400" dirty="0" smtClean="0"/>
              <a:t> </a:t>
            </a:r>
            <a:r>
              <a:rPr lang="ru-RU" sz="2400" dirty="0"/>
              <a:t>траекторное и внутреннее </a:t>
            </a:r>
            <a:r>
              <a:rPr lang="ru-RU" sz="2400" dirty="0" smtClean="0"/>
              <a:t>движение</a:t>
            </a:r>
          </a:p>
          <a:p>
            <a:pPr marL="0" indent="0">
              <a:buNone/>
            </a:pPr>
            <a:r>
              <a:rPr lang="ru-RU" sz="2400" cap="small" dirty="0"/>
              <a:t>з</a:t>
            </a:r>
            <a:r>
              <a:rPr lang="ru-RU" sz="2400" cap="small" dirty="0" smtClean="0"/>
              <a:t>абыть, найти, уйти</a:t>
            </a:r>
            <a:endParaRPr lang="ru-RU" sz="2400" cap="small" dirty="0"/>
          </a:p>
          <a:p>
            <a:pPr marL="0" indent="0">
              <a:buNone/>
            </a:pPr>
            <a:r>
              <a:rPr lang="ru-RU" sz="2400" dirty="0" smtClean="0"/>
              <a:t>10 % </a:t>
            </a:r>
            <a:r>
              <a:rPr lang="ru-RU" sz="2400" dirty="0"/>
              <a:t>–</a:t>
            </a:r>
            <a:r>
              <a:rPr lang="ru-RU" sz="2400" dirty="0" smtClean="0"/>
              <a:t> только </a:t>
            </a:r>
            <a:r>
              <a:rPr lang="ru-RU" sz="2400" dirty="0"/>
              <a:t>внутреннее </a:t>
            </a:r>
            <a:r>
              <a:rPr lang="ru-RU" sz="2400" dirty="0" smtClean="0"/>
              <a:t>движение</a:t>
            </a:r>
          </a:p>
          <a:p>
            <a:pPr marL="0" indent="0">
              <a:buNone/>
            </a:pPr>
            <a:r>
              <a:rPr lang="ru-RU" sz="2400" cap="small" dirty="0"/>
              <a:t>п</a:t>
            </a:r>
            <a:r>
              <a:rPr lang="ru-RU" sz="2400" cap="small" dirty="0" smtClean="0"/>
              <a:t>роснуться, случиться, изменить</a:t>
            </a:r>
          </a:p>
          <a:p>
            <a:pPr marL="0" indent="0">
              <a:buNone/>
            </a:pPr>
            <a:endParaRPr lang="ru-RU" sz="2400" cap="small" dirty="0" smtClean="0"/>
          </a:p>
          <a:p>
            <a:r>
              <a:rPr lang="ru-RU" dirty="0" smtClean="0"/>
              <a:t>Обязательное отсутствие внутреннего повтора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8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 процессов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ru-RU" dirty="0" smtClean="0"/>
              <a:t>Обязательное наличие траекторного движения</a:t>
            </a:r>
            <a:r>
              <a:rPr lang="en-US" dirty="0" smtClean="0"/>
              <a:t>/</a:t>
            </a:r>
            <a:r>
              <a:rPr lang="ru-RU" dirty="0" smtClean="0"/>
              <a:t>внутреннего повтора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90% </a:t>
            </a:r>
            <a:r>
              <a:rPr lang="ru-RU" dirty="0"/>
              <a:t>–</a:t>
            </a:r>
            <a:r>
              <a:rPr lang="ru-RU" dirty="0" smtClean="0"/>
              <a:t> внутренний повтор</a:t>
            </a:r>
          </a:p>
          <a:p>
            <a:pPr marL="0" indent="0">
              <a:buNone/>
            </a:pPr>
            <a:r>
              <a:rPr lang="ru-RU" cap="small" dirty="0"/>
              <a:t>д</a:t>
            </a:r>
            <a:r>
              <a:rPr lang="ru-RU" cap="small" dirty="0" smtClean="0"/>
              <a:t>елать, рассказывать, смеяться, играть</a:t>
            </a:r>
          </a:p>
          <a:p>
            <a:pPr marL="0" indent="0">
              <a:buNone/>
            </a:pPr>
            <a:endParaRPr lang="ru-RU" cap="small" dirty="0" smtClean="0"/>
          </a:p>
          <a:p>
            <a:pPr marL="0" indent="0">
              <a:buNone/>
            </a:pPr>
            <a:r>
              <a:rPr lang="ru-RU" dirty="0" smtClean="0"/>
              <a:t>Наличие</a:t>
            </a:r>
            <a:r>
              <a:rPr lang="en-US" dirty="0" smtClean="0"/>
              <a:t>/</a:t>
            </a:r>
            <a:r>
              <a:rPr lang="ru-RU" dirty="0" smtClean="0"/>
              <a:t>отсутствие внутреннего повтора: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искретность</a:t>
            </a:r>
            <a:r>
              <a:rPr lang="en-US" dirty="0" smtClean="0"/>
              <a:t>/</a:t>
            </a:r>
            <a:r>
              <a:rPr lang="ru-RU" dirty="0" err="1" smtClean="0"/>
              <a:t>недискретность</a:t>
            </a:r>
            <a:r>
              <a:rPr lang="ru-RU" dirty="0" smtClean="0"/>
              <a:t>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8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 эпизодических состояний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Отсутствие движения</a:t>
            </a:r>
          </a:p>
          <a:p>
            <a:pPr marL="0" indent="0">
              <a:buNone/>
            </a:pPr>
            <a:r>
              <a:rPr lang="ru-RU" cap="small" dirty="0" smtClean="0"/>
              <a:t>спать</a:t>
            </a:r>
            <a:r>
              <a:rPr lang="ru-RU" cap="small" dirty="0"/>
              <a:t>, отдыхать, ждать, стоять, лежать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«Привязанность» к определенному месту в жестовом пространстве</a:t>
            </a:r>
          </a:p>
          <a:p>
            <a:pPr marL="0" indent="0">
              <a:buNone/>
            </a:pPr>
            <a:r>
              <a:rPr lang="ru-RU" dirty="0"/>
              <a:t>75% – </a:t>
            </a:r>
            <a:r>
              <a:rPr lang="ru-RU" dirty="0" smtClean="0"/>
              <a:t>контакт </a:t>
            </a:r>
            <a:r>
              <a:rPr lang="ru-RU" dirty="0"/>
              <a:t>с корпусом говорящего </a:t>
            </a:r>
          </a:p>
          <a:p>
            <a:pPr marL="0" indent="0">
              <a:buNone/>
            </a:pPr>
            <a:r>
              <a:rPr lang="ru-RU" cap="small" dirty="0" smtClean="0"/>
              <a:t>спать</a:t>
            </a:r>
            <a:r>
              <a:rPr lang="ru-RU" cap="small" dirty="0"/>
              <a:t>, отдыхать, </a:t>
            </a:r>
            <a:r>
              <a:rPr lang="ru-RU" cap="small" dirty="0" smtClean="0"/>
              <a:t>слушать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17</a:t>
            </a:r>
            <a:r>
              <a:rPr lang="ru-RU" dirty="0"/>
              <a:t>% – </a:t>
            </a:r>
            <a:r>
              <a:rPr lang="ru-RU" dirty="0" smtClean="0"/>
              <a:t>контакт </a:t>
            </a:r>
            <a:r>
              <a:rPr lang="ru-RU" dirty="0"/>
              <a:t>между руками </a:t>
            </a:r>
            <a:endParaRPr lang="ru-RU" dirty="0" smtClean="0"/>
          </a:p>
          <a:p>
            <a:pPr marL="0" indent="0">
              <a:buNone/>
            </a:pPr>
            <a:r>
              <a:rPr lang="ru-RU" cap="small" dirty="0" smtClean="0"/>
              <a:t>стоять</a:t>
            </a:r>
            <a:r>
              <a:rPr lang="ru-RU" cap="small" dirty="0"/>
              <a:t>, </a:t>
            </a:r>
            <a:r>
              <a:rPr lang="ru-RU" cap="small" dirty="0" smtClean="0"/>
              <a:t>лежать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5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 вневременных состояний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Обязательное наличие движения</a:t>
            </a:r>
          </a:p>
          <a:p>
            <a:r>
              <a:rPr lang="ru-RU" dirty="0" smtClean="0"/>
              <a:t>Обязательное отсутствие внутреннего повтора</a:t>
            </a:r>
          </a:p>
          <a:p>
            <a:r>
              <a:rPr lang="ru-RU" dirty="0"/>
              <a:t>«Привязанность» к определенному месту в жестовом пространстве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78% – </a:t>
            </a:r>
            <a:r>
              <a:rPr lang="ru-RU" dirty="0" smtClean="0"/>
              <a:t>контакт </a:t>
            </a:r>
            <a:r>
              <a:rPr lang="ru-RU" dirty="0"/>
              <a:t>с корпусом </a:t>
            </a:r>
            <a:endParaRPr lang="ru-RU" dirty="0" smtClean="0"/>
          </a:p>
          <a:p>
            <a:pPr marL="0" indent="0">
              <a:buNone/>
            </a:pPr>
            <a:r>
              <a:rPr lang="ru-RU" cap="small" dirty="0" smtClean="0"/>
              <a:t>любить</a:t>
            </a:r>
            <a:r>
              <a:rPr lang="ru-RU" cap="small" dirty="0"/>
              <a:t>, знать, </a:t>
            </a:r>
            <a:r>
              <a:rPr lang="ru-RU" cap="small" dirty="0" smtClean="0"/>
              <a:t>обожать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22</a:t>
            </a:r>
            <a:r>
              <a:rPr lang="ru-RU" dirty="0"/>
              <a:t>% – </a:t>
            </a:r>
            <a:r>
              <a:rPr lang="ru-RU" dirty="0" smtClean="0"/>
              <a:t>контакт </a:t>
            </a:r>
            <a:r>
              <a:rPr lang="ru-RU" dirty="0"/>
              <a:t>с вспомогательной рукой </a:t>
            </a:r>
          </a:p>
          <a:p>
            <a:pPr marL="0" indent="0">
              <a:buNone/>
            </a:pPr>
            <a:r>
              <a:rPr lang="ru-RU" cap="small" dirty="0" smtClean="0"/>
              <a:t>верить, </a:t>
            </a:r>
            <a:r>
              <a:rPr lang="ru-RU" cap="small" dirty="0" err="1" smtClean="0"/>
              <a:t>не.верить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Переходный класс (состояния-процессы)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ru-RU" u="sng" dirty="0" smtClean="0"/>
              <a:t>Состояния:</a:t>
            </a:r>
            <a:r>
              <a:rPr lang="ru-RU" dirty="0" smtClean="0"/>
              <a:t> невозможность сочетания с фазовыми глаголами + производное значение «положительной» длительности при редупликации</a:t>
            </a:r>
          </a:p>
          <a:p>
            <a:r>
              <a:rPr lang="ru-RU" u="sng" dirty="0" smtClean="0"/>
              <a:t>Процессы:</a:t>
            </a:r>
            <a:r>
              <a:rPr lang="ru-RU" dirty="0" smtClean="0"/>
              <a:t> наличие внутреннего повтора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Эмоциональные </a:t>
            </a:r>
            <a:r>
              <a:rPr lang="ru-RU" u="sng" dirty="0"/>
              <a:t>и физические </a:t>
            </a:r>
            <a:r>
              <a:rPr lang="ru-RU" u="sng" dirty="0" smtClean="0"/>
              <a:t>состояния: </a:t>
            </a:r>
            <a:r>
              <a:rPr lang="ru-RU" cap="small" dirty="0" smtClean="0"/>
              <a:t>радоваться</a:t>
            </a:r>
            <a:r>
              <a:rPr lang="ru-RU" cap="small" dirty="0"/>
              <a:t>, волноваться, беспокоиться, нервничать, злиться, болеть, чувствовать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8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ru-RU" dirty="0"/>
              <a:t>семантический тип предиката [Булыгина</a:t>
            </a:r>
            <a:r>
              <a:rPr lang="en-US" dirty="0"/>
              <a:t> </a:t>
            </a:r>
            <a:r>
              <a:rPr lang="ru-RU" dirty="0"/>
              <a:t>1982</a:t>
            </a:r>
            <a:r>
              <a:rPr lang="ru-RU" dirty="0" smtClean="0"/>
              <a:t>] </a:t>
            </a:r>
          </a:p>
          <a:p>
            <a:endParaRPr lang="ru-RU" dirty="0" smtClean="0"/>
          </a:p>
          <a:p>
            <a:r>
              <a:rPr lang="ru-RU" dirty="0" smtClean="0"/>
              <a:t>тип </a:t>
            </a:r>
            <a:r>
              <a:rPr lang="ru-RU" dirty="0"/>
              <a:t>ситуации [</a:t>
            </a:r>
            <a:r>
              <a:rPr lang="en-US" dirty="0"/>
              <a:t>Smith </a:t>
            </a:r>
            <a:r>
              <a:rPr lang="ru-RU" dirty="0" smtClean="0"/>
              <a:t>1997]</a:t>
            </a:r>
          </a:p>
          <a:p>
            <a:endParaRPr lang="ru-RU" dirty="0" smtClean="0"/>
          </a:p>
          <a:p>
            <a:r>
              <a:rPr lang="ru-RU" dirty="0" smtClean="0"/>
              <a:t>аспектуальный </a:t>
            </a:r>
            <a:r>
              <a:rPr lang="ru-RU" dirty="0"/>
              <a:t>класс глагола [</a:t>
            </a:r>
            <a:r>
              <a:rPr lang="ru-RU" dirty="0" err="1"/>
              <a:t>Шлуинский</a:t>
            </a:r>
            <a:r>
              <a:rPr lang="en-US" dirty="0"/>
              <a:t> </a:t>
            </a:r>
            <a:r>
              <a:rPr lang="ru-RU" dirty="0" smtClean="0"/>
              <a:t>2003]</a:t>
            </a:r>
          </a:p>
          <a:p>
            <a:endParaRPr lang="ru-RU" dirty="0" smtClean="0"/>
          </a:p>
          <a:p>
            <a:r>
              <a:rPr lang="ru-RU" dirty="0" smtClean="0"/>
              <a:t>таксономическая </a:t>
            </a:r>
            <a:r>
              <a:rPr lang="ru-RU" dirty="0"/>
              <a:t>категория [Падучева</a:t>
            </a:r>
            <a:r>
              <a:rPr lang="en-US" dirty="0"/>
              <a:t> </a:t>
            </a:r>
            <a:r>
              <a:rPr lang="ru-RU" dirty="0" smtClean="0"/>
              <a:t>2004]</a:t>
            </a:r>
          </a:p>
          <a:p>
            <a:endParaRPr lang="ru-RU" dirty="0" smtClean="0"/>
          </a:p>
          <a:p>
            <a:r>
              <a:rPr lang="ru-RU" dirty="0" err="1" smtClean="0"/>
              <a:t>акциональный</a:t>
            </a:r>
            <a:r>
              <a:rPr lang="ru-RU" dirty="0" smtClean="0"/>
              <a:t> </a:t>
            </a:r>
            <a:r>
              <a:rPr lang="ru-RU" dirty="0"/>
              <a:t>тип предиката [</a:t>
            </a:r>
            <a:r>
              <a:rPr lang="ru-RU" dirty="0" err="1"/>
              <a:t>Плунгян</a:t>
            </a:r>
            <a:r>
              <a:rPr lang="en-US" dirty="0"/>
              <a:t> </a:t>
            </a:r>
            <a:r>
              <a:rPr lang="ru-RU" dirty="0"/>
              <a:t>2009,</a:t>
            </a:r>
            <a:r>
              <a:rPr lang="en-US" dirty="0"/>
              <a:t> </a:t>
            </a:r>
            <a:r>
              <a:rPr lang="ru-RU" dirty="0"/>
              <a:t>2011]</a:t>
            </a:r>
          </a:p>
        </p:txBody>
      </p:sp>
    </p:spTree>
    <p:extLst>
      <p:ext uri="{BB962C8B-B14F-4D97-AF65-F5344CB8AC3E}">
        <p14:creationId xmlns:p14="http://schemas.microsoft.com/office/powerpoint/2010/main" val="3986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295785"/>
              </p:ext>
            </p:extLst>
          </p:nvPr>
        </p:nvGraphicFramePr>
        <p:xfrm>
          <a:off x="179512" y="1268760"/>
          <a:ext cx="8712967" cy="52320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0168"/>
                <a:gridCol w="614605"/>
                <a:gridCol w="989617"/>
                <a:gridCol w="862008"/>
                <a:gridCol w="861141"/>
                <a:gridCol w="925149"/>
                <a:gridCol w="1152128"/>
                <a:gridCol w="720080"/>
                <a:gridCol w="648071"/>
              </a:tblGrid>
              <a:tr h="4171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Параметр в структуре жеста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Со­бы­тие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Процесс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Переход­ный класс (процесс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состояние)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Состояние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предельный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непредельный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эпизо­диче­ское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вне­вре­менное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сильный (недис­кретный)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слабый (дискрет­ный)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дис­крет­ный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недис­кретный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Траекторное движение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+ 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Внутреннее движение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0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Внутренний повтор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Отсутствие движения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Контакт рук между собой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+ –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+ –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+ –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Контакт с корпусом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9283" y="34795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Фонологические характеристики </a:t>
            </a:r>
            <a:r>
              <a:rPr lang="ru-RU" sz="2800" b="1" dirty="0" err="1" smtClean="0"/>
              <a:t>акциональных</a:t>
            </a:r>
            <a:r>
              <a:rPr lang="ru-RU" sz="2800" b="1" dirty="0" smtClean="0"/>
              <a:t> классов предикатов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152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8215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Акциональная</a:t>
            </a:r>
            <a:r>
              <a:rPr lang="ru-RU" b="1" dirty="0" smtClean="0"/>
              <a:t> классификация предикатов в русском жестовом языке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Выделено </a:t>
            </a:r>
            <a:r>
              <a:rPr lang="ru-RU" b="1" dirty="0" smtClean="0"/>
              <a:t>восемь</a:t>
            </a:r>
            <a:r>
              <a:rPr lang="ru-RU" dirty="0" smtClean="0"/>
              <a:t> </a:t>
            </a:r>
            <a:r>
              <a:rPr lang="ru-RU" dirty="0" err="1" smtClean="0"/>
              <a:t>акциональных</a:t>
            </a:r>
            <a:r>
              <a:rPr lang="ru-RU" dirty="0" smtClean="0"/>
              <a:t> типов предикатов:</a:t>
            </a:r>
          </a:p>
          <a:p>
            <a:r>
              <a:rPr lang="ru-RU" dirty="0" smtClean="0"/>
              <a:t>событие </a:t>
            </a:r>
          </a:p>
          <a:p>
            <a:r>
              <a:rPr lang="ru-RU" dirty="0" smtClean="0"/>
              <a:t>сильный предельный процесс (</a:t>
            </a:r>
            <a:r>
              <a:rPr lang="ru-RU" dirty="0" err="1" smtClean="0"/>
              <a:t>недискретный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слабый предельный процесс (дискретный)</a:t>
            </a:r>
          </a:p>
          <a:p>
            <a:r>
              <a:rPr lang="ru-RU" dirty="0" smtClean="0"/>
              <a:t>дискретный непредельный процесс</a:t>
            </a:r>
          </a:p>
          <a:p>
            <a:r>
              <a:rPr lang="ru-RU" dirty="0" err="1" smtClean="0"/>
              <a:t>недискретный</a:t>
            </a:r>
            <a:r>
              <a:rPr lang="ru-RU" dirty="0" smtClean="0"/>
              <a:t> непредельный процесс</a:t>
            </a:r>
          </a:p>
          <a:p>
            <a:r>
              <a:rPr lang="ru-RU" dirty="0" smtClean="0"/>
              <a:t>переходный </a:t>
            </a:r>
            <a:r>
              <a:rPr lang="ru-RU" dirty="0"/>
              <a:t>класс </a:t>
            </a:r>
            <a:r>
              <a:rPr lang="ru-RU" dirty="0" smtClean="0"/>
              <a:t>(процесс</a:t>
            </a:r>
            <a:r>
              <a:rPr lang="en-US" dirty="0" smtClean="0"/>
              <a:t>/</a:t>
            </a:r>
            <a:r>
              <a:rPr lang="ru-RU" dirty="0" smtClean="0"/>
              <a:t>состояние)</a:t>
            </a:r>
          </a:p>
          <a:p>
            <a:r>
              <a:rPr lang="ru-RU" dirty="0" smtClean="0"/>
              <a:t>эпизодическое состояние </a:t>
            </a:r>
          </a:p>
          <a:p>
            <a:r>
              <a:rPr lang="ru-RU" dirty="0" smtClean="0"/>
              <a:t>вневременное состояние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Морфология или </a:t>
            </a:r>
            <a:r>
              <a:rPr lang="ru-RU" b="1" dirty="0" err="1" smtClean="0"/>
              <a:t>фоносемантика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Параметры встречаются </a:t>
            </a:r>
            <a:r>
              <a:rPr lang="ru-RU" dirty="0" smtClean="0"/>
              <a:t>в именных жестах и не всегда </a:t>
            </a:r>
            <a:r>
              <a:rPr lang="ru-RU" dirty="0" smtClean="0"/>
              <a:t>мотивированы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Различные варианты реализации параметра жеста</a:t>
            </a:r>
          </a:p>
          <a:p>
            <a:endParaRPr lang="ru-RU" dirty="0"/>
          </a:p>
          <a:p>
            <a:r>
              <a:rPr lang="ru-RU" dirty="0" smtClean="0"/>
              <a:t>Сходство со случаями </a:t>
            </a:r>
            <a:r>
              <a:rPr lang="ru-RU" dirty="0" err="1" smtClean="0"/>
              <a:t>фоносемантики</a:t>
            </a:r>
            <a:r>
              <a:rPr lang="ru-RU" dirty="0" smtClean="0"/>
              <a:t> в звуковых языках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6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582433"/>
              </p:ext>
            </p:extLst>
          </p:nvPr>
        </p:nvGraphicFramePr>
        <p:xfrm>
          <a:off x="179513" y="188642"/>
          <a:ext cx="8784974" cy="65527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26335"/>
                <a:gridCol w="498500"/>
                <a:gridCol w="997001"/>
                <a:gridCol w="997001"/>
                <a:gridCol w="867565"/>
                <a:gridCol w="743377"/>
                <a:gridCol w="744253"/>
                <a:gridCol w="867565"/>
                <a:gridCol w="743377"/>
              </a:tblGrid>
              <a:tr h="22766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Со­бытие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Пере­ход­ный класс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Состояние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Предельный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Непредельный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8826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Эпи­зоди­че­ское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Вне­вре­менное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9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Сильный (недис­кретный)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Слабый (дис­кретный)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Дис­крет­ный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Недис­крет­ный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Отражение акциональной семантики предиката на фонологическом уровне в </a:t>
                      </a:r>
                      <a:r>
                        <a:rPr lang="en-US" sz="1200" b="1">
                          <a:effectLst/>
                        </a:rPr>
                        <a:t>ASL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marR="21590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Траекторное движение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Внутреннее движение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Внутренний повтор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Отсутствие движения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Контакт с корпусом/вспомогательной рукой в конечной фазе исполнения жеста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Быстрое «утихание» жеста до полной остановки 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Сжатые губы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Открывание</a:t>
                      </a:r>
                      <a:r>
                        <a:rPr lang="en-US" sz="1000" b="1">
                          <a:effectLst/>
                        </a:rPr>
                        <a:t>/</a:t>
                      </a:r>
                      <a:r>
                        <a:rPr lang="ru-RU" sz="1000" b="1">
                          <a:effectLst/>
                        </a:rPr>
                        <a:t>закрывание рта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Отражение акциональной семантики предиката на фонологическом уровне в РЖЯ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Траекторное движение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Внутреннее движение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Внутренний повтор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Отсутствие движения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+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Контакт рук между собой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Контакт с корпусом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pattFill prst="ltDn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+–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+–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76375" y="110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Средства смены </a:t>
            </a:r>
            <a:r>
              <a:rPr lang="ru-RU" b="1" dirty="0" err="1" smtClean="0"/>
              <a:t>акционального</a:t>
            </a:r>
            <a:r>
              <a:rPr lang="ru-RU" b="1" dirty="0" smtClean="0"/>
              <a:t> класса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/>
              <a:t>событие =&gt; процесс; </a:t>
            </a:r>
          </a:p>
          <a:p>
            <a:r>
              <a:rPr lang="ru-RU" dirty="0"/>
              <a:t>событие/состояние =&gt; процесс; </a:t>
            </a:r>
          </a:p>
          <a:p>
            <a:r>
              <a:rPr lang="ru-RU" dirty="0" smtClean="0"/>
              <a:t>процесс/состояние </a:t>
            </a:r>
            <a:r>
              <a:rPr lang="ru-RU" dirty="0"/>
              <a:t>=&gt; событие.</a:t>
            </a:r>
          </a:p>
        </p:txBody>
      </p:sp>
    </p:spTree>
    <p:extLst>
      <p:ext uri="{BB962C8B-B14F-4D97-AF65-F5344CB8AC3E}">
        <p14:creationId xmlns:p14="http://schemas.microsoft.com/office/powerpoint/2010/main" val="34667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Показатель итератива: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переход события в процесс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cap="small" dirty="0"/>
              <a:t>ж</a:t>
            </a:r>
            <a:r>
              <a:rPr lang="ru-RU" cap="small" dirty="0" smtClean="0"/>
              <a:t>ена муж сидеть друг </a:t>
            </a:r>
            <a:r>
              <a:rPr lang="ru-RU" b="1" cap="small" dirty="0" smtClean="0"/>
              <a:t>прийти</a:t>
            </a:r>
            <a:r>
              <a:rPr lang="ru-RU" b="1" cap="small" dirty="0"/>
              <a:t> </a:t>
            </a:r>
            <a:r>
              <a:rPr lang="ru-RU" cap="small" dirty="0" err="1" smtClean="0"/>
              <a:t>прийти.в.гости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‘Сидят жена с мужем, друг [мужа] </a:t>
            </a:r>
            <a:r>
              <a:rPr lang="ru-RU" u="sng" dirty="0"/>
              <a:t>пришел</a:t>
            </a:r>
            <a:r>
              <a:rPr lang="ru-RU" dirty="0"/>
              <a:t> в гости</a:t>
            </a:r>
            <a:r>
              <a:rPr lang="ru-RU" dirty="0" smtClean="0"/>
              <a:t>’.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cap="small" dirty="0"/>
              <a:t>т</a:t>
            </a:r>
            <a:r>
              <a:rPr lang="ru-RU" cap="small" dirty="0" smtClean="0"/>
              <a:t>ренироваться </a:t>
            </a:r>
            <a:r>
              <a:rPr lang="ru-RU" b="1" cap="small" dirty="0" smtClean="0"/>
              <a:t>прийти</a:t>
            </a:r>
            <a:r>
              <a:rPr lang="ru-RU" b="1" cap="small" dirty="0"/>
              <a:t>+</a:t>
            </a:r>
            <a:r>
              <a:rPr lang="ru-RU" b="1" dirty="0"/>
              <a:t>(</a:t>
            </a:r>
            <a:r>
              <a:rPr lang="en-US" b="1" dirty="0"/>
              <a:t>r</a:t>
            </a:r>
            <a:r>
              <a:rPr lang="ru-RU" b="1" dirty="0"/>
              <a:t>/</a:t>
            </a:r>
            <a:r>
              <a:rPr lang="en-US" b="1" dirty="0"/>
              <a:t>s</a:t>
            </a:r>
            <a:r>
              <a:rPr lang="ru-RU" b="1" dirty="0" smtClean="0"/>
              <a:t>) </a:t>
            </a:r>
            <a:r>
              <a:rPr lang="ru-RU" b="1" cap="small" dirty="0" smtClean="0"/>
              <a:t>начать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‘Я </a:t>
            </a:r>
            <a:r>
              <a:rPr lang="ru-RU" u="sng" dirty="0"/>
              <a:t>начал ходить</a:t>
            </a:r>
            <a:r>
              <a:rPr lang="ru-RU" dirty="0"/>
              <a:t> на тренировки</a:t>
            </a:r>
            <a:r>
              <a:rPr lang="ru-RU" dirty="0" smtClean="0"/>
              <a:t>’.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481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Показатель </a:t>
            </a:r>
            <a:r>
              <a:rPr lang="ru-RU" sz="4000" b="1" dirty="0" err="1"/>
              <a:t>процессуальности</a:t>
            </a:r>
            <a:r>
              <a:rPr lang="ru-RU" sz="4000" b="1" dirty="0"/>
              <a:t>: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переход события/состояния в процесс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cap="small" dirty="0" smtClean="0"/>
          </a:p>
          <a:p>
            <a:pPr marL="0" indent="0">
              <a:buNone/>
            </a:pPr>
            <a:r>
              <a:rPr lang="ru-RU" cap="small" dirty="0" err="1" smtClean="0"/>
              <a:t>ворота.открыть</a:t>
            </a:r>
            <a:r>
              <a:rPr lang="ru-RU" cap="small" dirty="0" smtClean="0"/>
              <a:t> </a:t>
            </a:r>
            <a:r>
              <a:rPr lang="ru-RU" b="1" cap="small" dirty="0" smtClean="0"/>
              <a:t>темный</a:t>
            </a:r>
            <a:r>
              <a:rPr lang="ru-RU" cap="small" dirty="0"/>
              <a:t> </a:t>
            </a:r>
            <a:r>
              <a:rPr lang="en-US" cap="small" dirty="0" err="1" smtClean="0"/>
              <a:t>indx</a:t>
            </a:r>
            <a:r>
              <a:rPr lang="ru-RU" cap="small" dirty="0" smtClean="0"/>
              <a:t> рано утро темный</a:t>
            </a:r>
            <a:r>
              <a:rPr lang="ru-RU" cap="small" dirty="0"/>
              <a:t> </a:t>
            </a:r>
            <a:r>
              <a:rPr lang="en-US" cap="small" dirty="0" err="1" smtClean="0"/>
              <a:t>indx</a:t>
            </a:r>
            <a:r>
              <a:rPr lang="ru-RU" cap="small" dirty="0" smtClean="0"/>
              <a:t> быть:</a:t>
            </a:r>
            <a:r>
              <a:rPr lang="en-US" cap="small" dirty="0"/>
              <a:t>past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‘Открыли ворота, а там темно, было ранее утро, </a:t>
            </a:r>
            <a:r>
              <a:rPr lang="ru-RU" dirty="0" smtClean="0"/>
              <a:t>темно’.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cap="small" dirty="0"/>
              <a:t>у</a:t>
            </a:r>
            <a:r>
              <a:rPr lang="ru-RU" cap="small" dirty="0" smtClean="0"/>
              <a:t>лица </a:t>
            </a:r>
            <a:r>
              <a:rPr lang="en-US" cap="small" dirty="0" err="1" smtClean="0"/>
              <a:t>clf</a:t>
            </a:r>
            <a:r>
              <a:rPr lang="ru-RU" cap="small" dirty="0" smtClean="0"/>
              <a:t>:идти </a:t>
            </a:r>
            <a:r>
              <a:rPr lang="ru-RU" b="1" cap="small" dirty="0" smtClean="0"/>
              <a:t>темный</a:t>
            </a:r>
            <a:r>
              <a:rPr lang="ru-RU" b="1" dirty="0" smtClean="0"/>
              <a:t>(</a:t>
            </a:r>
            <a:r>
              <a:rPr lang="en-US" b="1" dirty="0"/>
              <a:t>cm</a:t>
            </a:r>
            <a:r>
              <a:rPr lang="ru-RU" b="1" dirty="0"/>
              <a:t>/</a:t>
            </a:r>
            <a:r>
              <a:rPr lang="en-US" b="1" dirty="0" err="1"/>
              <a:t>sl</a:t>
            </a:r>
            <a:r>
              <a:rPr lang="ru-RU" b="1" dirty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‘Вышла на улицу, а там </a:t>
            </a:r>
            <a:r>
              <a:rPr lang="ru-RU" u="sng" dirty="0"/>
              <a:t>темнеет</a:t>
            </a:r>
            <a:r>
              <a:rPr lang="ru-RU" dirty="0" smtClean="0"/>
              <a:t>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4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Акционально</a:t>
            </a:r>
            <a:r>
              <a:rPr lang="ru-RU" b="1" dirty="0"/>
              <a:t> связанные ситуации: переход процесса в событие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Утрата внутреннего повтора</a:t>
            </a:r>
          </a:p>
          <a:p>
            <a:r>
              <a:rPr lang="ru-RU" dirty="0" smtClean="0"/>
              <a:t>Появление траекторного</a:t>
            </a:r>
            <a:r>
              <a:rPr lang="en-US" dirty="0" smtClean="0"/>
              <a:t>/</a:t>
            </a:r>
            <a:r>
              <a:rPr lang="ru-RU" dirty="0" smtClean="0"/>
              <a:t>внутреннего движения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cap="small" dirty="0" smtClean="0"/>
              <a:t>вспыхнуть</a:t>
            </a:r>
          </a:p>
          <a:p>
            <a:pPr marL="0" indent="0">
              <a:buNone/>
            </a:pPr>
            <a:r>
              <a:rPr lang="ru-RU" cap="small" dirty="0"/>
              <a:t>в</a:t>
            </a:r>
            <a:r>
              <a:rPr lang="ru-RU" cap="small" dirty="0" smtClean="0"/>
              <a:t>ызубрить</a:t>
            </a:r>
          </a:p>
          <a:p>
            <a:pPr marL="0" indent="0">
              <a:buNone/>
            </a:pPr>
            <a:r>
              <a:rPr lang="ru-RU" cap="small" dirty="0" smtClean="0"/>
              <a:t>прочитать</a:t>
            </a:r>
            <a:endParaRPr lang="ru-RU" cap="small" dirty="0"/>
          </a:p>
        </p:txBody>
      </p:sp>
    </p:spTree>
    <p:extLst>
      <p:ext uri="{BB962C8B-B14F-4D97-AF65-F5344CB8AC3E}">
        <p14:creationId xmlns:p14="http://schemas.microsoft.com/office/powerpoint/2010/main" val="27797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Акциональность</a:t>
            </a:r>
            <a:r>
              <a:rPr lang="ru-RU" b="1" dirty="0" smtClean="0"/>
              <a:t>: 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Первичное разграничение на фонологическом уровне: дискретность</a:t>
            </a:r>
            <a:r>
              <a:rPr lang="en-US" dirty="0" smtClean="0"/>
              <a:t>/</a:t>
            </a:r>
            <a:r>
              <a:rPr lang="ru-RU" dirty="0" err="1" smtClean="0"/>
              <a:t>недискретность</a:t>
            </a:r>
            <a:r>
              <a:rPr lang="ru-RU" dirty="0" smtClean="0"/>
              <a:t> ситуации</a:t>
            </a:r>
          </a:p>
          <a:p>
            <a:endParaRPr lang="ru-RU" dirty="0"/>
          </a:p>
          <a:p>
            <a:r>
              <a:rPr lang="ru-RU" dirty="0" smtClean="0"/>
              <a:t>Дальнейшая дифференциация на морфосинтаксическом уровне</a:t>
            </a:r>
          </a:p>
          <a:p>
            <a:endParaRPr lang="ru-RU" dirty="0"/>
          </a:p>
          <a:p>
            <a:r>
              <a:rPr lang="ru-RU" dirty="0" err="1" smtClean="0"/>
              <a:t>Акциональная</a:t>
            </a:r>
            <a:r>
              <a:rPr lang="ru-RU" dirty="0" smtClean="0"/>
              <a:t> семантика предикатов выражается с помощью формальных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8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/>
              <a:t>Специфика устройства категории аспектуальности в РЖЯ как в одном из языков с визуально-жестовой </a:t>
            </a:r>
            <a:r>
              <a:rPr lang="ru-RU" sz="5100" b="1" dirty="0" smtClean="0"/>
              <a:t>модальностью</a:t>
            </a:r>
            <a:endParaRPr lang="ru-RU" sz="3400" b="1" dirty="0"/>
          </a:p>
          <a:p>
            <a:r>
              <a:rPr lang="ru-RU" sz="3400" dirty="0"/>
              <a:t>Иконическое отражение </a:t>
            </a:r>
            <a:r>
              <a:rPr lang="ru-RU" sz="3400" dirty="0" err="1"/>
              <a:t>акциональной</a:t>
            </a:r>
            <a:r>
              <a:rPr lang="ru-RU" sz="3400" dirty="0"/>
              <a:t> семантики в фонологической структуре жеста</a:t>
            </a:r>
          </a:p>
          <a:p>
            <a:r>
              <a:rPr lang="ru-RU" sz="3400" dirty="0"/>
              <a:t>Четкое разграничение семантических зон линейной и количественной аспектуальности</a:t>
            </a:r>
          </a:p>
          <a:p>
            <a:r>
              <a:rPr lang="ru-RU" sz="3400" dirty="0"/>
              <a:t>Наличие структурных типов редупликации, отсутствующих в звуковых языках </a:t>
            </a:r>
          </a:p>
          <a:p>
            <a:r>
              <a:rPr lang="ru-RU" sz="3400" dirty="0"/>
              <a:t>Отчетливая функциональная дистрибуция разных структурных типов редупликации</a:t>
            </a:r>
          </a:p>
          <a:p>
            <a:r>
              <a:rPr lang="ru-RU" sz="3400" dirty="0"/>
              <a:t>Тонкая дифференциация значений количественной аспектуальности</a:t>
            </a:r>
          </a:p>
          <a:p>
            <a:r>
              <a:rPr lang="ru-RU" sz="3400" dirty="0" err="1"/>
              <a:t>Иконичность</a:t>
            </a:r>
            <a:r>
              <a:rPr lang="ru-RU" sz="3400" dirty="0"/>
              <a:t> морфологических показателей</a:t>
            </a:r>
          </a:p>
          <a:p>
            <a:r>
              <a:rPr lang="ru-RU" sz="3400" dirty="0" smtClean="0"/>
              <a:t>Более </a:t>
            </a:r>
            <a:r>
              <a:rPr lang="ru-RU" sz="3400" dirty="0" smtClean="0"/>
              <a:t>активное использование </a:t>
            </a:r>
            <a:r>
              <a:rPr lang="ru-RU" sz="3400" dirty="0" err="1" smtClean="0"/>
              <a:t>фоносемантических</a:t>
            </a:r>
            <a:r>
              <a:rPr lang="ru-RU" sz="3400" dirty="0" smtClean="0"/>
              <a:t> средств</a:t>
            </a:r>
          </a:p>
          <a:p>
            <a:r>
              <a:rPr lang="ru-RU" sz="3400" dirty="0" smtClean="0"/>
              <a:t>Использование </a:t>
            </a:r>
            <a:r>
              <a:rPr lang="ru-RU" sz="3400" dirty="0" err="1" smtClean="0"/>
              <a:t>немануальных</a:t>
            </a:r>
            <a:r>
              <a:rPr lang="ru-RU" sz="3400" dirty="0" smtClean="0"/>
              <a:t> средств</a:t>
            </a:r>
            <a:endParaRPr lang="ru-RU" sz="3400" u="sng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4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Акциональные</a:t>
            </a:r>
            <a:r>
              <a:rPr lang="ru-RU" b="1" dirty="0" smtClean="0"/>
              <a:t> типы предикатов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Vendler</a:t>
            </a:r>
            <a:r>
              <a:rPr lang="en-US" dirty="0" smtClean="0"/>
              <a:t> 1957]</a:t>
            </a:r>
            <a:endParaRPr lang="ru-RU" dirty="0" smtClean="0"/>
          </a:p>
          <a:p>
            <a:r>
              <a:rPr lang="ru-RU" dirty="0" smtClean="0"/>
              <a:t>Состояния</a:t>
            </a:r>
          </a:p>
          <a:p>
            <a:pPr marL="720000">
              <a:buFont typeface="Courier New" panose="02070309020205020404" pitchFamily="49" charset="0"/>
              <a:buChar char="o"/>
            </a:pPr>
            <a:r>
              <a:rPr lang="ru-RU" dirty="0" smtClean="0"/>
              <a:t>Эпизодические</a:t>
            </a:r>
          </a:p>
          <a:p>
            <a:pPr marL="720000">
              <a:buFont typeface="Courier New" panose="02070309020205020404" pitchFamily="49" charset="0"/>
              <a:buChar char="o"/>
            </a:pPr>
            <a:r>
              <a:rPr lang="ru-RU" dirty="0" smtClean="0"/>
              <a:t>Вневременные</a:t>
            </a:r>
          </a:p>
          <a:p>
            <a:pPr marL="720000">
              <a:buFont typeface="Courier New" panose="02070309020205020404" pitchFamily="49" charset="0"/>
              <a:buChar char="o"/>
            </a:pPr>
            <a:endParaRPr lang="ru-RU" dirty="0" smtClean="0"/>
          </a:p>
          <a:p>
            <a:r>
              <a:rPr lang="ru-RU" dirty="0" smtClean="0"/>
              <a:t>Процессы</a:t>
            </a:r>
          </a:p>
          <a:p>
            <a:pPr marL="720000">
              <a:buFont typeface="Courier New" panose="02070309020205020404" pitchFamily="49" charset="0"/>
              <a:buChar char="o"/>
            </a:pPr>
            <a:r>
              <a:rPr lang="ru-RU" dirty="0" smtClean="0"/>
              <a:t>Предельные </a:t>
            </a:r>
          </a:p>
          <a:p>
            <a:pPr marL="720000">
              <a:buFont typeface="Courier New" panose="02070309020205020404" pitchFamily="49" charset="0"/>
              <a:buChar char="o"/>
            </a:pPr>
            <a:r>
              <a:rPr lang="ru-RU" dirty="0" smtClean="0"/>
              <a:t>Непредельные</a:t>
            </a:r>
          </a:p>
          <a:p>
            <a:pPr marL="720000">
              <a:buFont typeface="Courier New" panose="02070309020205020404" pitchFamily="49" charset="0"/>
              <a:buChar char="o"/>
            </a:pPr>
            <a:endParaRPr lang="ru-RU" dirty="0" smtClean="0"/>
          </a:p>
          <a:p>
            <a:r>
              <a:rPr lang="ru-RU" dirty="0" smtClean="0"/>
              <a:t>События</a:t>
            </a:r>
          </a:p>
        </p:txBody>
      </p:sp>
      <p:pic>
        <p:nvPicPr>
          <p:cNvPr id="1026" name="Picture 2" descr="C:\Users\euroset1\Desktop\свеч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1584176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uroset1\Desktop\lampoch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91" y="3600796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716016" y="2708920"/>
            <a:ext cx="31810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151102" y="2669701"/>
            <a:ext cx="78357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588224" y="2675424"/>
            <a:ext cx="78357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Способы разграничения </a:t>
            </a:r>
            <a:r>
              <a:rPr lang="ru-RU" b="1" dirty="0" err="1" smtClean="0"/>
              <a:t>акциональных</a:t>
            </a:r>
            <a:r>
              <a:rPr lang="ru-RU" b="1" dirty="0" smtClean="0"/>
              <a:t> типов предикатов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«</a:t>
            </a:r>
            <a:r>
              <a:rPr lang="ru-RU" u="sng" dirty="0" err="1"/>
              <a:t>В</a:t>
            </a:r>
            <a:r>
              <a:rPr lang="ru-RU" u="sng" dirty="0" err="1" smtClean="0"/>
              <a:t>ендлеровский</a:t>
            </a:r>
            <a:r>
              <a:rPr lang="ru-RU" u="sng" dirty="0" smtClean="0"/>
              <a:t>» подход:</a:t>
            </a:r>
          </a:p>
          <a:p>
            <a:r>
              <a:rPr lang="ru-RU" dirty="0" smtClean="0"/>
              <a:t>Анализ сочетаемости с аспектуальными показателями</a:t>
            </a:r>
          </a:p>
          <a:p>
            <a:pPr marL="0" indent="0">
              <a:buNone/>
            </a:pPr>
            <a:r>
              <a:rPr lang="en-US" i="1" dirty="0" smtClean="0"/>
              <a:t>I’m running </a:t>
            </a:r>
            <a:r>
              <a:rPr lang="en-US" dirty="0" smtClean="0"/>
              <a:t>‘</a:t>
            </a:r>
            <a:r>
              <a:rPr lang="ru-RU" dirty="0" smtClean="0"/>
              <a:t>я бегу</a:t>
            </a:r>
            <a:r>
              <a:rPr lang="en-US" dirty="0" smtClean="0"/>
              <a:t>’</a:t>
            </a:r>
            <a:endParaRPr lang="ru-RU" dirty="0" smtClean="0"/>
          </a:p>
          <a:p>
            <a:pPr marL="0" indent="0">
              <a:buNone/>
            </a:pPr>
            <a:r>
              <a:rPr lang="en-US" i="1" dirty="0" smtClean="0"/>
              <a:t>*I’m knowing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*I’m losing my pen</a:t>
            </a:r>
          </a:p>
          <a:p>
            <a:pPr marL="0" indent="0">
              <a:buNone/>
            </a:pPr>
            <a:r>
              <a:rPr lang="ru-RU" u="sng" dirty="0" smtClean="0"/>
              <a:t>Подход С.Г. Татевосова:</a:t>
            </a:r>
          </a:p>
          <a:p>
            <a:r>
              <a:rPr lang="ru-RU" dirty="0" smtClean="0"/>
              <a:t>Анализ совокупности </a:t>
            </a:r>
            <a:r>
              <a:rPr lang="ru-RU" dirty="0" err="1" smtClean="0"/>
              <a:t>видо</a:t>
            </a:r>
            <a:r>
              <a:rPr lang="ru-RU" dirty="0" smtClean="0"/>
              <a:t>-временных форм предиката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0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Акциональность</a:t>
            </a:r>
            <a:r>
              <a:rPr lang="ru-RU" b="1" dirty="0" smtClean="0"/>
              <a:t> в РЖЯ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/>
              <a:t>Проявление </a:t>
            </a:r>
            <a:r>
              <a:rPr lang="ru-RU" u="sng" dirty="0" err="1"/>
              <a:t>акциональной</a:t>
            </a:r>
            <a:r>
              <a:rPr lang="ru-RU" u="sng" dirty="0"/>
              <a:t> семантики на морфосинтаксическом уровне: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ограничения на сочетаемость предиката с теми или иными показателями аспектуальности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различия в значениях производных форм, получающихся при сочетании предикатов, обладающих разными </a:t>
            </a:r>
            <a:r>
              <a:rPr lang="ru-RU" dirty="0" err="1"/>
              <a:t>акциональными</a:t>
            </a:r>
            <a:r>
              <a:rPr lang="ru-RU" dirty="0"/>
              <a:t> характеристиками, с одним и тем же аспектуальным показателем</a:t>
            </a:r>
          </a:p>
          <a:p>
            <a:pPr lvl="1"/>
            <a:endParaRPr lang="ru-RU" dirty="0"/>
          </a:p>
          <a:p>
            <a:r>
              <a:rPr lang="ru-RU" u="sng" dirty="0"/>
              <a:t>Проявление </a:t>
            </a:r>
            <a:r>
              <a:rPr lang="ru-RU" u="sng" dirty="0" err="1"/>
              <a:t>акциональной</a:t>
            </a:r>
            <a:r>
              <a:rPr lang="ru-RU" u="sng" dirty="0"/>
              <a:t> семантики на фонологическом уровне: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/>
              <a:t>иконически отражается в фонологической структуре жеста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0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Производное значение при редупликации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Значение «положительной» длительности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800" cap="small" dirty="0"/>
              <a:t>и</a:t>
            </a:r>
            <a:r>
              <a:rPr lang="ru-RU" sz="2800" cap="small" dirty="0" smtClean="0"/>
              <a:t>грать попасть </a:t>
            </a:r>
            <a:r>
              <a:rPr lang="ru-RU" sz="2800" b="1" cap="small" dirty="0" smtClean="0"/>
              <a:t>рисовать/нарисовать</a:t>
            </a:r>
            <a:r>
              <a:rPr lang="ru-RU" sz="2800" b="1" cap="small" dirty="0"/>
              <a:t>(?)</a:t>
            </a:r>
            <a:r>
              <a:rPr lang="ru-RU" sz="2800" dirty="0"/>
              <a:t>+˫</a:t>
            </a:r>
            <a:r>
              <a:rPr lang="ru-RU" sz="2800" b="1" dirty="0"/>
              <a:t>(</a:t>
            </a:r>
            <a:r>
              <a:rPr lang="en-US" sz="2800" b="1" dirty="0"/>
              <a:t>r</a:t>
            </a:r>
            <a:r>
              <a:rPr lang="ru-RU" sz="2800" b="1" dirty="0"/>
              <a:t>/</a:t>
            </a:r>
            <a:r>
              <a:rPr lang="en-US" sz="2800" b="1" dirty="0"/>
              <a:t>s</a:t>
            </a:r>
            <a:r>
              <a:rPr lang="ru-RU" sz="2800" b="1" dirty="0" smtClean="0"/>
              <a:t>)</a:t>
            </a:r>
            <a:r>
              <a:rPr lang="ru-RU" sz="2800" b="1" cap="small" dirty="0"/>
              <a:t> </a:t>
            </a:r>
            <a:r>
              <a:rPr lang="ru-RU" sz="2800" cap="small" dirty="0" err="1" smtClean="0"/>
              <a:t>аппарат.сползти</a:t>
            </a:r>
            <a:r>
              <a:rPr lang="ru-RU" sz="2800" cap="small" dirty="0"/>
              <a:t>	</a:t>
            </a:r>
            <a:endParaRPr lang="ru-RU" sz="2800" cap="small" dirty="0" smtClean="0"/>
          </a:p>
          <a:p>
            <a:pPr marL="0" indent="0">
              <a:buNone/>
            </a:pPr>
            <a:r>
              <a:rPr lang="ru-RU" sz="2800" dirty="0" smtClean="0"/>
              <a:t>‘[</a:t>
            </a:r>
            <a:r>
              <a:rPr lang="ru-RU" sz="2800" dirty="0"/>
              <a:t>Мы с ребятами] играли, </a:t>
            </a:r>
            <a:r>
              <a:rPr lang="ru-RU" sz="2800" u="sng" dirty="0"/>
              <a:t>рисовали, рисовали</a:t>
            </a:r>
            <a:r>
              <a:rPr lang="ru-RU" sz="2800" dirty="0"/>
              <a:t>, и </a:t>
            </a:r>
            <a:r>
              <a:rPr lang="ru-RU" sz="2800" dirty="0" smtClean="0"/>
              <a:t>у </a:t>
            </a:r>
            <a:r>
              <a:rPr lang="ru-RU" sz="2800" dirty="0"/>
              <a:t>меня сполз слуховой </a:t>
            </a:r>
            <a:r>
              <a:rPr lang="ru-RU" sz="2800" dirty="0" smtClean="0"/>
              <a:t>аппарат</a:t>
            </a:r>
            <a:r>
              <a:rPr lang="en-US" sz="2800" dirty="0" smtClean="0"/>
              <a:t>’.</a:t>
            </a:r>
            <a:endParaRPr lang="ru-RU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ru-RU" dirty="0" smtClean="0"/>
              <a:t>Итеративное значение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3000" cap="small" dirty="0" smtClean="0"/>
              <a:t>сестра хороший телефон часто</a:t>
            </a:r>
            <a:r>
              <a:rPr lang="ru-RU" sz="3000" cap="small" dirty="0"/>
              <a:t> </a:t>
            </a:r>
            <a:r>
              <a:rPr lang="ru-RU" sz="3000" b="1" cap="small" dirty="0" smtClean="0"/>
              <a:t>найти/находить</a:t>
            </a:r>
            <a:r>
              <a:rPr lang="ru-RU" sz="3000" b="1" cap="small" dirty="0"/>
              <a:t>(?)</a:t>
            </a:r>
            <a:r>
              <a:rPr lang="ru-RU" sz="3000" dirty="0"/>
              <a:t>+</a:t>
            </a:r>
            <a:r>
              <a:rPr lang="ru-RU" sz="3000" b="1" dirty="0"/>
              <a:t>(</a:t>
            </a:r>
            <a:r>
              <a:rPr lang="en-US" sz="3000" b="1" dirty="0"/>
              <a:t>r</a:t>
            </a:r>
            <a:r>
              <a:rPr lang="ru-RU" sz="3000" b="1" dirty="0"/>
              <a:t>/</a:t>
            </a:r>
            <a:r>
              <a:rPr lang="en-US" sz="3000" b="1" dirty="0"/>
              <a:t>s</a:t>
            </a:r>
            <a:r>
              <a:rPr lang="ru-RU" sz="3000" b="1" dirty="0"/>
              <a:t>)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‘(Я говорю: «Я нашел телефон»). Сестра [отвечает]: «Хорошо. Часто ты </a:t>
            </a:r>
            <a:r>
              <a:rPr lang="ru-RU" sz="3000" u="sng" dirty="0"/>
              <a:t>находишь</a:t>
            </a:r>
            <a:r>
              <a:rPr lang="ru-RU" sz="3000" dirty="0"/>
              <a:t> [потерянные] телефоны»’ </a:t>
            </a:r>
            <a:r>
              <a:rPr lang="ru-RU" sz="3000" dirty="0" smtClean="0"/>
              <a:t>.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ru-RU" sz="3000" b="1" dirty="0"/>
              <a:t>с</a:t>
            </a:r>
            <a:r>
              <a:rPr lang="ru-RU" sz="3000" b="1" dirty="0" smtClean="0"/>
              <a:t>обытие </a:t>
            </a:r>
            <a:r>
              <a:rPr lang="en-US" sz="3000" b="1" dirty="0" smtClean="0"/>
              <a:t>vs. </a:t>
            </a:r>
            <a:r>
              <a:rPr lang="ru-RU" sz="3000" b="1" dirty="0" smtClean="0"/>
              <a:t>процесс</a:t>
            </a:r>
            <a:r>
              <a:rPr lang="en-US" sz="3000" b="1" dirty="0" smtClean="0"/>
              <a:t>/</a:t>
            </a:r>
            <a:r>
              <a:rPr lang="ru-RU" sz="3000" b="1" dirty="0" smtClean="0"/>
              <a:t>состояние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41408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Производное значение предикатов при сочетании с показателем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перфекта/</a:t>
            </a:r>
            <a:r>
              <a:rPr lang="ru-RU" sz="2800" b="1" dirty="0" err="1"/>
              <a:t>комплетива</a:t>
            </a:r>
            <a:r>
              <a:rPr lang="ru-RU" sz="2800" b="1" dirty="0"/>
              <a:t> жестом </a:t>
            </a:r>
            <a:r>
              <a:rPr lang="ru-RU" sz="2800" b="1" cap="small" dirty="0"/>
              <a:t>уже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Значение </a:t>
            </a:r>
            <a:r>
              <a:rPr lang="ru-RU" dirty="0" err="1" smtClean="0"/>
              <a:t>комплетива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en-US" cap="small" dirty="0" err="1"/>
              <a:t>i</a:t>
            </a:r>
            <a:r>
              <a:rPr lang="en-US" cap="small" dirty="0" err="1" smtClean="0"/>
              <a:t>ndx</a:t>
            </a:r>
            <a:r>
              <a:rPr lang="ru-RU" cap="small" dirty="0" smtClean="0"/>
              <a:t> </a:t>
            </a:r>
            <a:r>
              <a:rPr lang="ru-RU" b="1" cap="small" dirty="0" smtClean="0"/>
              <a:t>читать уже</a:t>
            </a:r>
            <a:r>
              <a:rPr lang="ru-RU" b="1" cap="small" baseline="-25000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‘Ты </a:t>
            </a:r>
            <a:r>
              <a:rPr lang="ru-RU" u="sng" dirty="0"/>
              <a:t>дочитал</a:t>
            </a:r>
            <a:r>
              <a:rPr lang="ru-RU" dirty="0"/>
              <a:t> [книгу]? ’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Значение перфекта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cap="small" dirty="0"/>
              <a:t>с</a:t>
            </a:r>
            <a:r>
              <a:rPr lang="ru-RU" cap="small" dirty="0" smtClean="0"/>
              <a:t>ейчас смотреть</a:t>
            </a:r>
            <a:r>
              <a:rPr lang="ru-RU" cap="small" dirty="0"/>
              <a:t> </a:t>
            </a:r>
            <a:r>
              <a:rPr lang="ru-RU" cap="small" dirty="0" smtClean="0"/>
              <a:t>девушка лучше / когда </a:t>
            </a:r>
            <a:r>
              <a:rPr lang="en-US" cap="small" dirty="0" err="1" smtClean="0"/>
              <a:t>indx</a:t>
            </a:r>
            <a:r>
              <a:rPr lang="ru-RU" cap="small" dirty="0" smtClean="0"/>
              <a:t> отдыхать уйти </a:t>
            </a:r>
            <a:r>
              <a:rPr lang="en-US" cap="small" dirty="0" err="1" smtClean="0"/>
              <a:t>indx</a:t>
            </a:r>
            <a:r>
              <a:rPr lang="ru-RU" cap="small" dirty="0" smtClean="0"/>
              <a:t> </a:t>
            </a:r>
            <a:r>
              <a:rPr lang="ru-RU" b="1" cap="small" dirty="0" smtClean="0"/>
              <a:t>отдыхать</a:t>
            </a:r>
            <a:r>
              <a:rPr lang="ru-RU" b="1" cap="small" dirty="0"/>
              <a:t> </a:t>
            </a:r>
            <a:r>
              <a:rPr lang="ru-RU" cap="small" dirty="0" smtClean="0"/>
              <a:t>природа</a:t>
            </a:r>
            <a:r>
              <a:rPr lang="ru-RU" cap="small" dirty="0"/>
              <a:t> </a:t>
            </a:r>
            <a:r>
              <a:rPr lang="ru-RU" b="1" cap="small" dirty="0" smtClean="0"/>
              <a:t>уже </a:t>
            </a:r>
            <a:r>
              <a:rPr lang="ru-RU" cap="small" dirty="0" smtClean="0"/>
              <a:t>дальше приехать / смотреть лучше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‘Сейчас девушке явно лучше – она уехала отдыхать, </a:t>
            </a:r>
            <a:r>
              <a:rPr lang="ru-RU" u="sng" dirty="0"/>
              <a:t>отдохнула</a:t>
            </a:r>
            <a:r>
              <a:rPr lang="ru-RU" dirty="0"/>
              <a:t> на природе, потом приехала, смотрю – [ей] </a:t>
            </a:r>
            <a:r>
              <a:rPr lang="ru-RU" dirty="0" smtClean="0"/>
              <a:t>лучше</a:t>
            </a:r>
            <a:r>
              <a:rPr lang="en-US" dirty="0" smtClean="0"/>
              <a:t>’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предельные процессы </a:t>
            </a:r>
            <a:r>
              <a:rPr lang="en-US" b="1" dirty="0" smtClean="0"/>
              <a:t>vs. </a:t>
            </a:r>
            <a:r>
              <a:rPr lang="ru-RU" b="1" dirty="0" smtClean="0"/>
              <a:t>остальные типы предикатов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25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Возможность/невозможность сочетания с фазовыми глаголами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ru-RU" cap="small" dirty="0"/>
              <a:t>я</a:t>
            </a:r>
            <a:r>
              <a:rPr lang="ru-RU" cap="small" dirty="0" smtClean="0"/>
              <a:t> </a:t>
            </a:r>
            <a:r>
              <a:rPr lang="ru-RU" b="1" cap="small" dirty="0" smtClean="0"/>
              <a:t>начать </a:t>
            </a:r>
            <a:r>
              <a:rPr lang="ru-RU" cap="small" dirty="0" smtClean="0"/>
              <a:t>десять класс я </a:t>
            </a:r>
            <a:r>
              <a:rPr lang="ru-RU" b="1" cap="small" dirty="0" smtClean="0"/>
              <a:t>учиться </a:t>
            </a:r>
            <a:r>
              <a:rPr lang="ru-RU" cap="small" dirty="0" smtClean="0"/>
              <a:t>английский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‘Я </a:t>
            </a:r>
            <a:r>
              <a:rPr lang="ru-RU" u="sng" dirty="0"/>
              <a:t>начала </a:t>
            </a:r>
            <a:r>
              <a:rPr lang="ru-RU" u="sng" dirty="0" smtClean="0"/>
              <a:t>учить</a:t>
            </a:r>
            <a:r>
              <a:rPr lang="ru-RU" dirty="0" smtClean="0"/>
              <a:t> </a:t>
            </a:r>
            <a:r>
              <a:rPr lang="ru-RU" dirty="0"/>
              <a:t>английский в десятом классе</a:t>
            </a:r>
            <a:r>
              <a:rPr lang="ru-RU" dirty="0" smtClean="0"/>
              <a:t>’.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cap="small" dirty="0"/>
              <a:t>*начать </a:t>
            </a:r>
            <a:r>
              <a:rPr lang="ru-RU" cap="small" dirty="0" smtClean="0"/>
              <a:t>найти</a:t>
            </a:r>
          </a:p>
          <a:p>
            <a:pPr marL="0" indent="0">
              <a:buNone/>
            </a:pPr>
            <a:r>
              <a:rPr lang="ru-RU" cap="small" dirty="0" smtClean="0"/>
              <a:t>*</a:t>
            </a:r>
            <a:r>
              <a:rPr lang="ru-RU" cap="small" dirty="0"/>
              <a:t>закончить </a:t>
            </a:r>
            <a:r>
              <a:rPr lang="ru-RU" cap="small" dirty="0" smtClean="0"/>
              <a:t>капнуть</a:t>
            </a:r>
          </a:p>
          <a:p>
            <a:pPr marL="0" indent="0">
              <a:buNone/>
            </a:pPr>
            <a:r>
              <a:rPr lang="ru-RU" cap="small" dirty="0" smtClean="0"/>
              <a:t>*начать любить </a:t>
            </a:r>
          </a:p>
          <a:p>
            <a:pPr marL="0" indent="0">
              <a:buNone/>
            </a:pPr>
            <a:r>
              <a:rPr lang="ru-RU" cap="small" dirty="0" smtClean="0"/>
              <a:t>*</a:t>
            </a:r>
            <a:r>
              <a:rPr lang="ru-RU" cap="small" dirty="0"/>
              <a:t>закончить </a:t>
            </a:r>
            <a:r>
              <a:rPr lang="ru-RU" cap="small" dirty="0" smtClean="0"/>
              <a:t>лежать</a:t>
            </a:r>
          </a:p>
          <a:p>
            <a:pPr marL="0" indent="0" algn="ctr">
              <a:buNone/>
            </a:pPr>
            <a:r>
              <a:rPr lang="ru-RU" b="1" dirty="0"/>
              <a:t>п</a:t>
            </a:r>
            <a:r>
              <a:rPr lang="ru-RU" b="1" dirty="0" smtClean="0"/>
              <a:t>роцессы </a:t>
            </a:r>
            <a:r>
              <a:rPr lang="en-US" b="1" dirty="0" smtClean="0"/>
              <a:t>vs. </a:t>
            </a:r>
            <a:r>
              <a:rPr lang="ru-RU" b="1" dirty="0" smtClean="0"/>
              <a:t>состояния</a:t>
            </a:r>
            <a:r>
              <a:rPr lang="en-US" b="1" dirty="0" smtClean="0"/>
              <a:t>/</a:t>
            </a:r>
            <a:r>
              <a:rPr lang="ru-RU" b="1" dirty="0" smtClean="0"/>
              <a:t>события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73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Возможность/невозможность сочетания с редупликацией и жестом </a:t>
            </a:r>
            <a:r>
              <a:rPr lang="ru-RU" sz="4000" b="1" cap="small" dirty="0"/>
              <a:t>уже</a:t>
            </a:r>
            <a:br>
              <a:rPr lang="ru-RU" sz="4000" b="1" cap="small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ru-RU" cap="small" dirty="0" smtClean="0"/>
              <a:t>*любить уже			спать уже</a:t>
            </a:r>
          </a:p>
          <a:p>
            <a:pPr marL="0" indent="0">
              <a:buNone/>
            </a:pPr>
            <a:r>
              <a:rPr lang="ru-RU" cap="small" dirty="0" smtClean="0"/>
              <a:t>*верить уже			отдыхать уже</a:t>
            </a:r>
          </a:p>
          <a:p>
            <a:pPr marL="0" indent="0">
              <a:buNone/>
            </a:pPr>
            <a:r>
              <a:rPr lang="ru-RU" cap="small" dirty="0" smtClean="0"/>
              <a:t>*нравиться уже			ждать уже</a:t>
            </a:r>
          </a:p>
          <a:p>
            <a:pPr marL="0" indent="0">
              <a:buNone/>
            </a:pPr>
            <a:endParaRPr lang="ru-RU" cap="small" dirty="0"/>
          </a:p>
          <a:p>
            <a:pPr marL="0" indent="0">
              <a:buNone/>
            </a:pPr>
            <a:r>
              <a:rPr lang="ru-RU" cap="small" dirty="0" smtClean="0"/>
              <a:t>*любить+				спать+</a:t>
            </a:r>
          </a:p>
          <a:p>
            <a:pPr marL="0" indent="0">
              <a:buNone/>
            </a:pPr>
            <a:r>
              <a:rPr lang="ru-RU" cap="small" dirty="0" smtClean="0"/>
              <a:t>*верить+				отдыхать+</a:t>
            </a:r>
          </a:p>
          <a:p>
            <a:pPr marL="0" indent="0">
              <a:buNone/>
            </a:pPr>
            <a:r>
              <a:rPr lang="ru-RU" cap="small" dirty="0" smtClean="0"/>
              <a:t>*нравиться+			ждать+</a:t>
            </a:r>
          </a:p>
          <a:p>
            <a:pPr marL="0" indent="0">
              <a:buNone/>
            </a:pPr>
            <a:endParaRPr lang="ru-RU" cap="small" dirty="0"/>
          </a:p>
          <a:p>
            <a:pPr marL="0" indent="0" algn="ctr">
              <a:buNone/>
            </a:pPr>
            <a:r>
              <a:rPr lang="ru-RU" b="1" dirty="0" smtClean="0"/>
              <a:t>вневременные</a:t>
            </a:r>
            <a:r>
              <a:rPr lang="en-US" b="1" dirty="0" smtClean="0"/>
              <a:t> vs. </a:t>
            </a:r>
            <a:r>
              <a:rPr lang="ru-RU" b="1" dirty="0" smtClean="0"/>
              <a:t>эпизодические состояния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708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1204</Words>
  <Application>Microsoft Office PowerPoint</Application>
  <PresentationFormat>Экран (4:3)</PresentationFormat>
  <Paragraphs>484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Акциональность в русском жестовом языке</vt:lpstr>
      <vt:lpstr>Презентация PowerPoint</vt:lpstr>
      <vt:lpstr>Акциональные типы предикатов</vt:lpstr>
      <vt:lpstr>Способы разграничения акциональных типов предикатов</vt:lpstr>
      <vt:lpstr>Акциональность в РЖЯ</vt:lpstr>
      <vt:lpstr>Производное значение при редупликации</vt:lpstr>
      <vt:lpstr>Производное значение предикатов при сочетании с показателем  перфекта/комплетива жестом уже </vt:lpstr>
      <vt:lpstr>Возможность/невозможность сочетания с фазовыми глаголами </vt:lpstr>
      <vt:lpstr>Возможность/невозможность сочетания с редупликацией и жестом уже </vt:lpstr>
      <vt:lpstr>Возможность сочетания с жестом respart </vt:lpstr>
      <vt:lpstr>Презентация PowerPoint</vt:lpstr>
      <vt:lpstr>Отражение акциональной семантики в фонологической форме жеста</vt:lpstr>
      <vt:lpstr>Исследования в РЖЯ</vt:lpstr>
      <vt:lpstr>Презентация PowerPoint</vt:lpstr>
      <vt:lpstr>Класс событий</vt:lpstr>
      <vt:lpstr>Класс процессов</vt:lpstr>
      <vt:lpstr>Класс эпизодических состояний</vt:lpstr>
      <vt:lpstr>Класс вневременных состояний</vt:lpstr>
      <vt:lpstr>Переходный класс (состояния-процессы)</vt:lpstr>
      <vt:lpstr>Презентация PowerPoint</vt:lpstr>
      <vt:lpstr>Акциональная классификация предикатов в русском жестовом языке</vt:lpstr>
      <vt:lpstr>Морфология или фоносемантика?</vt:lpstr>
      <vt:lpstr>Презентация PowerPoint</vt:lpstr>
      <vt:lpstr>Средства смены акционального класса</vt:lpstr>
      <vt:lpstr>Показатель итератива:  переход события в процесс </vt:lpstr>
      <vt:lpstr>Показатель процессуальности:  переход события/состояния в процесс </vt:lpstr>
      <vt:lpstr>Акционально связанные ситуации: переход процесса в событие</vt:lpstr>
      <vt:lpstr>Акциональность: 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Функционально-семантическая категория аспектуальности в русском жестовом языке</dc:title>
  <dc:creator>euroset1</dc:creator>
  <cp:lastModifiedBy>euroset1</cp:lastModifiedBy>
  <cp:revision>56</cp:revision>
  <dcterms:created xsi:type="dcterms:W3CDTF">2016-02-25T15:11:02Z</dcterms:created>
  <dcterms:modified xsi:type="dcterms:W3CDTF">2016-03-18T14:16:26Z</dcterms:modified>
</cp:coreProperties>
</file>