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chemeClr val="dk2"/>
                </a:solidFill>
              </a:rPr>
              <a:t>мы говорили на идише, сравнивали бессарабский вариант языка со стандартным, прониклись жизнью и духом еврейской культуры А ЕЩЕ У НАС БЫЛ ЛИЧНЫЙ ФОТОГРАФ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9144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ru" sz="12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процесса копирования кодов (термин [Johanson 2008]).</a:t>
            </a:r>
            <a:r>
              <a:rPr lang="ru" sz="15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ru" sz="15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12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(у израильских носителей – частое отпадение </a:t>
            </a:r>
            <a:r>
              <a:rPr i="1" lang="ru" sz="12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zix</a:t>
            </a:r>
            <a:r>
              <a:rPr lang="ru" sz="12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в особенности при заимствовании новых значений из современного иврита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"/>
              <a:t>ЧТО ТАКОЕ ИЗБЫТОЧНОСТЬ – СПРАШИВАЕТЕ ВЫ – ТАК МЫ ОТВЕТИМ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chemeClr val="dk2"/>
                </a:solidFill>
              </a:rPr>
              <a:t>ТАКЖЕ БЫЛО МНОГО ВРЕМЕНИ ДЛЯ ОБДУМЫВАНИЯ МАТЕРИАЛА И ТОНКОСТЕЙ ИДИША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chemeClr val="dk2"/>
                </a:solidFill>
              </a:rPr>
              <a:t>(ВОПРОС ЗАЛУ: УГАДАЙТЕ, В КАКОМ)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chemeClr val="dk2"/>
                </a:solidFill>
              </a:rPr>
              <a:t>(нас даже позвали на шаббат в синагогу, и вообще с нами был проводник Янкл!)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4.jpg"/><Relationship Id="rId4" Type="http://schemas.openxmlformats.org/officeDocument/2006/relationships/image" Target="../media/image03.jpg"/><Relationship Id="rId5" Type="http://schemas.openxmlformats.org/officeDocument/2006/relationships/image" Target="../media/image07.jpg"/><Relationship Id="rId6" Type="http://schemas.openxmlformats.org/officeDocument/2006/relationships/image" Target="../media/image0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jpg"/><Relationship Id="rId4" Type="http://schemas.openxmlformats.org/officeDocument/2006/relationships/image" Target="../media/image0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ctrTitle"/>
          </p:nvPr>
        </p:nvSpPr>
        <p:spPr>
          <a:xfrm>
            <a:off x="3765500" y="381125"/>
            <a:ext cx="5378399" cy="20279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" sz="4800"/>
              <a:t>Идишская анти-экспедиция</a:t>
            </a:r>
          </a:p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r">
              <a:spcBef>
                <a:spcPts val="0"/>
              </a:spcBef>
              <a:buNone/>
            </a:pPr>
            <a:r>
              <a:rPr i="1" lang="ru">
                <a:solidFill>
                  <a:schemeClr val="accent4"/>
                </a:solidFill>
              </a:rPr>
              <a:t>Абрикосы, персики,</a:t>
            </a:r>
          </a:p>
          <a:p>
            <a:pPr rtl="0" algn="r">
              <a:spcBef>
                <a:spcPts val="0"/>
              </a:spcBef>
              <a:buNone/>
            </a:pPr>
            <a:r>
              <a:rPr i="1" lang="ru">
                <a:solidFill>
                  <a:schemeClr val="accent4"/>
                </a:solidFill>
              </a:rPr>
              <a:t>не хватает лексики*</a:t>
            </a:r>
            <a:br>
              <a:rPr lang="ru">
                <a:solidFill>
                  <a:schemeClr val="accent4"/>
                </a:solidFill>
              </a:rPr>
            </a:br>
          </a:p>
          <a:p>
            <a:pPr algn="r">
              <a:spcBef>
                <a:spcPts val="0"/>
              </a:spcBef>
              <a:buNone/>
            </a:pPr>
            <a:r>
              <a:t/>
            </a:r>
            <a:endParaRPr sz="1100">
              <a:solidFill>
                <a:schemeClr val="accent4"/>
              </a:solidFill>
            </a:endParaRPr>
          </a:p>
        </p:txBody>
      </p:sp>
      <p:sp>
        <p:nvSpPr>
          <p:cNvPr id="52" name="Shape 52"/>
          <p:cNvSpPr txBox="1"/>
          <p:nvPr/>
        </p:nvSpPr>
        <p:spPr>
          <a:xfrm>
            <a:off x="5323575" y="4051775"/>
            <a:ext cx="35088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ru" sz="1100">
                <a:solidFill>
                  <a:schemeClr val="accent1"/>
                </a:solidFill>
              </a:rPr>
              <a:t>*Пьер Нарцисс и Елена Кукарская – “Зиночка”</a:t>
            </a:r>
          </a:p>
        </p:txBody>
      </p:sp>
      <p:pic>
        <p:nvPicPr>
          <p:cNvPr id="53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075" y="269150"/>
            <a:ext cx="3436724" cy="469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100" y="0"/>
            <a:ext cx="3372525" cy="225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800" y="2587337"/>
            <a:ext cx="3699125" cy="246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3175" y="-24924"/>
            <a:ext cx="3381097" cy="22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3175" y="2590053"/>
            <a:ext cx="3699126" cy="246372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2165150" y="2226225"/>
            <a:ext cx="7501800" cy="257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"/>
              <a:t>мы изучаем эффекты контакта и РАСПАДА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например, распад перифрастических конструкций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108400" y="1264300"/>
            <a:ext cx="4140600" cy="180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 algn="just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Times New Roman"/>
            </a:pP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аналитическая модель вида </a:t>
            </a:r>
            <a:r>
              <a:rPr i="1"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PTCP + v</a:t>
            </a:r>
          </a:p>
          <a:p>
            <a:pPr indent="-228600" lvl="0" marL="457200" rtl="0" algn="just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</a:pP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используется для семитских глагольных заимствований </a:t>
            </a:r>
            <a:r>
              <a:rPr i="1"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metapl zayn</a:t>
            </a:r>
            <a:r>
              <a:rPr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‘присматривать’</a:t>
            </a:r>
          </a:p>
          <a:p>
            <a:pPr indent="-228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</a:pPr>
            <a:r>
              <a:rPr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имеет ряд ключевых свойств (нестандартный порядок слов, вспомогательный глагол в прошедшем времени)</a:t>
            </a:r>
          </a:p>
          <a:p>
            <a:pPr indent="-228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</a:pPr>
            <a:r>
              <a:rPr lang="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интересно сравнивать интуицию идишских носителей без знания иврита с идиш-ивритскими билингвами</a:t>
            </a:r>
          </a:p>
          <a:p>
            <a:pPr indent="-228600" lvl="0" marL="457200" rtl="0" algn="just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Times New Roman"/>
            </a:pP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одновременно с бессарабской экспедицией наш товарищ ЛЕНА ЛУЧИНА поехала в Израиль</a:t>
            </a:r>
          </a:p>
          <a:p>
            <a:pPr indent="-228600" lvl="0" marL="457200" algn="just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Times New Roman"/>
            </a:pP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израильская гипер-продуктивность vs. бессарабская непродуктивность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125" y="1264300"/>
            <a:ext cx="4651049" cy="348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311700" y="445025"/>
            <a:ext cx="88322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"/>
              <a:t>например, распад перифрастических конструкций </a:t>
            </a:r>
          </a:p>
        </p:txBody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-518400" y="1017725"/>
            <a:ext cx="9554999" cy="117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СОВПАДЕНИЕ: Возвратная частица </a:t>
            </a:r>
            <a:r>
              <a:rPr b="1" i="1"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ziх:</a:t>
            </a:r>
          </a:p>
          <a:p>
            <a:pPr indent="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в литературном идише – с причастием в породе </a:t>
            </a:r>
            <a:r>
              <a:rPr i="1"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hitpa’el</a:t>
            </a: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дублирование возвратного значения</a:t>
            </a:r>
          </a:p>
          <a:p>
            <a:pPr indent="45720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израильских носителей – частое отпадение </a:t>
            </a:r>
            <a:r>
              <a:rPr i="1"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zix</a:t>
            </a: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i="1"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zix mishtadl zajn</a:t>
            </a: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‘заступаться’ → </a:t>
            </a:r>
            <a:r>
              <a:rPr i="1"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mishtadl zajn</a:t>
            </a: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‘стараться’.</a:t>
            </a:r>
          </a:p>
          <a:p>
            <a:pPr indent="-11430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	у бессарабских носителей – немногочисленные известные им конструкции с причастиями в </a:t>
            </a:r>
            <a:r>
              <a:rPr i="1"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hitpa’el</a:t>
            </a:r>
            <a:r>
              <a:rPr lang="ru" sz="1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употреблются без рефлексивной частицы. </a:t>
            </a:r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i="1" sz="14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139" name="Shape 139"/>
          <p:cNvSpPr txBox="1"/>
          <p:nvPr/>
        </p:nvSpPr>
        <p:spPr>
          <a:xfrm>
            <a:off x="386300" y="2745800"/>
            <a:ext cx="7960199" cy="202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b="1"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НЕСОВПАДЕНИЕ</a:t>
            </a: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в прошедшем времени </a:t>
            </a:r>
            <a:r>
              <a:rPr b="1"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вместо аналитической модели </a:t>
            </a: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некоторые информанты употребляют </a:t>
            </a:r>
            <a:r>
              <a:rPr b="1"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синтетическую модель,</a:t>
            </a: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которая так никогда не используется в других диалектах:</a:t>
            </a:r>
          </a:p>
          <a:p>
            <a:pPr indent="0" lvl="0" marL="438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i="1"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ix	hob 			mojxl 				geven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я	иметь.PRS1SG	извиняться.PTCP.ACT	быть.PTCP.PST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‘Я извинился’.</a:t>
            </a:r>
          </a:p>
          <a:p>
            <a:pPr indent="4572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r>
              <a:rPr i="1"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ix 	hob 			</a:t>
            </a:r>
            <a:r>
              <a:rPr b="1" i="1"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ge-mojxl-t </a:t>
            </a:r>
          </a:p>
          <a:p>
            <a:pPr indent="4572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	иметь.PRS1SG	PTCP.PST-извиняться-PTCP.PST	</a:t>
            </a:r>
          </a:p>
          <a:p>
            <a:pPr indent="4572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PTCP.PST-извиняться-PTCP.PST</a:t>
            </a:r>
          </a:p>
          <a:p>
            <a:pPr indent="4572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ru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‘Я извинился’.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938" y="0"/>
            <a:ext cx="809857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150825" y="141425"/>
            <a:ext cx="405000" cy="473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ru"/>
              <a:t>И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З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Б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Ы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Т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О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Ч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Н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О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С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Т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ru"/>
              <a:t>Ь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123300" y="2377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лакшери экспедиция</a:t>
            </a: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311700" y="959350"/>
            <a:ext cx="35036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мы жили в CHILL хостеле, но питались не фастфудом, а эко-едой из фермерских мест Кишинева, либо приходилось идти в кафе (не реже раза в день)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313" y="0"/>
            <a:ext cx="515042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350" y="3313800"/>
            <a:ext cx="2607576" cy="17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371" y="0"/>
            <a:ext cx="772525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122550" y="697200"/>
            <a:ext cx="499200" cy="487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ru" sz="1800"/>
              <a:t>Э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rPr lang="ru" sz="1800"/>
              <a:t>К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rPr lang="ru" sz="1800"/>
              <a:t>О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rPr lang="ru" sz="1800"/>
              <a:t>Е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rPr lang="ru" sz="1800"/>
              <a:t>Д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>
              <a:spcBef>
                <a:spcPts val="0"/>
              </a:spcBef>
              <a:buNone/>
            </a:pPr>
            <a:r>
              <a:rPr lang="ru" sz="1800"/>
              <a:t>А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400" y="0"/>
            <a:ext cx="85045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>
            <a:off x="6765550" y="226200"/>
            <a:ext cx="527399" cy="1791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6242525" y="2780775"/>
            <a:ext cx="2769600" cy="10643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6325150" y="2824150"/>
            <a:ext cx="527399" cy="1317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6296200" y="2386800"/>
            <a:ext cx="527399" cy="1791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6296200" y="1201500"/>
            <a:ext cx="527399" cy="1791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 txBox="1"/>
          <p:nvPr/>
        </p:nvSpPr>
        <p:spPr>
          <a:xfrm>
            <a:off x="150800" y="226200"/>
            <a:ext cx="3675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ru" sz="1800"/>
              <a:t>ОБЫЧНЫЙ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>
              <a:spcBef>
                <a:spcPts val="0"/>
              </a:spcBef>
              <a:buNone/>
            </a:pPr>
            <a:r>
              <a:rPr lang="ru" sz="1800"/>
              <a:t>ОБЕД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311700" y="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"/>
              <a:t>К У С Т О В А Н И Е</a:t>
            </a:r>
          </a:p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42" y="572700"/>
            <a:ext cx="888631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/>
          <p:nvPr/>
        </p:nvSpPr>
        <p:spPr>
          <a:xfrm>
            <a:off x="6530025" y="821725"/>
            <a:ext cx="527399" cy="1791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6060675" y="1850225"/>
            <a:ext cx="527399" cy="1791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0" y="23232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" sz="2400"/>
              <a:t>С Е М И Н А Р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1407" y="37800"/>
            <a:ext cx="679483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1112" y="438150"/>
            <a:ext cx="6581775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6769" y="2347375"/>
            <a:ext cx="2875400" cy="272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"/>
              <a:t>юго-восточный идиш</a:t>
            </a:r>
          </a:p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311700" y="1123800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ru"/>
              <a:t>Идиш традиционно делится на вымерший западный идиш, близкий к немецкому, и восточный идиш, впитавший в себя больше балтийских и славянских черт. </a:t>
            </a:r>
          </a:p>
          <a:p>
            <a:pPr>
              <a:spcBef>
                <a:spcPts val="0"/>
              </a:spcBef>
              <a:buNone/>
            </a:pPr>
            <a:r>
              <a:rPr lang="ru"/>
              <a:t>Восточный идиш разделяется на три группы диалектов</a:t>
            </a:r>
          </a:p>
        </p:txBody>
      </p:sp>
      <p:cxnSp>
        <p:nvCxnSpPr>
          <p:cNvPr id="60" name="Shape 60"/>
          <p:cNvCxnSpPr/>
          <p:nvPr/>
        </p:nvCxnSpPr>
        <p:spPr>
          <a:xfrm flipH="1">
            <a:off x="1558800" y="2810700"/>
            <a:ext cx="1058699" cy="53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1" name="Shape 61"/>
          <p:cNvCxnSpPr/>
          <p:nvPr/>
        </p:nvCxnSpPr>
        <p:spPr>
          <a:xfrm flipH="1">
            <a:off x="4141199" y="2732000"/>
            <a:ext cx="7200" cy="75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2" name="Shape 62"/>
          <p:cNvCxnSpPr/>
          <p:nvPr/>
        </p:nvCxnSpPr>
        <p:spPr>
          <a:xfrm>
            <a:off x="5421750" y="2732000"/>
            <a:ext cx="1230300" cy="60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3" name="Shape 63"/>
          <p:cNvSpPr txBox="1"/>
          <p:nvPr/>
        </p:nvSpPr>
        <p:spPr>
          <a:xfrm>
            <a:off x="614400" y="3596100"/>
            <a:ext cx="2003099" cy="10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" sz="1800"/>
              <a:t>центральный (“польский”) идиш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2960850" y="3596100"/>
            <a:ext cx="2367900" cy="10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ru" sz="1800"/>
              <a:t>северо-восточный</a:t>
            </a:r>
          </a:p>
          <a:p>
            <a:pPr algn="ctr">
              <a:spcBef>
                <a:spcPts val="0"/>
              </a:spcBef>
              <a:buNone/>
            </a:pPr>
            <a:r>
              <a:rPr lang="ru" sz="1800"/>
              <a:t>(“литовский”) идиш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x="5936825" y="3596100"/>
            <a:ext cx="21675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" sz="1800"/>
              <a:t>юго-восточный (“украинский”) идиш</a:t>
            </a:r>
          </a:p>
        </p:txBody>
      </p:sp>
      <p:sp>
        <p:nvSpPr>
          <p:cNvPr id="66" name="Shape 66"/>
          <p:cNvSpPr/>
          <p:nvPr/>
        </p:nvSpPr>
        <p:spPr>
          <a:xfrm>
            <a:off x="5958275" y="3387750"/>
            <a:ext cx="2124599" cy="1360799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6881100" y="2420875"/>
            <a:ext cx="1666799" cy="8013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 txBox="1"/>
          <p:nvPr/>
        </p:nvSpPr>
        <p:spPr>
          <a:xfrm>
            <a:off x="7031375" y="2420875"/>
            <a:ext cx="1910099" cy="693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"/>
              <a:t>Мы изучали бессарабский диалект!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250275" y="237750"/>
            <a:ext cx="58442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"/>
              <a:t>НУГ “Создание и использование корпусных инструментов для изучения языка идиш”</a:t>
            </a:r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250275" y="1309450"/>
            <a:ext cx="55053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ru"/>
              <a:t>вообще у нас уже двухлетний семинар, мы кучу всего сделали:</a:t>
            </a:r>
          </a:p>
          <a:p>
            <a:pPr indent="-228600" lvl="0" marL="457200" rtl="0">
              <a:spcBef>
                <a:spcPts val="0"/>
              </a:spcBef>
            </a:pPr>
            <a:r>
              <a:rPr lang="ru"/>
              <a:t>мультимедийный корпус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ru"/>
              <a:t>написали кучу статей 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ru"/>
              <a:t>съездили в кучу летних школ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ru"/>
              <a:t>немного выучили идиш</a:t>
            </a:r>
          </a:p>
          <a:p>
            <a:pPr indent="-228600" lvl="0" marL="457200">
              <a:spcBef>
                <a:spcPts val="0"/>
              </a:spcBef>
            </a:pPr>
            <a:r>
              <a:rPr lang="ru"/>
              <a:t>о нашем семинаре написали в газете “Вайтер” (приложение к нью-йоркской газете “Форвертс”)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8550" y="484475"/>
            <a:ext cx="2972300" cy="22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5525" y="2888450"/>
            <a:ext cx="3210224" cy="196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8322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"/>
              <a:t>анти-экспедиция </a:t>
            </a:r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311700" y="1152475"/>
            <a:ext cx="42476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ru"/>
              <a:t>урбанистическая экспедиция с ежедневными выездами по провинциальным хеседам</a:t>
            </a:r>
          </a:p>
          <a:p>
            <a:pPr rtl="0">
              <a:spcBef>
                <a:spcPts val="0"/>
              </a:spcBef>
              <a:buNone/>
            </a:pPr>
            <a:r>
              <a:rPr lang="ru"/>
              <a:t>(не сидели в одной деревне, а) объездили всю Молдавию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7660" y="0"/>
            <a:ext cx="410462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анти-экспедиция </a:t>
            </a:r>
          </a:p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311700" y="1152475"/>
            <a:ext cx="3936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/>
              <a:t>даже побывали в непризнанном государстве и получили там административку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2127" y="66050"/>
            <a:ext cx="453884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25" y="2531587"/>
            <a:ext cx="4538849" cy="1959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анти-экспедиция 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5125100" y="1052675"/>
            <a:ext cx="38175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говорили на идише и познавали еврейскую культуру </a:t>
            </a:r>
          </a:p>
          <a:p>
            <a:pPr lvl="0" rtl="0">
              <a:spcBef>
                <a:spcPts val="0"/>
              </a:spcBef>
              <a:buNone/>
            </a:pPr>
            <a:r>
              <a:rPr lang="ru"/>
              <a:t>нашим главным препятствием был распад – все евреи уехали в Израиль и Америку((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/>
              <a:t>ну почти все.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600" y="1612412"/>
            <a:ext cx="3810000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115375" y="1430250"/>
            <a:ext cx="1810800" cy="1628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ru" sz="1600">
                <a:solidFill>
                  <a:schemeClr val="dk2"/>
                </a:solidFill>
              </a:rPr>
              <a:t>но мы не унывали, потому что наши </a:t>
            </a:r>
            <a:r>
              <a:rPr b="1" lang="ru" sz="1600">
                <a:solidFill>
                  <a:schemeClr val="dk2"/>
                </a:solidFill>
              </a:rPr>
              <a:t>руководители</a:t>
            </a:r>
            <a:r>
              <a:rPr lang="ru" sz="1600">
                <a:solidFill>
                  <a:schemeClr val="dk2"/>
                </a:solidFill>
              </a:rPr>
              <a:t> – 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175" y="90650"/>
            <a:ext cx="7168500" cy="496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idx="1" type="body"/>
          </p:nvPr>
        </p:nvSpPr>
        <p:spPr>
          <a:xfrm>
            <a:off x="372925" y="1198600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ru"/>
              <a:t>и </a:t>
            </a:r>
          </a:p>
          <a:p>
            <a:pPr rtl="0">
              <a:spcBef>
                <a:spcPts val="0"/>
              </a:spcBef>
              <a:buNone/>
            </a:pPr>
            <a:r>
              <a:rPr lang="ru"/>
              <a:t>мы </a:t>
            </a:r>
          </a:p>
          <a:p>
            <a:pPr rtl="0">
              <a:spcBef>
                <a:spcPts val="0"/>
              </a:spcBef>
              <a:buNone/>
            </a:pPr>
            <a:r>
              <a:rPr lang="ru"/>
              <a:t>любим </a:t>
            </a:r>
          </a:p>
          <a:p>
            <a:pPr>
              <a:spcBef>
                <a:spcPts val="0"/>
              </a:spcBef>
              <a:buNone/>
            </a:pPr>
            <a:r>
              <a:rPr lang="ru"/>
              <a:t>евреев!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746" y="0"/>
            <a:ext cx="772525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" type="body"/>
          </p:nvPr>
        </p:nvSpPr>
        <p:spPr>
          <a:xfrm>
            <a:off x="242175" y="15099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ru"/>
              <a:t>а </a:t>
            </a:r>
          </a:p>
          <a:p>
            <a:pPr rtl="0">
              <a:spcBef>
                <a:spcPts val="0"/>
              </a:spcBef>
              <a:buNone/>
            </a:pPr>
            <a:r>
              <a:rPr lang="ru"/>
              <a:t>они </a:t>
            </a:r>
          </a:p>
          <a:p>
            <a:pPr>
              <a:spcBef>
                <a:spcPts val="0"/>
              </a:spcBef>
              <a:buNone/>
            </a:pPr>
            <a:r>
              <a:rPr lang="ru"/>
              <a:t>нас!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345" y="0"/>
            <a:ext cx="793665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