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3" r:id="rId8"/>
    <p:sldId id="277" r:id="rId9"/>
    <p:sldId id="261" r:id="rId10"/>
    <p:sldId id="262" r:id="rId11"/>
    <p:sldId id="274" r:id="rId12"/>
    <p:sldId id="275" r:id="rId13"/>
    <p:sldId id="269" r:id="rId14"/>
    <p:sldId id="266" r:id="rId15"/>
    <p:sldId id="264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9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0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2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15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4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7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04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0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76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02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77866-B397-4F9F-87A5-FCB57FA25397}" type="datetimeFigureOut">
              <a:rPr lang="ru-RU" smtClean="0"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AF168-469D-4B8D-B442-AFFB0F64F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4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solcorpus.org/Pushkino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68760"/>
            <a:ext cx="9144000" cy="432048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ДИАЛЕКТОЛОГИЧЕСКАЯ ЭКСПЕДИЦИЯ</a:t>
            </a:r>
          </a:p>
          <a:p>
            <a:pPr algn="ctr">
              <a:lnSpc>
                <a:spcPct val="150000"/>
              </a:lnSpc>
            </a:pPr>
            <a:r>
              <a:rPr lang="ru-RU" sz="4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07.07.15 – 23.07.15</a:t>
            </a:r>
            <a:endParaRPr lang="ru-RU" sz="4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04" y="6237312"/>
            <a:ext cx="438504" cy="4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764704"/>
            <a:ext cx="8798248" cy="597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РАЗМЕТКА</a:t>
            </a:r>
          </a:p>
        </p:txBody>
      </p:sp>
    </p:spTree>
    <p:extLst>
      <p:ext uri="{BB962C8B-B14F-4D97-AF65-F5344CB8AC3E}">
        <p14:creationId xmlns:p14="http://schemas.microsoft.com/office/powerpoint/2010/main" val="17367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1.staticflickr.com/1/752/21607942495_399ea92e90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"/>
            <a:ext cx="4576411" cy="685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1.staticflickr.com/1/643/21596729372_6563f736f7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11" y="1952"/>
            <a:ext cx="4576412" cy="6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1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t="17771" r="13946" b="6238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котенок замечательный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177" y="6453336"/>
            <a:ext cx="404664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r="3852"/>
          <a:stretch/>
        </p:blipFill>
        <p:spPr>
          <a:xfrm>
            <a:off x="0" y="0"/>
            <a:ext cx="9144000" cy="68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60848"/>
            <a:ext cx="9144000" cy="2736304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04" y="6237312"/>
            <a:ext cx="438504" cy="4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60648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О ДЕРЕВНЕ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ru-RU" sz="8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дер. </a:t>
            </a:r>
            <a:r>
              <a:rPr lang="ru-RU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Михалевская</a:t>
            </a:r>
            <a:r>
              <a:rPr lang="ru-RU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Устьянского</a:t>
            </a:r>
            <a:r>
              <a:rPr lang="ru-RU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района Архангельской области.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Деревня находится в отдалении от крупных городов.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Но теперь есть связь и даже ловит интернет (на мосту)!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23341" r="35758" b="24531"/>
          <a:stretch/>
        </p:blipFill>
        <p:spPr bwMode="auto">
          <a:xfrm>
            <a:off x="441490" y="2334546"/>
            <a:ext cx="4987993" cy="433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71" y="2334545"/>
            <a:ext cx="2889877" cy="433481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308666" y="908720"/>
            <a:ext cx="4526669" cy="0"/>
          </a:xfrm>
          <a:prstGeom prst="line">
            <a:avLst/>
          </a:prstGeom>
          <a:ln w="50800" cap="rnd" cmpd="tri">
            <a:solidFill>
              <a:schemeClr val="tx1">
                <a:alpha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54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60648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МЕСТНЫЕ ЖИТЕЛИ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3023" y="3501008"/>
            <a:ext cx="2995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Петрович с женой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1140" y="6180189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Васильевна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r="5226" b="12963"/>
          <a:stretch/>
        </p:blipFill>
        <p:spPr>
          <a:xfrm>
            <a:off x="371111" y="3948170"/>
            <a:ext cx="4464350" cy="25506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1" t="4342" r="7228" b="21307"/>
          <a:stretch/>
        </p:blipFill>
        <p:spPr>
          <a:xfrm>
            <a:off x="371111" y="906235"/>
            <a:ext cx="4464350" cy="264250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64" y="906236"/>
            <a:ext cx="3783280" cy="50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45667" y="5860260"/>
            <a:ext cx="2908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Григорьевна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60648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О ГОВОРЕ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08666" y="908720"/>
            <a:ext cx="4526669" cy="0"/>
          </a:xfrm>
          <a:prstGeom prst="line">
            <a:avLst/>
          </a:prstGeom>
          <a:ln w="50800" cap="rnd" cmpd="tri">
            <a:solidFill>
              <a:schemeClr val="tx1">
                <a:alpha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7504" y="968119"/>
            <a:ext cx="8928992" cy="562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300" b="1" dirty="0" smtClean="0">
                <a:latin typeface="Garamond" panose="02020404030301010803" pitchFamily="18" charset="0"/>
              </a:rPr>
              <a:t>Говор </a:t>
            </a:r>
            <a:r>
              <a:rPr lang="ru-RU" sz="2300" b="1" dirty="0" smtClean="0">
                <a:latin typeface="Garamond" panose="02020404030301010803" pitchFamily="18" charset="0"/>
              </a:rPr>
              <a:t>бассейна </a:t>
            </a:r>
            <a:r>
              <a:rPr lang="ru-RU" sz="2300" b="1" dirty="0" err="1" smtClean="0">
                <a:latin typeface="Garamond" panose="02020404030301010803" pitchFamily="18" charset="0"/>
              </a:rPr>
              <a:t>Устьи</a:t>
            </a:r>
            <a:r>
              <a:rPr lang="ru-RU" sz="2300" b="1" dirty="0" smtClean="0">
                <a:latin typeface="Garamond" panose="02020404030301010803" pitchFamily="18" charset="0"/>
              </a:rPr>
              <a:t> относится к вологодской группе диалектов.</a:t>
            </a:r>
          </a:p>
          <a:p>
            <a:pPr algn="ctr">
              <a:lnSpc>
                <a:spcPct val="90000"/>
              </a:lnSpc>
            </a:pPr>
            <a:r>
              <a:rPr lang="ru-RU" sz="2300" b="1" dirty="0" smtClean="0">
                <a:latin typeface="Garamond" panose="02020404030301010803" pitchFamily="18" charset="0"/>
              </a:rPr>
              <a:t>Характерные черты говора, которые исследовались в экспедиции:</a:t>
            </a: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300" b="1" dirty="0">
                <a:latin typeface="Garamond" panose="02020404030301010803" pitchFamily="18" charset="0"/>
              </a:rPr>
              <a:t>реализация этимологического </a:t>
            </a:r>
            <a:r>
              <a:rPr lang="ru-RU" sz="2300" b="1" dirty="0" smtClean="0">
                <a:latin typeface="Garamond" panose="02020404030301010803" pitchFamily="18" charset="0"/>
              </a:rPr>
              <a:t>ѣ </a:t>
            </a:r>
            <a:r>
              <a:rPr lang="ru-RU" sz="2300" b="1" dirty="0">
                <a:latin typeface="Garamond" panose="02020404030301010803" pitchFamily="18" charset="0"/>
              </a:rPr>
              <a:t>[и] между мягкими в ударных и первых предударных слогах;</a:t>
            </a: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300" b="1" dirty="0">
                <a:latin typeface="Garamond" panose="02020404030301010803" pitchFamily="18" charset="0"/>
              </a:rPr>
              <a:t>реализация этимологического е звуком [е] между мягкими в предударных слогах;</a:t>
            </a: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b="1" dirty="0" smtClean="0">
                <a:latin typeface="Garamond" panose="02020404030301010803" pitchFamily="18" charset="0"/>
              </a:rPr>
              <a:t>[</a:t>
            </a:r>
            <a:r>
              <a:rPr lang="ru-RU" sz="2300" b="1" dirty="0" err="1" smtClean="0">
                <a:latin typeface="Garamond" panose="02020404030301010803" pitchFamily="18" charset="0"/>
              </a:rPr>
              <a:t>шч</a:t>
            </a:r>
            <a:r>
              <a:rPr lang="en-US" sz="2300" b="1" dirty="0" smtClean="0">
                <a:latin typeface="Garamond" panose="02020404030301010803" pitchFamily="18" charset="0"/>
              </a:rPr>
              <a:t>]</a:t>
            </a:r>
            <a:r>
              <a:rPr lang="ru-RU" sz="2300" b="1" dirty="0" smtClean="0">
                <a:latin typeface="Garamond" panose="02020404030301010803" pitchFamily="18" charset="0"/>
              </a:rPr>
              <a:t> и другие варианты сегментов и их реализаций на месте литературного /ш':/;</a:t>
            </a: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300" b="1" dirty="0" smtClean="0">
                <a:latin typeface="Garamond" panose="02020404030301010803" pitchFamily="18" charset="0"/>
              </a:rPr>
              <a:t>диссимиляция </a:t>
            </a:r>
            <a:r>
              <a:rPr lang="ru-RU" sz="2300" b="1" dirty="0">
                <a:latin typeface="Garamond" panose="02020404030301010803" pitchFamily="18" charset="0"/>
              </a:rPr>
              <a:t>по способу образования в сочетании глухих переднеязычных и заднеязычных смычных ([кто]/[</a:t>
            </a:r>
            <a:r>
              <a:rPr lang="ru-RU" sz="2300" b="1" dirty="0" err="1">
                <a:latin typeface="Garamond" panose="02020404030301010803" pitchFamily="18" charset="0"/>
              </a:rPr>
              <a:t>хто</a:t>
            </a:r>
            <a:r>
              <a:rPr lang="ru-RU" sz="2300" b="1" dirty="0" smtClean="0">
                <a:latin typeface="Garamond" panose="02020404030301010803" pitchFamily="18" charset="0"/>
              </a:rPr>
              <a:t>]);</a:t>
            </a: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300" b="1" dirty="0" smtClean="0">
                <a:latin typeface="Garamond" panose="02020404030301010803" pitchFamily="18" charset="0"/>
              </a:rPr>
              <a:t>переход </a:t>
            </a:r>
            <a:r>
              <a:rPr lang="ru-RU" sz="2300" b="1" dirty="0">
                <a:latin typeface="Garamond" panose="02020404030301010803" pitchFamily="18" charset="0"/>
              </a:rPr>
              <a:t>А в Е между </a:t>
            </a:r>
            <a:r>
              <a:rPr lang="ru-RU" sz="2300" b="1" dirty="0" smtClean="0">
                <a:latin typeface="Garamond" panose="02020404030301010803" pitchFamily="18" charset="0"/>
              </a:rPr>
              <a:t>мягкими под ударением;</a:t>
            </a:r>
            <a:endParaRPr lang="ru-RU" sz="2300" b="1" dirty="0">
              <a:latin typeface="Garamond" panose="02020404030301010803" pitchFamily="18" charset="0"/>
            </a:endParaRP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300" b="1" dirty="0" smtClean="0">
                <a:latin typeface="Garamond" panose="02020404030301010803" pitchFamily="18" charset="0"/>
              </a:rPr>
              <a:t>стяженные формы глагольных окончаний: «знает» </a:t>
            </a:r>
            <a:r>
              <a:rPr lang="en-US" sz="2300" b="1" dirty="0" smtClean="0">
                <a:latin typeface="Garamond" panose="02020404030301010803" pitchFamily="18" charset="0"/>
              </a:rPr>
              <a:t>[</a:t>
            </a:r>
            <a:r>
              <a:rPr lang="ru-RU" sz="2300" b="1" dirty="0" err="1" smtClean="0">
                <a:latin typeface="Garamond" panose="02020404030301010803" pitchFamily="18" charset="0"/>
              </a:rPr>
              <a:t>знат</a:t>
            </a:r>
            <a:r>
              <a:rPr lang="en-US" sz="2300" b="1" dirty="0" smtClean="0">
                <a:latin typeface="Garamond" panose="02020404030301010803" pitchFamily="18" charset="0"/>
              </a:rPr>
              <a:t>]</a:t>
            </a:r>
            <a:r>
              <a:rPr lang="ru-RU" sz="2300" b="1" dirty="0" smtClean="0">
                <a:latin typeface="Garamond" panose="02020404030301010803" pitchFamily="18" charset="0"/>
              </a:rPr>
              <a:t>;</a:t>
            </a:r>
          </a:p>
          <a:p>
            <a:pPr marL="630238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300" b="1" dirty="0" smtClean="0">
                <a:latin typeface="Garamond" panose="02020404030301010803" pitchFamily="18" charset="0"/>
              </a:rPr>
              <a:t>выделительная </a:t>
            </a:r>
            <a:r>
              <a:rPr lang="ru-RU" sz="2300" b="1" dirty="0" err="1" smtClean="0">
                <a:latin typeface="Garamond" panose="02020404030301010803" pitchFamily="18" charset="0"/>
              </a:rPr>
              <a:t>постпозитивая</a:t>
            </a:r>
            <a:r>
              <a:rPr lang="ru-RU" sz="2300" b="1" dirty="0" smtClean="0">
                <a:latin typeface="Garamond" panose="02020404030301010803" pitchFamily="18" charset="0"/>
              </a:rPr>
              <a:t> </a:t>
            </a:r>
            <a:r>
              <a:rPr lang="ru-RU" sz="2300" b="1" dirty="0">
                <a:latin typeface="Garamond" panose="02020404030301010803" pitchFamily="18" charset="0"/>
              </a:rPr>
              <a:t>частица </a:t>
            </a:r>
            <a:r>
              <a:rPr lang="ru-RU" sz="2300" b="1" i="1" dirty="0">
                <a:latin typeface="Garamond" panose="02020404030301010803" pitchFamily="18" charset="0"/>
              </a:rPr>
              <a:t>-то </a:t>
            </a:r>
            <a:r>
              <a:rPr lang="ru-RU" sz="2300" b="1" dirty="0">
                <a:latin typeface="Garamond" panose="02020404030301010803" pitchFamily="18" charset="0"/>
              </a:rPr>
              <a:t>и её дистрибутивные </a:t>
            </a:r>
            <a:r>
              <a:rPr lang="ru-RU" sz="2300" b="1" dirty="0" smtClean="0">
                <a:latin typeface="Garamond" panose="02020404030301010803" pitchFamily="18" charset="0"/>
              </a:rPr>
              <a:t>варианты.</a:t>
            </a:r>
            <a:endParaRPr lang="ru-RU" sz="2300" b="1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60648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КТО МЫ?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08666" y="908720"/>
            <a:ext cx="4526669" cy="0"/>
          </a:xfrm>
          <a:prstGeom prst="line">
            <a:avLst/>
          </a:prstGeom>
          <a:ln w="50800" cap="rnd" cmpd="tri">
            <a:solidFill>
              <a:schemeClr val="tx1">
                <a:alpha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905196"/>
              </p:ext>
            </p:extLst>
          </p:nvPr>
        </p:nvGraphicFramePr>
        <p:xfrm>
          <a:off x="323528" y="1028996"/>
          <a:ext cx="8424936" cy="8411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21012"/>
                <a:gridCol w="3103924"/>
              </a:tblGrid>
              <a:tr h="5998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lang="ru-RU" sz="2400" b="1" dirty="0" smtClean="0">
                          <a:latin typeface="Garamond" panose="02020404030301010803" pitchFamily="18" charset="0"/>
                        </a:rPr>
                        <a:t>7 студентов 1 и 2 курса </a:t>
                      </a:r>
                      <a:r>
                        <a:rPr lang="ru-RU" sz="2400" b="1" dirty="0" err="1" smtClean="0">
                          <a:latin typeface="Garamond" panose="02020404030301010803" pitchFamily="18" charset="0"/>
                        </a:rPr>
                        <a:t>ФиПЛ</a:t>
                      </a:r>
                      <a:r>
                        <a:rPr lang="ru-RU" sz="2400" b="1" dirty="0" smtClean="0">
                          <a:latin typeface="Garamond" panose="02020404030301010803" pitchFamily="18" charset="0"/>
                        </a:rPr>
                        <a:t> ВШЭ;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ＭＳ Ｐゴシック" pitchFamily="34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Garamond" panose="02020404030301010803" pitchFamily="18" charset="0"/>
                        </a:rPr>
                        <a:t>1 голландская студентка из Бельгии;</a:t>
                      </a:r>
                    </a:p>
                  </a:txBody>
                  <a:tcPr marL="90000" marR="90000" marT="62767" marB="4686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4 преподавателя;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дети.</a:t>
                      </a:r>
                    </a:p>
                  </a:txBody>
                  <a:tcPr marL="90000" marR="90000" marT="62767" marB="4686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0" y="1916832"/>
            <a:ext cx="7146540" cy="47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04664"/>
            <a:ext cx="8532440" cy="5688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6403" y="6092956"/>
            <a:ext cx="389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огни родного дома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052736"/>
            <a:ext cx="9144000" cy="4536504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2492896"/>
            <a:ext cx="9240452" cy="2880320"/>
          </a:xfrm>
          <a:prstGeom prst="rect">
            <a:avLst/>
          </a:prstGeom>
        </p:spPr>
        <p:txBody>
          <a:bodyPr tIns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lnSpc>
                <a:spcPct val="102000"/>
              </a:lnSpc>
              <a:spcAft>
                <a:spcPct val="0"/>
              </a:spcAft>
              <a:buSzPct val="45000"/>
              <a:buFont typeface="StarSymbol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400" b="1" dirty="0" smtClean="0">
                <a:latin typeface="Garamond" panose="02020404030301010803" pitchFamily="18" charset="0"/>
                <a:cs typeface="Arial" pitchFamily="34" charset="0"/>
              </a:rPr>
              <a:t>Основная часть – пенсионеры, по большей части бабушки.</a:t>
            </a:r>
          </a:p>
          <a:p>
            <a:pPr marL="431800" indent="-323850">
              <a:lnSpc>
                <a:spcPct val="102000"/>
              </a:lnSpc>
              <a:spcAft>
                <a:spcPct val="0"/>
              </a:spcAft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ru-RU" altLang="ru-RU" sz="2000" b="1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31800" indent="-323850">
              <a:lnSpc>
                <a:spcPct val="102000"/>
              </a:lnSpc>
              <a:spcAft>
                <a:spcPct val="0"/>
              </a:spcAft>
              <a:buSzPct val="45000"/>
              <a:buFont typeface="StarSymbol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ru-RU" altLang="ru-RU" sz="2400" b="1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107950" indent="0">
              <a:lnSpc>
                <a:spcPct val="102000"/>
              </a:lnSpc>
              <a:spcAft>
                <a:spcPct val="0"/>
              </a:spcAft>
              <a:buSzPct val="45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ru-RU" altLang="ru-RU" sz="2400" b="1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107950" indent="0">
              <a:spcBef>
                <a:spcPts val="0"/>
              </a:spcBef>
              <a:spcAft>
                <a:spcPct val="0"/>
              </a:spcAft>
              <a:buSzPct val="45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800" b="1" dirty="0" smtClean="0">
                <a:latin typeface="Garamond" panose="02020404030301010803" pitchFamily="18" charset="0"/>
                <a:cs typeface="Arial" pitchFamily="34" charset="0"/>
              </a:rPr>
              <a:t>Формат записей</a:t>
            </a:r>
            <a:endParaRPr lang="ru-RU" altLang="ru-RU" sz="2400" b="1" dirty="0" smtClean="0">
              <a:latin typeface="Garamond" panose="02020404030301010803" pitchFamily="18" charset="0"/>
              <a:cs typeface="Arial" pitchFamily="34" charset="0"/>
            </a:endParaRPr>
          </a:p>
          <a:p>
            <a:pPr marL="431800" indent="-323850">
              <a:spcBef>
                <a:spcPts val="0"/>
              </a:spcBef>
              <a:spcAft>
                <a:spcPct val="0"/>
              </a:spcAft>
              <a:buSzPct val="45000"/>
              <a:buFont typeface="StarSymbol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400" b="1" dirty="0" smtClean="0">
                <a:latin typeface="Garamond" panose="02020404030301010803" pitchFamily="18" charset="0"/>
                <a:cs typeface="Arial" pitchFamily="34" charset="0"/>
              </a:rPr>
              <a:t>Свободный диалог между информантами и </a:t>
            </a:r>
            <a:r>
              <a:rPr lang="ru-RU" altLang="ru-RU" sz="2400" b="1" dirty="0" err="1" smtClean="0">
                <a:latin typeface="Garamond" panose="02020404030301010803" pitchFamily="18" charset="0"/>
                <a:cs typeface="Arial" pitchFamily="34" charset="0"/>
              </a:rPr>
              <a:t>экспедиционерами</a:t>
            </a:r>
            <a:r>
              <a:rPr lang="ru-RU" altLang="ru-RU" sz="2400" b="1" dirty="0" smtClean="0">
                <a:latin typeface="Garamond" panose="02020404030301010803" pitchFamily="18" charset="0"/>
                <a:cs typeface="Arial" pitchFamily="34" charset="0"/>
              </a:rPr>
              <a:t>.</a:t>
            </a:r>
            <a:endParaRPr lang="ru-RU" altLang="ru-RU" sz="2400" b="1" dirty="0">
              <a:latin typeface="Garamond" panose="02020404030301010803" pitchFamily="18" charset="0"/>
              <a:cs typeface="Arial" pitchFamily="34" charset="0"/>
            </a:endParaRP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12131"/>
              </p:ext>
            </p:extLst>
          </p:nvPr>
        </p:nvGraphicFramePr>
        <p:xfrm>
          <a:off x="611560" y="3140968"/>
          <a:ext cx="3816424" cy="899610"/>
        </p:xfrm>
        <a:graphic>
          <a:graphicData uri="http://schemas.openxmlformats.org/drawingml/2006/table">
            <a:tbl>
              <a:tblPr>
                <a:solidFill>
                  <a:srgbClr val="FFFFFF">
                    <a:alpha val="14118"/>
                  </a:srgbClr>
                </a:solidFill>
              </a:tblPr>
              <a:tblGrid>
                <a:gridCol w="1907318"/>
                <a:gridCol w="1909106"/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15-60 лет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61-96 лет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41 человек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63 человек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83595"/>
              </p:ext>
            </p:extLst>
          </p:nvPr>
        </p:nvGraphicFramePr>
        <p:xfrm>
          <a:off x="4716016" y="3140968"/>
          <a:ext cx="3843586" cy="899610"/>
        </p:xfrm>
        <a:graphic>
          <a:graphicData uri="http://schemas.openxmlformats.org/drawingml/2006/table">
            <a:tbl>
              <a:tblPr>
                <a:solidFill>
                  <a:srgbClr val="FFFFFF">
                    <a:alpha val="14118"/>
                  </a:srgbClr>
                </a:solidFill>
              </a:tblPr>
              <a:tblGrid>
                <a:gridCol w="1922688"/>
                <a:gridCol w="1920898"/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женщины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мужчины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68 человек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  <a:defRPr kumimoji="1"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ＭＳ Ｐゴシック" pitchFamily="34" charset="-128"/>
                        </a:rPr>
                        <a:t>43 человека</a:t>
                      </a:r>
                    </a:p>
                  </a:txBody>
                  <a:tcPr marL="90000" marR="90000" marT="62767" marB="4686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1486525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НАШИ ИНФОРМАНТЫ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7604" y="2132856"/>
            <a:ext cx="7128792" cy="0"/>
          </a:xfrm>
          <a:prstGeom prst="line">
            <a:avLst/>
          </a:prstGeom>
          <a:ln w="50800" cap="rnd" cmpd="tri">
            <a:solidFill>
              <a:schemeClr val="tx1">
                <a:alpha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4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7" r="5880"/>
          <a:stretch/>
        </p:blipFill>
        <p:spPr>
          <a:xfrm>
            <a:off x="4662633" y="0"/>
            <a:ext cx="4481367" cy="3819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7356" r="21203" b="13537"/>
          <a:stretch/>
        </p:blipFill>
        <p:spPr>
          <a:xfrm>
            <a:off x="5036082" y="3530093"/>
            <a:ext cx="4186219" cy="3355291"/>
          </a:xfrm>
          <a:prstGeom prst="rect">
            <a:avLst/>
          </a:prstGeom>
        </p:spPr>
      </p:pic>
      <p:pic>
        <p:nvPicPr>
          <p:cNvPr id="3074" name="Picture 2" descr="https://c2.staticflickr.com/6/5733/21581751576_e6960ab710_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30093"/>
            <a:ext cx="5036084" cy="33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1.staticflickr.com/1/712/20986984603_2fb259a178_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12949" r="6954"/>
          <a:stretch/>
        </p:blipFill>
        <p:spPr bwMode="auto">
          <a:xfrm>
            <a:off x="0" y="-1"/>
            <a:ext cx="4684058" cy="35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b="1" i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7" y="1556792"/>
            <a:ext cx="8569546" cy="514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КОРПУС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8726" y="725794"/>
            <a:ext cx="5886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a-Latn" sz="2400" b="1" dirty="0" smtClean="0">
                <a:latin typeface="Garamond" panose="02020404030301010803" pitchFamily="18" charset="0"/>
                <a:hlinkClick r:id="rId3"/>
              </a:rPr>
              <a:t>http://www.parasolcorpus.org/Pushkino/</a:t>
            </a:r>
            <a:endParaRPr lang="en-US" sz="2400" b="1" dirty="0">
              <a:latin typeface="Garamond" panose="02020404030301010803" pitchFamily="18" charset="0"/>
            </a:endParaRPr>
          </a:p>
          <a:p>
            <a:pPr algn="ctr"/>
            <a:r>
              <a:rPr lang="en-US" sz="2400" b="1" dirty="0" smtClean="0">
                <a:latin typeface="Garamond" panose="02020404030301010803" pitchFamily="18" charset="0"/>
              </a:rPr>
              <a:t>CQP </a:t>
            </a:r>
            <a:r>
              <a:rPr lang="ru-RU" sz="2400" b="1" dirty="0" smtClean="0">
                <a:latin typeface="Garamond" panose="02020404030301010803" pitchFamily="18" charset="0"/>
              </a:rPr>
              <a:t>поиск   и   стандартная орфография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2059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232</Words>
  <Application>Microsoft Office PowerPoint</Application>
  <PresentationFormat>Экран (4:3)</PresentationFormat>
  <Paragraphs>49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36</cp:revision>
  <dcterms:created xsi:type="dcterms:W3CDTF">2015-09-21T17:32:07Z</dcterms:created>
  <dcterms:modified xsi:type="dcterms:W3CDTF">2015-09-22T22:55:24Z</dcterms:modified>
</cp:coreProperties>
</file>