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3" ContentType="audi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Сентябрь 21,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21.09.15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21.09.15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Сентябрь 21,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Сентябрь 21,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Сентябрь 21,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Сентябрь 21,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Сентябрь 21,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Сентябрь 21,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Сентябрь 21,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Сентябрь 21,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Сентябрь 21,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7" Type="http://schemas.openxmlformats.org/officeDocument/2006/relationships/image" Target="../media/image26.jpg"/><Relationship Id="rId8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8.jpg"/><Relationship Id="rId5" Type="http://schemas.openxmlformats.org/officeDocument/2006/relationships/image" Target="../media/image29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583680" y="5717427"/>
            <a:ext cx="5120640" cy="1581150"/>
          </a:xfrm>
        </p:spPr>
        <p:txBody>
          <a:bodyPr/>
          <a:lstStyle/>
          <a:p>
            <a:r>
              <a:rPr lang="ru-RU" dirty="0" smtClean="0"/>
              <a:t>Лето 2015</a:t>
            </a: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Мордовская экспедиция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84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природа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8" y="190500"/>
            <a:ext cx="8369393" cy="5461000"/>
          </a:xfrm>
          <a:prstGeom prst="rect">
            <a:avLst/>
          </a:prstGeom>
        </p:spPr>
      </p:pic>
      <p:pic>
        <p:nvPicPr>
          <p:cNvPr id="4" name="Изображение 3" descr="таня и топор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1" y="1426865"/>
            <a:ext cx="3005667" cy="2254251"/>
          </a:xfrm>
          <a:prstGeom prst="rect">
            <a:avLst/>
          </a:prstGeom>
        </p:spPr>
      </p:pic>
      <p:pic>
        <p:nvPicPr>
          <p:cNvPr id="5" name="Изображение 4" descr="отвальная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26" y="190500"/>
            <a:ext cx="2602089" cy="2571748"/>
          </a:xfrm>
          <a:prstGeom prst="rect">
            <a:avLst/>
          </a:prstGeom>
        </p:spPr>
      </p:pic>
      <p:pic>
        <p:nvPicPr>
          <p:cNvPr id="6" name="Изображение 5" descr="видео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275" y="3543532"/>
            <a:ext cx="2772833" cy="2688167"/>
          </a:xfrm>
          <a:prstGeom prst="rect">
            <a:avLst/>
          </a:prstGeom>
        </p:spPr>
      </p:pic>
      <p:pic>
        <p:nvPicPr>
          <p:cNvPr id="7" name="Изображение 6" descr="маша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17" y="770699"/>
            <a:ext cx="2742492" cy="2772833"/>
          </a:xfrm>
          <a:prstGeom prst="rect">
            <a:avLst/>
          </a:prstGeom>
        </p:spPr>
      </p:pic>
      <p:pic>
        <p:nvPicPr>
          <p:cNvPr id="8" name="Изображение 7" descr="песня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0" y="3681116"/>
            <a:ext cx="3005667" cy="2550583"/>
          </a:xfrm>
          <a:prstGeom prst="rect">
            <a:avLst/>
          </a:prstGeom>
        </p:spPr>
      </p:pic>
      <p:pic>
        <p:nvPicPr>
          <p:cNvPr id="9" name="Изображение 8" descr="таня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28" y="2762248"/>
            <a:ext cx="2602088" cy="346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9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гуси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Registrazione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5672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7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ордовия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 b="176"/>
          <a:stretch>
            <a:fillRect/>
          </a:stretch>
        </p:blipFill>
        <p:spPr>
          <a:xfrm>
            <a:off x="274320" y="935548"/>
            <a:ext cx="8595360" cy="4937760"/>
          </a:xfrm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1534584" y="4148667"/>
            <a:ext cx="84666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210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емников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1" b="3861"/>
          <a:stretch>
            <a:fillRect/>
          </a:stretch>
        </p:blipFill>
        <p:spPr>
          <a:xfrm>
            <a:off x="461159" y="473625"/>
            <a:ext cx="4831353" cy="2775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 стрелкой 5"/>
          <p:cNvCxnSpPr/>
          <p:nvPr/>
        </p:nvCxnSpPr>
        <p:spPr>
          <a:xfrm>
            <a:off x="1397000" y="1111250"/>
            <a:ext cx="84667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1159" y="3365973"/>
            <a:ext cx="5378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 smtClean="0"/>
              <a:t>Эрзянский и </a:t>
            </a:r>
            <a:r>
              <a:rPr lang="ru-RU" dirty="0" err="1" smtClean="0"/>
              <a:t>мокшанский</a:t>
            </a:r>
            <a:r>
              <a:rPr lang="ru-RU" dirty="0" smtClean="0"/>
              <a:t> + </a:t>
            </a:r>
            <a:r>
              <a:rPr lang="ru-RU" dirty="0" err="1" smtClean="0"/>
              <a:t>шокшинский</a:t>
            </a:r>
            <a:r>
              <a:rPr lang="ru-RU" dirty="0" smtClean="0"/>
              <a:t> диалект</a:t>
            </a:r>
          </a:p>
          <a:p>
            <a:pPr marL="285750" indent="-285750">
              <a:buFont typeface="Arial"/>
              <a:buChar char="•"/>
            </a:pPr>
            <a:r>
              <a:rPr lang="ru-RU" dirty="0" err="1" smtClean="0"/>
              <a:t>Мокшанско</a:t>
            </a:r>
            <a:r>
              <a:rPr lang="ru-RU" dirty="0" smtClean="0"/>
              <a:t>-русский билингвизм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Письменность на основе кириллицы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Численность: около 450 </a:t>
            </a:r>
            <a:r>
              <a:rPr lang="ru-RU" dirty="0" err="1" smtClean="0"/>
              <a:t>тыс.человек</a:t>
            </a:r>
            <a:r>
              <a:rPr lang="ru-RU" dirty="0"/>
              <a:t> 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1159" y="4984749"/>
            <a:ext cx="8280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 smtClean="0"/>
              <a:t>Субъектно-объектное спряжение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Основное и указательное склонение + </a:t>
            </a:r>
            <a:r>
              <a:rPr lang="ru-RU" dirty="0" err="1" smtClean="0"/>
              <a:t>посессивное</a:t>
            </a:r>
            <a:r>
              <a:rPr lang="ru-RU" dirty="0" smtClean="0"/>
              <a:t> склонение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Двойное маркирование в ИГ (</a:t>
            </a:r>
            <a:r>
              <a:rPr lang="en-US" dirty="0" smtClean="0"/>
              <a:t>GEN + DEF/POSS</a:t>
            </a:r>
            <a:r>
              <a:rPr lang="ru-RU" dirty="0" smtClean="0"/>
              <a:t>)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ru-RU" dirty="0" err="1" smtClean="0"/>
              <a:t>Синтетизм</a:t>
            </a:r>
            <a:endParaRPr lang="ru-RU" dirty="0" smtClean="0"/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Агглютинация с элементами фузии</a:t>
            </a:r>
          </a:p>
        </p:txBody>
      </p:sp>
      <p:pic>
        <p:nvPicPr>
          <p:cNvPr id="9" name="Изображение 8" descr="словр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554" y="846667"/>
            <a:ext cx="2571751" cy="1928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606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айгуль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37" y="3053821"/>
            <a:ext cx="4603750" cy="3452813"/>
          </a:xfrm>
          <a:prstGeom prst="rect">
            <a:avLst/>
          </a:prstGeom>
        </p:spPr>
      </p:pic>
      <p:pic>
        <p:nvPicPr>
          <p:cNvPr id="6" name="Изображение 5" descr="скелет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2" y="1407584"/>
            <a:ext cx="2832100" cy="3776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Изображение 6" descr="готовка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46" y="296334"/>
            <a:ext cx="2936875" cy="3915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892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блины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92" y="287866"/>
            <a:ext cx="2800351" cy="3733801"/>
          </a:xfrm>
          <a:prstGeom prst="rect">
            <a:avLst/>
          </a:prstGeom>
        </p:spPr>
      </p:pic>
      <p:pic>
        <p:nvPicPr>
          <p:cNvPr id="5" name="Изображение 4" descr="васляев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59" y="2789060"/>
            <a:ext cx="2662767" cy="3550356"/>
          </a:xfrm>
          <a:prstGeom prst="rect">
            <a:avLst/>
          </a:prstGeom>
        </p:spPr>
      </p:pic>
      <p:pic>
        <p:nvPicPr>
          <p:cNvPr id="7" name="Изображение 6" descr="илья+бабушки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816" y="3058583"/>
            <a:ext cx="3290101" cy="3280833"/>
          </a:xfrm>
          <a:prstGeom prst="rect">
            <a:avLst/>
          </a:prstGeom>
        </p:spPr>
      </p:pic>
      <p:pic>
        <p:nvPicPr>
          <p:cNvPr id="6" name="Изображение 5" descr="информантка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016" y="529167"/>
            <a:ext cx="4189065" cy="279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98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маша работает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8" y="148167"/>
            <a:ext cx="4064000" cy="3048000"/>
          </a:xfrm>
          <a:prstGeom prst="rect">
            <a:avLst/>
          </a:prstGeom>
        </p:spPr>
      </p:pic>
      <p:pic>
        <p:nvPicPr>
          <p:cNvPr id="5" name="Изображение 4" descr="работ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68" y="148167"/>
            <a:ext cx="4064000" cy="3048000"/>
          </a:xfrm>
          <a:prstGeom prst="rect">
            <a:avLst/>
          </a:prstGeom>
        </p:spPr>
      </p:pic>
      <p:pic>
        <p:nvPicPr>
          <p:cNvPr id="7" name="Изображение 6" descr="семинар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8" y="3503081"/>
            <a:ext cx="4064000" cy="3048001"/>
          </a:xfrm>
          <a:prstGeom prst="rect">
            <a:avLst/>
          </a:prstGeom>
        </p:spPr>
      </p:pic>
      <p:pic>
        <p:nvPicPr>
          <p:cNvPr id="9" name="Изображение 8" descr="я работаю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68" y="3503081"/>
            <a:ext cx="4064002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9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20133" y="3785531"/>
            <a:ext cx="8753263" cy="4937760"/>
          </a:xfrm>
        </p:spPr>
        <p:txBody>
          <a:bodyPr/>
          <a:lstStyle/>
          <a:p>
            <a:r>
              <a:rPr lang="ru-RU" dirty="0" smtClean="0"/>
              <a:t>Очень развитая система родства: 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en-US" dirty="0" smtClean="0"/>
              <a:t>ex: </a:t>
            </a:r>
            <a:r>
              <a:rPr lang="ru-RU" dirty="0" err="1" smtClean="0"/>
              <a:t>дуган</a:t>
            </a:r>
            <a:r>
              <a:rPr lang="ru-RU" dirty="0" smtClean="0"/>
              <a:t> «младший брат по </a:t>
            </a:r>
            <a:r>
              <a:rPr lang="ru-RU" dirty="0" err="1" smtClean="0"/>
              <a:t>отн</a:t>
            </a:r>
            <a:r>
              <a:rPr lang="ru-RU" dirty="0" smtClean="0"/>
              <a:t>. </a:t>
            </a:r>
            <a:r>
              <a:rPr lang="ru-RU" dirty="0"/>
              <a:t>к</a:t>
            </a:r>
            <a:r>
              <a:rPr lang="ru-RU" dirty="0" smtClean="0"/>
              <a:t> сестре»</a:t>
            </a:r>
          </a:p>
          <a:p>
            <a:pPr marL="342900" indent="-342900"/>
            <a:r>
              <a:rPr lang="en-US" dirty="0" err="1"/>
              <a:t>v</a:t>
            </a:r>
            <a:r>
              <a:rPr lang="en-US" dirty="0" err="1" smtClean="0"/>
              <a:t>oc-poss-def</a:t>
            </a:r>
            <a:endParaRPr lang="en-US" dirty="0" smtClean="0"/>
          </a:p>
          <a:p>
            <a:pPr marL="342900" indent="-342900"/>
            <a:r>
              <a:rPr lang="ru-RU" dirty="0" smtClean="0"/>
              <a:t>Парные слова </a:t>
            </a:r>
          </a:p>
          <a:p>
            <a:pPr marL="173038" lvl="1" indent="0">
              <a:buNone/>
            </a:pPr>
            <a:r>
              <a:rPr lang="ru-RU" dirty="0"/>
              <a:t>	</a:t>
            </a:r>
            <a:r>
              <a:rPr lang="en-US" dirty="0" smtClean="0"/>
              <a:t>ex: </a:t>
            </a:r>
            <a:r>
              <a:rPr lang="ru-RU" dirty="0" err="1" smtClean="0"/>
              <a:t>акат-дугат</a:t>
            </a:r>
            <a:r>
              <a:rPr lang="ru-RU" dirty="0" smtClean="0"/>
              <a:t> «</a:t>
            </a:r>
            <a:r>
              <a:rPr lang="ru-RU" dirty="0" err="1" smtClean="0"/>
              <a:t>собират</a:t>
            </a:r>
            <a:r>
              <a:rPr lang="ru-RU" dirty="0" smtClean="0"/>
              <a:t>. сестра с младшим братом»</a:t>
            </a:r>
          </a:p>
          <a:p>
            <a:pPr marL="342900" indent="-342900"/>
            <a:r>
              <a:rPr lang="ru-RU" dirty="0" smtClean="0"/>
              <a:t>Переключение референции в </a:t>
            </a:r>
            <a:r>
              <a:rPr lang="ru-RU" dirty="0" err="1" smtClean="0"/>
              <a:t>генерических</a:t>
            </a:r>
            <a:r>
              <a:rPr lang="ru-RU" dirty="0" smtClean="0"/>
              <a:t> контекстах с ТР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15" y="1021164"/>
            <a:ext cx="3314700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6333" y="1653973"/>
            <a:ext cx="466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ТЕРМИНЫ РОДСТВА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33793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+mn-lt"/>
              </a:rPr>
              <a:t>ОБСТОЯТЕЛЬСТВЕННЫЕ ПРИДАТОЧНЫЕ</a:t>
            </a:r>
            <a:endParaRPr lang="ru-RU" sz="2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dirty="0"/>
              <a:t>5 </a:t>
            </a:r>
            <a:r>
              <a:rPr lang="fr-FR" dirty="0" err="1"/>
              <a:t>союзов</a:t>
            </a:r>
            <a:r>
              <a:rPr lang="fr-FR" dirty="0"/>
              <a:t>: s’as mes, s’</a:t>
            </a:r>
            <a:r>
              <a:rPr lang="fr-FR" dirty="0" err="1"/>
              <a:t>anksə</a:t>
            </a:r>
            <a:r>
              <a:rPr lang="fr-FR" dirty="0"/>
              <a:t> mes, s’as </a:t>
            </a:r>
            <a:r>
              <a:rPr lang="fr-FR" dirty="0" err="1"/>
              <a:t>što</a:t>
            </a:r>
            <a:r>
              <a:rPr lang="fr-FR" dirty="0"/>
              <a:t>, s’</a:t>
            </a:r>
            <a:r>
              <a:rPr lang="fr-FR" dirty="0" err="1"/>
              <a:t>anksə</a:t>
            </a:r>
            <a:r>
              <a:rPr lang="fr-FR" dirty="0"/>
              <a:t> </a:t>
            </a:r>
            <a:r>
              <a:rPr lang="fr-FR" dirty="0" err="1"/>
              <a:t>što</a:t>
            </a:r>
            <a:r>
              <a:rPr lang="fr-FR" dirty="0"/>
              <a:t>, mes</a:t>
            </a:r>
          </a:p>
          <a:p>
            <a:r>
              <a:rPr lang="ru-RU" dirty="0"/>
              <a:t>В </a:t>
            </a:r>
            <a:r>
              <a:rPr lang="ru-RU" dirty="0" err="1"/>
              <a:t>эпистемическом</a:t>
            </a:r>
            <a:r>
              <a:rPr lang="ru-RU" dirty="0"/>
              <a:t> значении употребляются только </a:t>
            </a:r>
            <a:r>
              <a:rPr lang="ru-RU" dirty="0" err="1"/>
              <a:t>s’as</a:t>
            </a:r>
            <a:r>
              <a:rPr lang="ru-RU" dirty="0"/>
              <a:t> </a:t>
            </a:r>
            <a:r>
              <a:rPr lang="ru-RU" dirty="0" err="1"/>
              <a:t>mes</a:t>
            </a:r>
            <a:r>
              <a:rPr lang="ru-RU" dirty="0"/>
              <a:t> и иногда </a:t>
            </a:r>
            <a:r>
              <a:rPr lang="ru-RU" dirty="0" err="1" smtClean="0"/>
              <a:t>mes</a:t>
            </a:r>
            <a:endParaRPr lang="ru-RU" dirty="0" smtClean="0"/>
          </a:p>
          <a:p>
            <a:r>
              <a:rPr lang="ru-RU" dirty="0"/>
              <a:t>Используют союз </a:t>
            </a:r>
            <a:r>
              <a:rPr lang="en-US" dirty="0" err="1"/>
              <a:t>štobə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ru-RU" dirty="0" err="1"/>
              <a:t>заимстованное</a:t>
            </a:r>
            <a:r>
              <a:rPr lang="ru-RU" dirty="0"/>
              <a:t> русское «чтобы»). Тот же самый, что и целевые.</a:t>
            </a:r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ru-RU" dirty="0" smtClean="0"/>
              <a:t>Интерпретация зависит от </a:t>
            </a:r>
            <a:r>
              <a:rPr lang="ru-RU" dirty="0"/>
              <a:t>порядка предложений (в заместительных возможен только порядок </a:t>
            </a:r>
            <a:r>
              <a:rPr lang="ru-RU" dirty="0" smtClean="0"/>
              <a:t>«придаточное</a:t>
            </a:r>
            <a:r>
              <a:rPr lang="ru-RU" dirty="0"/>
              <a:t>-главное», в целевых – любой</a:t>
            </a:r>
            <a:r>
              <a:rPr lang="ru-RU" dirty="0" smtClean="0"/>
              <a:t>) и от контекста</a:t>
            </a:r>
            <a:r>
              <a:rPr lang="en-US" dirty="0" smtClean="0"/>
              <a:t>]</a:t>
            </a:r>
          </a:p>
          <a:p>
            <a:pPr marL="342900" indent="-342900"/>
            <a:r>
              <a:rPr lang="ru-RU" dirty="0" smtClean="0"/>
              <a:t>Пример </a:t>
            </a:r>
            <a:r>
              <a:rPr lang="ru-RU" dirty="0" err="1" smtClean="0"/>
              <a:t>эпистомического</a:t>
            </a:r>
            <a:r>
              <a:rPr lang="ru-RU" dirty="0" smtClean="0"/>
              <a:t> значения:</a:t>
            </a:r>
          </a:p>
          <a:p>
            <a:pPr marL="0" indent="0">
              <a:buNone/>
            </a:pPr>
            <a:r>
              <a:rPr lang="ru-RU" sz="1400" dirty="0" err="1" smtClean="0"/>
              <a:t>son</a:t>
            </a:r>
            <a:r>
              <a:rPr lang="ru-RU" sz="1400" dirty="0" smtClean="0"/>
              <a:t> </a:t>
            </a:r>
            <a:r>
              <a:rPr lang="ru-RU" sz="1400" dirty="0" err="1"/>
              <a:t>naverna</a:t>
            </a:r>
            <a:r>
              <a:rPr lang="ru-RU" sz="1400" dirty="0"/>
              <a:t>  </a:t>
            </a:r>
            <a:r>
              <a:rPr lang="ru-RU" sz="1400" dirty="0" smtClean="0"/>
              <a:t> </a:t>
            </a:r>
            <a:r>
              <a:rPr lang="ru-RU" sz="1400" dirty="0" err="1" smtClean="0"/>
              <a:t>aš</a:t>
            </a:r>
            <a:r>
              <a:rPr lang="ru-RU" sz="1400" dirty="0"/>
              <a:t>	</a:t>
            </a:r>
            <a:r>
              <a:rPr lang="ru-RU" sz="1400" dirty="0" err="1" smtClean="0"/>
              <a:t>ku</a:t>
            </a:r>
            <a:r>
              <a:rPr lang="ru-RU" sz="1400" dirty="0" err="1"/>
              <a:t>-cə</a:t>
            </a:r>
            <a:r>
              <a:rPr lang="ru-RU" sz="1400" dirty="0"/>
              <a:t>	    </a:t>
            </a:r>
            <a:r>
              <a:rPr lang="ru-RU" sz="1400" dirty="0" err="1"/>
              <a:t>s'as</a:t>
            </a:r>
            <a:r>
              <a:rPr lang="ru-RU" sz="1400" dirty="0"/>
              <a:t> </a:t>
            </a:r>
            <a:r>
              <a:rPr lang="ru-RU" sz="1400" dirty="0" err="1"/>
              <a:t>mes</a:t>
            </a:r>
            <a:r>
              <a:rPr lang="ru-RU" sz="1400" dirty="0"/>
              <a:t>	 </a:t>
            </a:r>
            <a:r>
              <a:rPr lang="ru-RU" sz="1400" dirty="0" smtClean="0"/>
              <a:t>	</a:t>
            </a:r>
            <a:r>
              <a:rPr lang="ru-RU" sz="1400" dirty="0" err="1" smtClean="0"/>
              <a:t>ken'kška</a:t>
            </a:r>
            <a:r>
              <a:rPr lang="ru-RU" sz="1400" dirty="0" err="1"/>
              <a:t>-c</a:t>
            </a:r>
            <a:r>
              <a:rPr lang="ru-RU" sz="1400" dirty="0"/>
              <a:t>		 </a:t>
            </a:r>
            <a:r>
              <a:rPr lang="ru-RU" sz="1400" dirty="0" err="1"/>
              <a:t>pɛksta-f</a:t>
            </a:r>
            <a:endParaRPr lang="ru-RU" sz="1400" dirty="0"/>
          </a:p>
          <a:p>
            <a:pPr marL="0" indent="0">
              <a:buNone/>
            </a:pPr>
            <a:r>
              <a:rPr lang="ru-RU" baseline="-25000" dirty="0" smtClean="0"/>
              <a:t>он </a:t>
            </a:r>
            <a:r>
              <a:rPr lang="ru-RU" baseline="-25000" dirty="0"/>
              <a:t>наверное NEG.EX 	дом-IN	    потому что	калитка-3SG.POSS.SG	закрыть-</a:t>
            </a:r>
            <a:r>
              <a:rPr lang="ru-RU" baseline="-25000" dirty="0" smtClean="0"/>
              <a:t>PTCP.RES</a:t>
            </a:r>
            <a:endParaRPr lang="ru-RU" baseline="-25000" dirty="0"/>
          </a:p>
          <a:p>
            <a:pPr marL="0" indent="0">
              <a:buNone/>
            </a:pPr>
            <a:r>
              <a:rPr lang="ru-RU" sz="1600" dirty="0" smtClean="0"/>
              <a:t>«Он </a:t>
            </a:r>
            <a:r>
              <a:rPr lang="ru-RU" sz="1600" dirty="0"/>
              <a:t>наверное не дома, потому что калитка </a:t>
            </a:r>
            <a:r>
              <a:rPr lang="ru-RU" sz="1600" dirty="0" smtClean="0"/>
              <a:t>закрыта»</a:t>
            </a:r>
            <a:endParaRPr lang="ru-RU" sz="16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45833" y="772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464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церковь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3" y="232833"/>
            <a:ext cx="3683000" cy="2762250"/>
          </a:xfrm>
          <a:prstGeom prst="rect">
            <a:avLst/>
          </a:prstGeom>
        </p:spPr>
      </p:pic>
      <p:pic>
        <p:nvPicPr>
          <p:cNvPr id="5" name="Изображение 4" descr="природа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83" y="3415969"/>
            <a:ext cx="3702442" cy="2764698"/>
          </a:xfrm>
          <a:prstGeom prst="rect">
            <a:avLst/>
          </a:prstGeom>
        </p:spPr>
      </p:pic>
      <p:pic>
        <p:nvPicPr>
          <p:cNvPr id="6" name="Изображение 5" descr="природа-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601" y="232833"/>
            <a:ext cx="4287924" cy="2857500"/>
          </a:xfrm>
          <a:prstGeom prst="rect">
            <a:avLst/>
          </a:prstGeom>
        </p:spPr>
      </p:pic>
      <p:pic>
        <p:nvPicPr>
          <p:cNvPr id="7" name="Изображение 6" descr="коровы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89" y="3415969"/>
            <a:ext cx="4271994" cy="277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хо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Сохо.thmx</Template>
  <TotalTime>2350</TotalTime>
  <Words>139</Words>
  <Application>Microsoft Macintosh PowerPoint</Application>
  <PresentationFormat>Экран (4:3)</PresentationFormat>
  <Paragraphs>27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Сохо</vt:lpstr>
      <vt:lpstr>Мордовская экспедиция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ОБСТОЯТЕЛЬСТВЕННЫЕ ПРИДАТОЧНЫЕ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Мордовская экспедиция</dc:title>
  <dc:creator>Пользователь Microsoft Office</dc:creator>
  <cp:lastModifiedBy>Пользователь Microsoft Office</cp:lastModifiedBy>
  <cp:revision>10</cp:revision>
  <dcterms:created xsi:type="dcterms:W3CDTF">2015-09-21T15:24:28Z</dcterms:created>
  <dcterms:modified xsi:type="dcterms:W3CDTF">2015-09-23T06:34:43Z</dcterms:modified>
</cp:coreProperties>
</file>