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Proxima Nova"/>
      <p:regular r:id="rId21"/>
      <p:bold r:id="rId22"/>
      <p:italic r:id="rId23"/>
      <p:boldItalic r:id="rId24"/>
    </p:embeddedFont>
    <p:embeddedFont>
      <p:font typeface="Alfa Slab One"/>
      <p:regular r:id="rId25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roximaNova-bold.fntdata"/><Relationship Id="rId21" Type="http://schemas.openxmlformats.org/officeDocument/2006/relationships/font" Target="fonts/ProximaNova-regular.fntdata"/><Relationship Id="rId24" Type="http://schemas.openxmlformats.org/officeDocument/2006/relationships/font" Target="fonts/ProximaNova-boldItalic.fntdata"/><Relationship Id="rId23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AlfaSlab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корпус, компаундинг, хабитуалис ЧЕМ ОТЛИЧАЕТСЯ ВТОРОЕ ПРОШЕДШЕЕ ОТ ПЕРФЕКТА, низшая демонология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4278300" y="3668216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x="311700" y="794633"/>
            <a:ext cx="8520599" cy="26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4221097"/>
            <a:ext cx="8520599" cy="97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557233"/>
            <a:ext cx="8520599" cy="26399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99000"/>
            <a:ext cx="8520599" cy="142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3307400"/>
            <a:ext cx="8114399" cy="326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842400"/>
            <a:ext cx="2807999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987833"/>
            <a:ext cx="2807999" cy="410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701800"/>
            <a:ext cx="5683800" cy="5454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1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265500" y="1834132"/>
            <a:ext cx="4045199" cy="2069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3800"/>
            </a:lvl1pPr>
            <a:lvl2pPr algn="ctr">
              <a:spcBef>
                <a:spcPts val="0"/>
              </a:spcBef>
              <a:buSzPct val="100000"/>
              <a:defRPr sz="3800"/>
            </a:lvl2pPr>
            <a:lvl3pPr algn="ctr">
              <a:spcBef>
                <a:spcPts val="0"/>
              </a:spcBef>
              <a:buSzPct val="100000"/>
              <a:defRPr sz="3800"/>
            </a:lvl3pPr>
            <a:lvl4pPr algn="ctr">
              <a:spcBef>
                <a:spcPts val="0"/>
              </a:spcBef>
              <a:buSzPct val="100000"/>
              <a:defRPr sz="3800"/>
            </a:lvl4pPr>
            <a:lvl5pPr algn="ctr">
              <a:spcBef>
                <a:spcPts val="0"/>
              </a:spcBef>
              <a:buSzPct val="100000"/>
              <a:defRPr sz="3800"/>
            </a:lvl5pPr>
            <a:lvl6pPr algn="ctr">
              <a:spcBef>
                <a:spcPts val="0"/>
              </a:spcBef>
              <a:buSzPct val="100000"/>
              <a:defRPr sz="3800"/>
            </a:lvl6pPr>
            <a:lvl7pPr algn="ctr">
              <a:spcBef>
                <a:spcPts val="0"/>
              </a:spcBef>
              <a:buSzPct val="100000"/>
              <a:defRPr sz="3800"/>
            </a:lvl7pPr>
            <a:lvl8pPr algn="ctr">
              <a:spcBef>
                <a:spcPts val="0"/>
              </a:spcBef>
              <a:buSzPct val="100000"/>
              <a:defRPr sz="3800"/>
            </a:lvl8pPr>
            <a:lvl9pPr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3974833"/>
            <a:ext cx="4045199" cy="1793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9500" y="5644966"/>
            <a:ext cx="5998800" cy="798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Relationship Id="rId4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Relationship Id="rId4" Type="http://schemas.openxmlformats.org/officeDocument/2006/relationships/image" Target="../media/image11.png"/><Relationship Id="rId5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1471300" y="408575"/>
            <a:ext cx="6318300" cy="2830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4400">
                <a:latin typeface="Times New Roman"/>
                <a:ea typeface="Times New Roman"/>
                <a:cs typeface="Times New Roman"/>
                <a:sym typeface="Times New Roman"/>
              </a:rPr>
              <a:t>Бесермянская экспедиция</a:t>
            </a:r>
          </a:p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2521800" y="4274775"/>
            <a:ext cx="4100399" cy="1336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деревня Шамардан</a:t>
            </a:r>
          </a:p>
          <a:p>
            <a:pPr>
              <a:spcBef>
                <a:spcPts val="0"/>
              </a:spcBef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34531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4400">
                <a:latin typeface="Times New Roman"/>
                <a:ea typeface="Times New Roman"/>
                <a:cs typeface="Times New Roman"/>
                <a:sym typeface="Times New Roman"/>
              </a:rPr>
              <a:t>Экспедиционеры и Деревня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150" y="1108825"/>
            <a:ext cx="7535950" cy="565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253325" y="359891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4400">
                <a:latin typeface="Times New Roman"/>
                <a:ea typeface="Times New Roman"/>
                <a:cs typeface="Times New Roman"/>
                <a:sym typeface="Times New Roman"/>
              </a:rPr>
              <a:t>КУЧА ДЕТЕЙ (частично)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1533" l="0" r="0" t="5520"/>
          <a:stretch/>
        </p:blipFill>
        <p:spPr>
          <a:xfrm>
            <a:off x="0" y="1342425"/>
            <a:ext cx="9144000" cy="5659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5762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6777" l="0" r="0" t="0"/>
          <a:stretch/>
        </p:blipFill>
        <p:spPr>
          <a:xfrm>
            <a:off x="0" y="776062"/>
            <a:ext cx="9144000" cy="5682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4800">
                <a:latin typeface="Times New Roman"/>
                <a:ea typeface="Times New Roman"/>
                <a:cs typeface="Times New Roman"/>
                <a:sym typeface="Times New Roman"/>
              </a:rPr>
              <a:t>Бесермянский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11700" y="1536625"/>
            <a:ext cx="8520599" cy="3165299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Уральская семья </a:t>
            </a:r>
            <a:r>
              <a:rPr lang="ru" sz="30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 финно-угорская ветвь </a:t>
            </a:r>
            <a:r>
              <a:rPr lang="ru" sz="30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пермские языки </a:t>
            </a:r>
            <a:r>
              <a:rPr lang="ru" sz="30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удмуртский язык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бесермяне вполне определяют себя как отдельный народ со своим языком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0" l="0" r="0" t="21054"/>
          <a:stretch/>
        </p:blipFill>
        <p:spPr>
          <a:xfrm>
            <a:off x="0" y="3166350"/>
            <a:ext cx="9144000" cy="30882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4800">
                <a:latin typeface="Times New Roman"/>
                <a:ea typeface="Times New Roman"/>
                <a:cs typeface="Times New Roman"/>
                <a:sym typeface="Times New Roman"/>
              </a:rPr>
              <a:t>Где?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70150" y="1699458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200">
                <a:latin typeface="Times New Roman"/>
                <a:ea typeface="Times New Roman"/>
                <a:cs typeface="Times New Roman"/>
                <a:sym typeface="Times New Roman"/>
              </a:rPr>
              <a:t>Удмуртская республика, Юкаменский район, деревня Шамардан.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896382"/>
            <a:ext cx="9144000" cy="2180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278241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4800">
                <a:latin typeface="Times New Roman"/>
                <a:ea typeface="Times New Roman"/>
                <a:cs typeface="Times New Roman"/>
                <a:sym typeface="Times New Roman"/>
              </a:rPr>
              <a:t>Что мы делаем?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73050" y="1151400"/>
            <a:ext cx="8618400" cy="4555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Мы делаем словарь в специальной лексикографической системе — </a:t>
            </a:r>
            <a:r>
              <a:rPr lang="ru" sz="24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Tshwanelex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. Нынче в нем </a:t>
            </a:r>
            <a:r>
              <a:rPr lang="ru" sz="24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~4,5 тысячи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 входов с подробнейшей информацией о каждой единице.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Ещё мы собираем корпус (~80 тысяч записано, ~64 тысячи в филдворксе и в онлайне).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Записываем видео и аудио. Например, в этом году записали двухчасовой рассказ про </a:t>
            </a:r>
            <a:r>
              <a:rPr lang="ru" sz="24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географию                        Шамардана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, а также набор быличек.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Собираем </a:t>
            </a:r>
            <a:r>
              <a:rPr lang="ru" sz="24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грамматику</a:t>
            </a: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</a:t>
            </a:r>
            <a:r>
              <a:rPr lang="ru" sz="24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многих есть                                   собственные ТЕМЫ, но акцент не на них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А ещё у нас есть демо-сайт: </a:t>
            </a:r>
          </a:p>
          <a:p>
            <a:pPr indent="457200" lvl="0" marL="1371600">
              <a:spcBef>
                <a:spcPts val="0"/>
              </a:spcBef>
              <a:buNone/>
            </a:pPr>
            <a:r>
              <a:rPr lang="ru" sz="24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http://beserman.ru/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23636" r="15973" t="20031"/>
          <a:stretch/>
        </p:blipFill>
        <p:spPr>
          <a:xfrm>
            <a:off x="6120450" y="4196000"/>
            <a:ext cx="2809651" cy="2477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0475" y="2273841"/>
            <a:ext cx="8520599" cy="231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4000">
                <a:latin typeface="Times New Roman"/>
                <a:ea typeface="Times New Roman"/>
                <a:cs typeface="Times New Roman"/>
                <a:sym typeface="Times New Roman"/>
              </a:rPr>
              <a:t>Экспедиционер</a:t>
            </a:r>
          </a:p>
          <a:p>
            <a:pPr rtl="0">
              <a:spcBef>
                <a:spcPts val="0"/>
              </a:spcBef>
              <a:buNone/>
            </a:pPr>
            <a:r>
              <a:rPr lang="ru" sz="4000"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</a:p>
          <a:p>
            <a:pPr>
              <a:spcBef>
                <a:spcPts val="0"/>
              </a:spcBef>
              <a:buNone/>
            </a:pPr>
            <a:r>
              <a:rPr lang="ru" sz="4000">
                <a:latin typeface="Times New Roman"/>
                <a:ea typeface="Times New Roman"/>
                <a:cs typeface="Times New Roman"/>
                <a:sym typeface="Times New Roman"/>
              </a:rPr>
              <a:t>Информант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025" y="0"/>
            <a:ext cx="5393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237" y="724300"/>
            <a:ext cx="6877524" cy="515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505791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4000">
                <a:latin typeface="Times New Roman"/>
                <a:ea typeface="Times New Roman"/>
                <a:cs typeface="Times New Roman"/>
                <a:sym typeface="Times New Roman"/>
              </a:rPr>
              <a:t>Экспедиционер и Материал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>
              <a:spcBef>
                <a:spcPts val="0"/>
              </a:spcBef>
              <a:buNone/>
            </a:pPr>
            <a:r>
              <a:rPr b="1" lang="ru">
                <a:latin typeface="Impact"/>
                <a:ea typeface="Impact"/>
                <a:cs typeface="Impact"/>
                <a:sym typeface="Impact"/>
              </a:rPr>
              <a:t>3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8850"/>
          <a:stretch/>
        </p:blipFill>
        <p:spPr>
          <a:xfrm>
            <a:off x="0" y="1536625"/>
            <a:ext cx="9144000" cy="5310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55751" y="1290200"/>
            <a:ext cx="43808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2400"/>
              <a:t>Экспедиционеры и Идеи 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812" y="3375875"/>
            <a:ext cx="4493572" cy="29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375875"/>
            <a:ext cx="4492400" cy="29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1825" y="280874"/>
            <a:ext cx="4652175" cy="309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330741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4400">
                <a:latin typeface="Times New Roman"/>
                <a:ea typeface="Times New Roman"/>
                <a:cs typeface="Times New Roman"/>
                <a:sym typeface="Times New Roman"/>
              </a:rPr>
              <a:t>Экспедиционер (частично) и Еда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24700"/>
            <a:ext cx="9144000" cy="6196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